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9" r:id="rId4"/>
    <p:sldId id="260" r:id="rId5"/>
    <p:sldId id="261" r:id="rId6"/>
    <p:sldId id="262" r:id="rId7"/>
    <p:sldId id="263" r:id="rId8"/>
    <p:sldId id="264" r:id="rId9"/>
    <p:sldId id="265" r:id="rId10"/>
    <p:sldId id="266" r:id="rId11"/>
    <p:sldId id="267" r:id="rId12"/>
    <p:sldId id="268"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F267F"/>
    <a:srgbClr val="04105A"/>
    <a:srgbClr val="ED613E"/>
    <a:srgbClr val="3E52A0"/>
    <a:srgbClr val="2E2C2D"/>
    <a:srgbClr val="47627F"/>
    <a:srgbClr val="BF3C48"/>
    <a:srgbClr val="856E45"/>
    <a:srgbClr val="FECB00"/>
    <a:srgbClr val="729F1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Средний стиль 2 — акцент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Средний стиль 2 — акцент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Средний стиль 2 — акцент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FD0F851-EC5A-4D38-B0AD-8093EC10F338}" styleName="Светлый стиль 1 — акцент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9012ECD-51FC-41F1-AA8D-1B2483CD663E}" styleName="Светлый стиль 2 — акцент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69CF1AB2-1976-4502-BF36-3FF5EA218861}" styleName="Средний стиль 4 — акцент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C89EF96-8CEA-46FF-86C4-4CE0E7609802}" styleName="Светлый стиль 3 — акцент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E8B1032C-EA38-4F05-BA0D-38AFFFC7BED3}" styleName="Светлый стиль 3 — акцент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912C8C85-51F0-491E-9774-3900AFEF0FD7}" styleName="Светлый стиль 2 — акцент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5455" autoAdjust="0"/>
  </p:normalViewPr>
  <p:slideViewPr>
    <p:cSldViewPr snapToGrid="0">
      <p:cViewPr varScale="1">
        <p:scale>
          <a:sx n="87" d="100"/>
          <a:sy n="87" d="100"/>
        </p:scale>
        <p:origin x="1116"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dirty="0"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1E7815E-F7B8-4E93-9F6C-89F6C3C8DBB8}" type="datetimeFigureOut">
              <a:rPr lang="en-US" smtClean="0"/>
              <a:t>4/12/2019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837FF7-5919-41BF-8DD0-96FAEA1BD99B}" type="slidenum">
              <a:rPr lang="en-US" smtClean="0"/>
              <a:t>‹#›</a:t>
            </a:fld>
            <a:endParaRPr lang="en-US"/>
          </a:p>
        </p:txBody>
      </p:sp>
    </p:spTree>
    <p:extLst>
      <p:ext uri="{BB962C8B-B14F-4D97-AF65-F5344CB8AC3E}">
        <p14:creationId xmlns:p14="http://schemas.microsoft.com/office/powerpoint/2010/main" val="9439142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1E7815E-F7B8-4E93-9F6C-89F6C3C8DBB8}" type="datetimeFigureOut">
              <a:rPr lang="en-US" smtClean="0"/>
              <a:t>4/12/2019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837FF7-5919-41BF-8DD0-96FAEA1BD99B}" type="slidenum">
              <a:rPr lang="en-US" smtClean="0"/>
              <a:t>‹#›</a:t>
            </a:fld>
            <a:endParaRPr lang="en-US"/>
          </a:p>
        </p:txBody>
      </p:sp>
    </p:spTree>
    <p:extLst>
      <p:ext uri="{BB962C8B-B14F-4D97-AF65-F5344CB8AC3E}">
        <p14:creationId xmlns:p14="http://schemas.microsoft.com/office/powerpoint/2010/main" val="3414943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1E7815E-F7B8-4E93-9F6C-89F6C3C8DBB8}" type="datetimeFigureOut">
              <a:rPr lang="en-US" smtClean="0"/>
              <a:t>4/12/2019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837FF7-5919-41BF-8DD0-96FAEA1BD99B}" type="slidenum">
              <a:rPr lang="en-US" smtClean="0"/>
              <a:t>‹#›</a:t>
            </a:fld>
            <a:endParaRPr lang="en-US"/>
          </a:p>
        </p:txBody>
      </p:sp>
    </p:spTree>
    <p:extLst>
      <p:ext uri="{BB962C8B-B14F-4D97-AF65-F5344CB8AC3E}">
        <p14:creationId xmlns:p14="http://schemas.microsoft.com/office/powerpoint/2010/main" val="17880024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1E7815E-F7B8-4E93-9F6C-89F6C3C8DBB8}" type="datetimeFigureOut">
              <a:rPr lang="en-US" smtClean="0"/>
              <a:t>4/12/2019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837FF7-5919-41BF-8DD0-96FAEA1BD99B}" type="slidenum">
              <a:rPr lang="en-US" smtClean="0"/>
              <a:t>‹#›</a:t>
            </a:fld>
            <a:endParaRPr lang="en-US"/>
          </a:p>
        </p:txBody>
      </p:sp>
    </p:spTree>
    <p:extLst>
      <p:ext uri="{BB962C8B-B14F-4D97-AF65-F5344CB8AC3E}">
        <p14:creationId xmlns:p14="http://schemas.microsoft.com/office/powerpoint/2010/main" val="14554643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1E7815E-F7B8-4E93-9F6C-89F6C3C8DBB8}" type="datetimeFigureOut">
              <a:rPr lang="en-US" smtClean="0"/>
              <a:t>4/12/2019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837FF7-5919-41BF-8DD0-96FAEA1BD99B}" type="slidenum">
              <a:rPr lang="en-US" smtClean="0"/>
              <a:t>‹#›</a:t>
            </a:fld>
            <a:endParaRPr lang="en-US"/>
          </a:p>
        </p:txBody>
      </p:sp>
    </p:spTree>
    <p:extLst>
      <p:ext uri="{BB962C8B-B14F-4D97-AF65-F5344CB8AC3E}">
        <p14:creationId xmlns:p14="http://schemas.microsoft.com/office/powerpoint/2010/main" val="28520767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1E7815E-F7B8-4E93-9F6C-89F6C3C8DBB8}" type="datetimeFigureOut">
              <a:rPr lang="en-US" smtClean="0"/>
              <a:t>4/12/2019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837FF7-5919-41BF-8DD0-96FAEA1BD99B}" type="slidenum">
              <a:rPr lang="en-US" smtClean="0"/>
              <a:t>‹#›</a:t>
            </a:fld>
            <a:endParaRPr lang="en-US"/>
          </a:p>
        </p:txBody>
      </p:sp>
    </p:spTree>
    <p:extLst>
      <p:ext uri="{BB962C8B-B14F-4D97-AF65-F5344CB8AC3E}">
        <p14:creationId xmlns:p14="http://schemas.microsoft.com/office/powerpoint/2010/main" val="3650743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1E7815E-F7B8-4E93-9F6C-89F6C3C8DBB8}" type="datetimeFigureOut">
              <a:rPr lang="en-US" smtClean="0"/>
              <a:t>4/12/2019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0837FF7-5919-41BF-8DD0-96FAEA1BD99B}" type="slidenum">
              <a:rPr lang="en-US" smtClean="0"/>
              <a:t>‹#›</a:t>
            </a:fld>
            <a:endParaRPr lang="en-US"/>
          </a:p>
        </p:txBody>
      </p:sp>
    </p:spTree>
    <p:extLst>
      <p:ext uri="{BB962C8B-B14F-4D97-AF65-F5344CB8AC3E}">
        <p14:creationId xmlns:p14="http://schemas.microsoft.com/office/powerpoint/2010/main" val="21710971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1E7815E-F7B8-4E93-9F6C-89F6C3C8DBB8}" type="datetimeFigureOut">
              <a:rPr lang="en-US" smtClean="0"/>
              <a:t>4/12/2019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0837FF7-5919-41BF-8DD0-96FAEA1BD99B}" type="slidenum">
              <a:rPr lang="en-US" smtClean="0"/>
              <a:t>‹#›</a:t>
            </a:fld>
            <a:endParaRPr lang="en-US"/>
          </a:p>
        </p:txBody>
      </p:sp>
    </p:spTree>
    <p:extLst>
      <p:ext uri="{BB962C8B-B14F-4D97-AF65-F5344CB8AC3E}">
        <p14:creationId xmlns:p14="http://schemas.microsoft.com/office/powerpoint/2010/main" val="23910732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E7815E-F7B8-4E93-9F6C-89F6C3C8DBB8}" type="datetimeFigureOut">
              <a:rPr lang="en-US" smtClean="0"/>
              <a:t>4/12/2019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0837FF7-5919-41BF-8DD0-96FAEA1BD99B}" type="slidenum">
              <a:rPr lang="en-US" smtClean="0"/>
              <a:t>‹#›</a:t>
            </a:fld>
            <a:endParaRPr lang="en-US"/>
          </a:p>
        </p:txBody>
      </p:sp>
    </p:spTree>
    <p:extLst>
      <p:ext uri="{BB962C8B-B14F-4D97-AF65-F5344CB8AC3E}">
        <p14:creationId xmlns:p14="http://schemas.microsoft.com/office/powerpoint/2010/main" val="32461370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1E7815E-F7B8-4E93-9F6C-89F6C3C8DBB8}" type="datetimeFigureOut">
              <a:rPr lang="en-US" smtClean="0"/>
              <a:t>4/12/2019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837FF7-5919-41BF-8DD0-96FAEA1BD99B}" type="slidenum">
              <a:rPr lang="en-US" smtClean="0"/>
              <a:t>‹#›</a:t>
            </a:fld>
            <a:endParaRPr lang="en-US"/>
          </a:p>
        </p:txBody>
      </p:sp>
    </p:spTree>
    <p:extLst>
      <p:ext uri="{BB962C8B-B14F-4D97-AF65-F5344CB8AC3E}">
        <p14:creationId xmlns:p14="http://schemas.microsoft.com/office/powerpoint/2010/main" val="17488783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1E7815E-F7B8-4E93-9F6C-89F6C3C8DBB8}" type="datetimeFigureOut">
              <a:rPr lang="en-US" smtClean="0"/>
              <a:t>4/12/2019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837FF7-5919-41BF-8DD0-96FAEA1BD99B}" type="slidenum">
              <a:rPr lang="en-US" smtClean="0"/>
              <a:t>‹#›</a:t>
            </a:fld>
            <a:endParaRPr lang="en-US"/>
          </a:p>
        </p:txBody>
      </p:sp>
    </p:spTree>
    <p:extLst>
      <p:ext uri="{BB962C8B-B14F-4D97-AF65-F5344CB8AC3E}">
        <p14:creationId xmlns:p14="http://schemas.microsoft.com/office/powerpoint/2010/main" val="21672765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56000"/>
            <a:lum/>
          </a:blip>
          <a:srcRect/>
          <a:stretch>
            <a:fillRect l="-6000" r="-6000"/>
          </a:stretch>
        </a:blip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488" y="366"/>
            <a:ext cx="9143024" cy="6857268"/>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E7815E-F7B8-4E93-9F6C-89F6C3C8DBB8}" type="datetimeFigureOut">
              <a:rPr lang="en-US" smtClean="0"/>
              <a:t>4/12/2019</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837FF7-5919-41BF-8DD0-96FAEA1BD99B}" type="slidenum">
              <a:rPr lang="en-US" smtClean="0"/>
              <a:t>‹#›</a:t>
            </a:fld>
            <a:endParaRPr lang="en-US"/>
          </a:p>
        </p:txBody>
      </p:sp>
    </p:spTree>
    <p:extLst>
      <p:ext uri="{BB962C8B-B14F-4D97-AF65-F5344CB8AC3E}">
        <p14:creationId xmlns:p14="http://schemas.microsoft.com/office/powerpoint/2010/main" val="285745961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tif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tif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tif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tif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tif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tif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tif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tif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78094" y="1691054"/>
            <a:ext cx="5015484" cy="2387600"/>
          </a:xfrm>
        </p:spPr>
        <p:txBody>
          <a:bodyPr>
            <a:normAutofit fontScale="90000"/>
          </a:bodyPr>
          <a:lstStyle/>
          <a:p>
            <a:r>
              <a:rPr lang="en-US" sz="66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n-lt"/>
              </a:rPr>
              <a:t/>
            </a:r>
            <a:br>
              <a:rPr lang="en-US" sz="66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n-lt"/>
              </a:rPr>
            </a:br>
            <a:r>
              <a:rPr lang="en-US" sz="66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n-lt"/>
              </a:rPr>
              <a:t/>
            </a:r>
            <a:br>
              <a:rPr lang="en-US" sz="66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n-lt"/>
              </a:rPr>
            </a:br>
            <a:r>
              <a:rPr lang="en-US" sz="66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n-lt"/>
              </a:rPr>
              <a:t>Events Calendar 2019</a:t>
            </a:r>
            <a:endParaRPr lang="en-US" sz="66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n-lt"/>
            </a:endParaRPr>
          </a:p>
        </p:txBody>
      </p:sp>
      <p:pic>
        <p:nvPicPr>
          <p:cNvPr id="3" name="Рисунок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00355" y="0"/>
            <a:ext cx="2586446" cy="1821682"/>
          </a:xfrm>
          <a:prstGeom prst="rect">
            <a:avLst/>
          </a:prstGeom>
        </p:spPr>
      </p:pic>
    </p:spTree>
    <p:extLst>
      <p:ext uri="{BB962C8B-B14F-4D97-AF65-F5344CB8AC3E}">
        <p14:creationId xmlns:p14="http://schemas.microsoft.com/office/powerpoint/2010/main" val="23994360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76844" y="1"/>
            <a:ext cx="7886700" cy="1214846"/>
          </a:xfrm>
        </p:spPr>
        <p:txBody>
          <a:bodyPr/>
          <a:lstStyle/>
          <a:p>
            <a:pPr algn="ctr"/>
            <a:r>
              <a:rPr lang="en-US" b="1" dirty="0" smtClean="0">
                <a:solidFill>
                  <a:srgbClr val="FF0000"/>
                </a:solidFill>
                <a:effectLst>
                  <a:outerShdw blurRad="38100" dist="38100" dir="2700000" algn="tl">
                    <a:srgbClr val="000000">
                      <a:alpha val="43137"/>
                    </a:srgbClr>
                  </a:outerShdw>
                </a:effectLst>
              </a:rPr>
              <a:t>Summer </a:t>
            </a:r>
            <a:r>
              <a:rPr lang="ru-RU" b="1" dirty="0" smtClean="0">
                <a:solidFill>
                  <a:srgbClr val="FF0000"/>
                </a:solidFill>
                <a:effectLst>
                  <a:outerShdw blurRad="38100" dist="38100" dir="2700000" algn="tl">
                    <a:srgbClr val="000000">
                      <a:alpha val="43137"/>
                    </a:srgbClr>
                  </a:outerShdw>
                </a:effectLst>
              </a:rPr>
              <a:t>- </a:t>
            </a:r>
            <a:r>
              <a:rPr lang="en-US" sz="3600" b="1" dirty="0" smtClean="0">
                <a:solidFill>
                  <a:srgbClr val="FF0000"/>
                </a:solidFill>
                <a:effectLst>
                  <a:outerShdw blurRad="38100" dist="38100" dir="2700000" algn="tl">
                    <a:srgbClr val="000000">
                      <a:alpha val="43137"/>
                    </a:srgbClr>
                  </a:outerShdw>
                </a:effectLst>
              </a:rPr>
              <a:t>August</a:t>
            </a:r>
            <a:endParaRPr lang="ru-RU" sz="3600" b="1" dirty="0">
              <a:solidFill>
                <a:srgbClr val="FF0000"/>
              </a:solidFill>
              <a:effectLst>
                <a:outerShdw blurRad="38100" dist="38100" dir="2700000" algn="tl">
                  <a:srgbClr val="000000">
                    <a:alpha val="43137"/>
                  </a:srgbClr>
                </a:outerShdw>
              </a:effectLst>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val="3331417691"/>
              </p:ext>
            </p:extLst>
          </p:nvPr>
        </p:nvGraphicFramePr>
        <p:xfrm>
          <a:off x="876844" y="1310641"/>
          <a:ext cx="7983378" cy="5455920"/>
        </p:xfrm>
        <a:graphic>
          <a:graphicData uri="http://schemas.openxmlformats.org/drawingml/2006/table">
            <a:tbl>
              <a:tblPr firstRow="1" bandRow="1">
                <a:tableStyleId>{BC89EF96-8CEA-46FF-86C4-4CE0E7609802}</a:tableStyleId>
              </a:tblPr>
              <a:tblGrid>
                <a:gridCol w="1130265">
                  <a:extLst>
                    <a:ext uri="{9D8B030D-6E8A-4147-A177-3AD203B41FA5}">
                      <a16:colId xmlns:a16="http://schemas.microsoft.com/office/drawing/2014/main" val="478091809"/>
                    </a:ext>
                  </a:extLst>
                </a:gridCol>
                <a:gridCol w="1196369">
                  <a:extLst>
                    <a:ext uri="{9D8B030D-6E8A-4147-A177-3AD203B41FA5}">
                      <a16:colId xmlns:a16="http://schemas.microsoft.com/office/drawing/2014/main" val="37831781"/>
                    </a:ext>
                  </a:extLst>
                </a:gridCol>
                <a:gridCol w="2015622">
                  <a:extLst>
                    <a:ext uri="{9D8B030D-6E8A-4147-A177-3AD203B41FA5}">
                      <a16:colId xmlns:a16="http://schemas.microsoft.com/office/drawing/2014/main" val="939577931"/>
                    </a:ext>
                  </a:extLst>
                </a:gridCol>
                <a:gridCol w="1248385">
                  <a:extLst>
                    <a:ext uri="{9D8B030D-6E8A-4147-A177-3AD203B41FA5}">
                      <a16:colId xmlns:a16="http://schemas.microsoft.com/office/drawing/2014/main" val="1615393089"/>
                    </a:ext>
                  </a:extLst>
                </a:gridCol>
                <a:gridCol w="1235381">
                  <a:extLst>
                    <a:ext uri="{9D8B030D-6E8A-4147-A177-3AD203B41FA5}">
                      <a16:colId xmlns:a16="http://schemas.microsoft.com/office/drawing/2014/main" val="3924245640"/>
                    </a:ext>
                  </a:extLst>
                </a:gridCol>
                <a:gridCol w="1157356">
                  <a:extLst>
                    <a:ext uri="{9D8B030D-6E8A-4147-A177-3AD203B41FA5}">
                      <a16:colId xmlns:a16="http://schemas.microsoft.com/office/drawing/2014/main" val="3181604724"/>
                    </a:ext>
                  </a:extLst>
                </a:gridCol>
              </a:tblGrid>
              <a:tr h="405303">
                <a:tc>
                  <a:txBody>
                    <a:bodyPr/>
                    <a:lstStyle/>
                    <a:p>
                      <a:pPr algn="ctr">
                        <a:spcAft>
                          <a:spcPts val="0"/>
                        </a:spcAft>
                      </a:pPr>
                      <a:r>
                        <a:rPr lang="en-US" sz="1400" b="1" dirty="0">
                          <a:solidFill>
                            <a:srgbClr val="04105A"/>
                          </a:solidFill>
                          <a:effectLst/>
                          <a:latin typeface="+mn-lt"/>
                          <a:ea typeface="Times New Roman" panose="02020603050405020304" pitchFamily="18" charset="0"/>
                          <a:cs typeface="Times New Roman" panose="02020603050405020304" pitchFamily="18" charset="0"/>
                        </a:rPr>
                        <a:t>Event dates</a:t>
                      </a:r>
                      <a:endParaRPr lang="ru-RU" sz="1400" dirty="0">
                        <a:solidFill>
                          <a:srgbClr val="04105A"/>
                        </a:solidFill>
                        <a:effectLst/>
                        <a:latin typeface="+mn-lt"/>
                        <a:ea typeface="Times New Roman" panose="02020603050405020304" pitchFamily="18" charset="0"/>
                        <a:cs typeface="Times New Roman" panose="02020603050405020304" pitchFamily="18" charset="0"/>
                      </a:endParaRPr>
                    </a:p>
                    <a:p>
                      <a:pPr algn="ctr">
                        <a:spcAft>
                          <a:spcPts val="0"/>
                        </a:spcAft>
                      </a:pPr>
                      <a:r>
                        <a:rPr lang="ru-RU" sz="1400" b="1" dirty="0">
                          <a:solidFill>
                            <a:srgbClr val="04105A"/>
                          </a:solidFill>
                          <a:effectLst/>
                          <a:latin typeface="+mn-lt"/>
                          <a:ea typeface="Times New Roman" panose="02020603050405020304" pitchFamily="18" charset="0"/>
                          <a:cs typeface="Times New Roman" panose="02020603050405020304" pitchFamily="18" charset="0"/>
                        </a:rPr>
                        <a:t> </a:t>
                      </a:r>
                      <a:endParaRPr lang="ru-RU" sz="1400" dirty="0">
                        <a:solidFill>
                          <a:srgbClr val="04105A"/>
                        </a:solidFill>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n-US" sz="1400" b="1" dirty="0">
                          <a:solidFill>
                            <a:srgbClr val="04105A"/>
                          </a:solidFill>
                          <a:effectLst/>
                          <a:latin typeface="+mn-lt"/>
                          <a:ea typeface="Times New Roman" panose="02020603050405020304" pitchFamily="18" charset="0"/>
                          <a:cs typeface="Times New Roman" panose="02020603050405020304" pitchFamily="18" charset="0"/>
                        </a:rPr>
                        <a:t>Name</a:t>
                      </a:r>
                      <a:endParaRPr lang="ru-RU" sz="1400" dirty="0">
                        <a:solidFill>
                          <a:srgbClr val="04105A"/>
                        </a:solidFill>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n-US" sz="1400" b="1" dirty="0">
                          <a:solidFill>
                            <a:srgbClr val="04105A"/>
                          </a:solidFill>
                          <a:effectLst/>
                          <a:latin typeface="+mn-lt"/>
                          <a:ea typeface="Times New Roman" panose="02020603050405020304" pitchFamily="18" charset="0"/>
                          <a:cs typeface="Times New Roman" panose="02020603050405020304" pitchFamily="18" charset="0"/>
                        </a:rPr>
                        <a:t>Description </a:t>
                      </a:r>
                      <a:endParaRPr lang="ru-RU" sz="1400" dirty="0">
                        <a:solidFill>
                          <a:srgbClr val="04105A"/>
                        </a:solidFill>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n-US" sz="1400" b="1" dirty="0">
                          <a:solidFill>
                            <a:srgbClr val="04105A"/>
                          </a:solidFill>
                          <a:effectLst/>
                          <a:latin typeface="+mn-lt"/>
                          <a:ea typeface="Times New Roman" panose="02020603050405020304" pitchFamily="18" charset="0"/>
                          <a:cs typeface="Times New Roman" panose="02020603050405020304" pitchFamily="18" charset="0"/>
                        </a:rPr>
                        <a:t>Location </a:t>
                      </a:r>
                      <a:endParaRPr lang="ru-RU" sz="1400" dirty="0">
                        <a:solidFill>
                          <a:srgbClr val="04105A"/>
                        </a:solidFill>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n-US" sz="1400" b="1" dirty="0">
                          <a:solidFill>
                            <a:srgbClr val="04105A"/>
                          </a:solidFill>
                          <a:effectLst/>
                          <a:latin typeface="+mn-lt"/>
                          <a:ea typeface="Times New Roman" panose="02020603050405020304" pitchFamily="18" charset="0"/>
                          <a:cs typeface="Times New Roman" panose="02020603050405020304" pitchFamily="18" charset="0"/>
                        </a:rPr>
                        <a:t>Organizations</a:t>
                      </a:r>
                      <a:endParaRPr lang="ru-RU" sz="1400" dirty="0">
                        <a:solidFill>
                          <a:srgbClr val="04105A"/>
                        </a:solidFill>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n-US" sz="1400" b="1" dirty="0">
                          <a:solidFill>
                            <a:srgbClr val="04105A"/>
                          </a:solidFill>
                          <a:effectLst/>
                          <a:latin typeface="+mn-lt"/>
                          <a:ea typeface="Times New Roman" panose="02020603050405020304" pitchFamily="18" charset="0"/>
                          <a:cs typeface="Times New Roman" panose="02020603050405020304" pitchFamily="18" charset="0"/>
                        </a:rPr>
                        <a:t>Level</a:t>
                      </a:r>
                      <a:endParaRPr lang="ru-RU" sz="1400" dirty="0">
                        <a:solidFill>
                          <a:srgbClr val="04105A"/>
                        </a:solidFill>
                        <a:effectLst/>
                        <a:latin typeface="+mn-lt"/>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794542888"/>
                  </a:ext>
                </a:extLst>
              </a:tr>
              <a:tr h="1114583">
                <a:tc>
                  <a:txBody>
                    <a:bodyPr/>
                    <a:lstStyle/>
                    <a:p>
                      <a:pPr algn="l">
                        <a:spcAft>
                          <a:spcPts val="0"/>
                        </a:spcAft>
                      </a:pPr>
                      <a:r>
                        <a:rPr lang="ru-RU" sz="11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17</a:t>
                      </a:r>
                      <a:r>
                        <a:rPr lang="en-US" sz="1100" baseline="30000" dirty="0" err="1">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th</a:t>
                      </a:r>
                      <a:r>
                        <a:rPr lang="en-US" sz="11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 of August</a:t>
                      </a:r>
                      <a:endParaRPr lang="ru-RU" sz="11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spcAft>
                          <a:spcPts val="0"/>
                        </a:spcAft>
                      </a:pPr>
                      <a:r>
                        <a:rPr lang="en-US" sz="110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Osh Fest </a:t>
                      </a:r>
                      <a:endParaRPr lang="ru-RU" sz="110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spcAft>
                          <a:spcPts val="0"/>
                        </a:spcAft>
                      </a:pPr>
                      <a:r>
                        <a:rPr lang="en-US" sz="110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The culture of the Kyrgyz and Uzbek cuisines, local handicrafts, cultures of various ethnic groups of the area, showcase of the ancient caravan passing through Osh on its way along the Silk Road.</a:t>
                      </a:r>
                      <a:endParaRPr lang="ru-RU" sz="110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spcAft>
                          <a:spcPts val="0"/>
                        </a:spcAft>
                      </a:pPr>
                      <a:r>
                        <a:rPr lang="en-US" sz="11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City of Osh, </a:t>
                      </a:r>
                      <a:endParaRPr lang="ru-RU" sz="11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p>
                      <a:pPr algn="l">
                        <a:spcAft>
                          <a:spcPts val="0"/>
                        </a:spcAft>
                      </a:pPr>
                      <a:r>
                        <a:rPr lang="en-US" sz="11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Park named after </a:t>
                      </a:r>
                      <a:r>
                        <a:rPr lang="en-US" sz="1100" dirty="0" err="1">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Toktogul</a:t>
                      </a:r>
                      <a:r>
                        <a:rPr lang="en-US" sz="11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1100" dirty="0" err="1">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Satylganov</a:t>
                      </a:r>
                      <a:endParaRPr lang="ru-RU" sz="11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spcAft>
                          <a:spcPts val="0"/>
                        </a:spcAft>
                      </a:pPr>
                      <a:r>
                        <a:rPr lang="en-US" sz="1100" dirty="0" err="1" smtClean="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Abdullaev</a:t>
                      </a:r>
                      <a:r>
                        <a:rPr lang="en-US" sz="1100" dirty="0" smtClean="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1100" dirty="0" err="1">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Atabek</a:t>
                      </a:r>
                      <a:endParaRPr lang="ru-RU" sz="11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p>
                      <a:pPr algn="l">
                        <a:spcAft>
                          <a:spcPts val="0"/>
                        </a:spcAft>
                      </a:pPr>
                      <a:r>
                        <a:rPr lang="en-US" sz="11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+996 557 190190 </a:t>
                      </a:r>
                      <a:br>
                        <a:rPr lang="en-US" sz="11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br>
                      <a:r>
                        <a:rPr lang="en-US" sz="11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+996 550 339292</a:t>
                      </a:r>
                      <a:endParaRPr lang="ru-RU" sz="11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spcAft>
                          <a:spcPts val="0"/>
                        </a:spcAft>
                      </a:pPr>
                      <a:r>
                        <a:rPr lang="en-US" sz="110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Regional </a:t>
                      </a:r>
                      <a:endParaRPr lang="ru-RU" sz="110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942795694"/>
                  </a:ext>
                </a:extLst>
              </a:tr>
              <a:tr h="2069940">
                <a:tc>
                  <a:txBody>
                    <a:bodyPr/>
                    <a:lstStyle/>
                    <a:p>
                      <a:pPr algn="l">
                        <a:spcAft>
                          <a:spcPts val="0"/>
                        </a:spcAft>
                      </a:pPr>
                      <a:r>
                        <a:rPr lang="ru-RU" sz="1100" dirty="0" smtClean="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16-18</a:t>
                      </a:r>
                      <a:r>
                        <a:rPr lang="en-US" sz="1100" baseline="30000" dirty="0" err="1">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th</a:t>
                      </a:r>
                      <a:r>
                        <a:rPr lang="en-US" sz="11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 of August </a:t>
                      </a:r>
                      <a:endParaRPr lang="ru-RU" sz="11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p>
                      <a:pPr algn="l">
                        <a:spcAft>
                          <a:spcPts val="0"/>
                        </a:spcAft>
                      </a:pPr>
                      <a:r>
                        <a:rPr lang="ru-RU" sz="11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 </a:t>
                      </a:r>
                    </a:p>
                  </a:txBody>
                  <a:tcPr marL="68580" marR="68580" marT="0" marB="0"/>
                </a:tc>
                <a:tc>
                  <a:txBody>
                    <a:bodyPr/>
                    <a:lstStyle/>
                    <a:p>
                      <a:pPr algn="l">
                        <a:spcAft>
                          <a:spcPts val="0"/>
                        </a:spcAft>
                      </a:pPr>
                      <a:r>
                        <a:rPr lang="en-US" sz="11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1100" dirty="0" smtClean="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a:t>
                      </a:r>
                      <a:r>
                        <a:rPr lang="en-US" sz="1100" dirty="0" err="1">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Salbuurun</a:t>
                      </a:r>
                      <a:r>
                        <a:rPr lang="en-US" sz="11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 International festival </a:t>
                      </a:r>
                      <a:endParaRPr lang="ru-RU" sz="11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spcAft>
                          <a:spcPts val="0"/>
                        </a:spcAft>
                      </a:pPr>
                      <a:r>
                        <a:rPr lang="ky-KG" sz="11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ky-KG" sz="1100" dirty="0" smtClean="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The </a:t>
                      </a:r>
                      <a:r>
                        <a:rPr lang="ky-KG" sz="11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festival program includes </a:t>
                      </a:r>
                      <a:r>
                        <a:rPr lang="en-US" sz="11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horse-riding </a:t>
                      </a:r>
                      <a:r>
                        <a:rPr lang="ky-KG" sz="11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 nomad games - Tiyin Enmei and Kyz-Kuumai, competition</a:t>
                      </a:r>
                      <a:r>
                        <a:rPr lang="en-US" sz="11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s between</a:t>
                      </a:r>
                      <a:r>
                        <a:rPr lang="ky-KG" sz="11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 Kok-Bor</a:t>
                      </a:r>
                      <a:r>
                        <a:rPr lang="en-US" sz="11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u</a:t>
                      </a:r>
                      <a:r>
                        <a:rPr lang="ky-KG" sz="11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 teams, </a:t>
                      </a:r>
                      <a:r>
                        <a:rPr lang="en-US" sz="11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archery </a:t>
                      </a:r>
                      <a:r>
                        <a:rPr lang="ky-KG" sz="11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competitions and a demonstration of </a:t>
                      </a:r>
                      <a:r>
                        <a:rPr lang="en-US" sz="11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some </a:t>
                      </a:r>
                      <a:r>
                        <a:rPr lang="ky-KG" sz="11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elements of the traditional </a:t>
                      </a:r>
                      <a:r>
                        <a:rPr lang="en-US" sz="11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a:t>
                      </a:r>
                      <a:r>
                        <a:rPr lang="ky-KG" sz="11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Salbuurun</a:t>
                      </a:r>
                      <a:r>
                        <a:rPr lang="en-US" sz="11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 team</a:t>
                      </a:r>
                      <a:r>
                        <a:rPr lang="ky-KG" sz="11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 hunt, with a group of </a:t>
                      </a:r>
                      <a:r>
                        <a:rPr lang="en-US" sz="11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horse-riding eagle hunters (</a:t>
                      </a:r>
                      <a:r>
                        <a:rPr lang="en-US" sz="1100" dirty="0" err="1">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berkutchi</a:t>
                      </a:r>
                      <a:r>
                        <a:rPr lang="en-US" sz="11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a:t>
                      </a:r>
                      <a:r>
                        <a:rPr lang="ky-KG" sz="11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 accompanied by Kyrgyz hunting greyhounds - Taigan</a:t>
                      </a:r>
                      <a:r>
                        <a:rPr lang="en-US" sz="11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s</a:t>
                      </a:r>
                      <a:r>
                        <a:rPr lang="ky-KG" sz="11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a:t>
                      </a:r>
                      <a:endParaRPr lang="ru-RU" sz="11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p>
                      <a:pPr algn="l">
                        <a:spcAft>
                          <a:spcPts val="0"/>
                        </a:spcAft>
                      </a:pPr>
                      <a:r>
                        <a:rPr lang="en-US" sz="11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ru-RU" sz="11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spcAft>
                          <a:spcPts val="0"/>
                        </a:spcAft>
                      </a:pPr>
                      <a:r>
                        <a:rPr lang="en-US" sz="11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1100" dirty="0" err="1" smtClean="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Bokonbaevo</a:t>
                      </a:r>
                      <a:r>
                        <a:rPr lang="en-US" sz="1100" dirty="0" smtClean="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11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village, </a:t>
                      </a:r>
                      <a:endParaRPr lang="ru-RU" sz="11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p>
                      <a:pPr algn="l">
                        <a:spcAft>
                          <a:spcPts val="0"/>
                        </a:spcAft>
                      </a:pPr>
                      <a:r>
                        <a:rPr lang="en-US" sz="11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a:t>
                      </a:r>
                      <a:r>
                        <a:rPr lang="en-US" sz="1100" dirty="0" err="1">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Uch-Korgon</a:t>
                      </a:r>
                      <a:r>
                        <a:rPr lang="en-US" sz="11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 tract</a:t>
                      </a:r>
                      <a:endParaRPr lang="ru-RU" sz="11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p>
                      <a:pPr algn="l">
                        <a:spcAft>
                          <a:spcPts val="0"/>
                        </a:spcAft>
                      </a:pPr>
                      <a:r>
                        <a:rPr lang="en-US" sz="11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ru-RU" sz="11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spcAft>
                          <a:spcPts val="0"/>
                        </a:spcAft>
                      </a:pPr>
                      <a:r>
                        <a:rPr lang="en-US" sz="11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1100" dirty="0" smtClean="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a:t>
                      </a:r>
                      <a:r>
                        <a:rPr lang="en-US" sz="1100" dirty="0" err="1">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Salbuurun</a:t>
                      </a:r>
                      <a:r>
                        <a:rPr lang="en-US" sz="11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 federation </a:t>
                      </a:r>
                      <a:endParaRPr lang="ru-RU" sz="11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p>
                      <a:pPr algn="l">
                        <a:spcAft>
                          <a:spcPts val="0"/>
                        </a:spcAft>
                      </a:pPr>
                      <a:r>
                        <a:rPr lang="en-US" sz="11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ru-RU" sz="11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p>
                      <a:pPr algn="l">
                        <a:spcAft>
                          <a:spcPts val="0"/>
                        </a:spcAft>
                      </a:pPr>
                      <a:r>
                        <a:rPr lang="en-US" sz="11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President of the Federation – </a:t>
                      </a:r>
                      <a:endParaRPr lang="ru-RU" sz="11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p>
                      <a:pPr algn="l">
                        <a:spcAft>
                          <a:spcPts val="0"/>
                        </a:spcAft>
                      </a:pPr>
                      <a:r>
                        <a:rPr lang="ru-RU" sz="1100" dirty="0" err="1">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Almaz</a:t>
                      </a:r>
                      <a:r>
                        <a:rPr lang="ru-RU" sz="11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ru-RU" sz="1100" dirty="0" err="1">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Akunov</a:t>
                      </a:r>
                      <a:endParaRPr lang="ru-RU" sz="11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p>
                      <a:pPr algn="l">
                        <a:spcAft>
                          <a:spcPts val="0"/>
                        </a:spcAft>
                      </a:pPr>
                      <a:r>
                        <a:rPr lang="ru-RU" sz="11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+996 550 395094</a:t>
                      </a:r>
                    </a:p>
                    <a:p>
                      <a:pPr algn="l">
                        <a:spcAft>
                          <a:spcPts val="0"/>
                        </a:spcAft>
                      </a:pPr>
                      <a:r>
                        <a:rPr lang="ru-RU" sz="11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 </a:t>
                      </a:r>
                    </a:p>
                  </a:txBody>
                  <a:tcPr marL="68580" marR="68580" marT="0" marB="0"/>
                </a:tc>
                <a:tc>
                  <a:txBody>
                    <a:bodyPr/>
                    <a:lstStyle/>
                    <a:p>
                      <a:pPr algn="l">
                        <a:spcAft>
                          <a:spcPts val="0"/>
                        </a:spcAft>
                      </a:pPr>
                      <a:r>
                        <a:rPr lang="en-US" sz="11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1100" dirty="0" smtClean="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International</a:t>
                      </a:r>
                      <a:endParaRPr lang="ru-RU" sz="11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531799362"/>
                  </a:ext>
                </a:extLst>
              </a:tr>
              <a:tr h="1592262">
                <a:tc>
                  <a:txBody>
                    <a:bodyPr/>
                    <a:lstStyle/>
                    <a:p>
                      <a:pPr algn="l">
                        <a:spcAft>
                          <a:spcPts val="0"/>
                        </a:spcAft>
                      </a:pPr>
                      <a:r>
                        <a:rPr lang="ru-RU" sz="110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25</a:t>
                      </a:r>
                      <a:r>
                        <a:rPr lang="en-US" sz="1100" baseline="3000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th</a:t>
                      </a:r>
                      <a:r>
                        <a:rPr lang="en-US" sz="110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 of August </a:t>
                      </a:r>
                      <a:endParaRPr lang="ru-RU" sz="110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p>
                      <a:pPr algn="l">
                        <a:spcAft>
                          <a:spcPts val="0"/>
                        </a:spcAft>
                      </a:pPr>
                      <a:r>
                        <a:rPr lang="ru-RU" sz="110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 </a:t>
                      </a:r>
                    </a:p>
                    <a:p>
                      <a:pPr algn="l">
                        <a:spcAft>
                          <a:spcPts val="0"/>
                        </a:spcAft>
                      </a:pPr>
                      <a:r>
                        <a:rPr lang="ru-RU" sz="110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 </a:t>
                      </a:r>
                    </a:p>
                    <a:p>
                      <a:pPr algn="l">
                        <a:spcAft>
                          <a:spcPts val="0"/>
                        </a:spcAft>
                      </a:pPr>
                      <a:r>
                        <a:rPr lang="ru-RU" sz="110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 </a:t>
                      </a:r>
                    </a:p>
                    <a:p>
                      <a:pPr algn="l">
                        <a:spcAft>
                          <a:spcPts val="0"/>
                        </a:spcAft>
                      </a:pPr>
                      <a:r>
                        <a:rPr lang="ru-RU" sz="110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 </a:t>
                      </a:r>
                    </a:p>
                  </a:txBody>
                  <a:tcPr marL="68580" marR="68580" marT="0" marB="0"/>
                </a:tc>
                <a:tc>
                  <a:txBody>
                    <a:bodyPr/>
                    <a:lstStyle/>
                    <a:p>
                      <a:pPr algn="l">
                        <a:spcAft>
                          <a:spcPts val="0"/>
                        </a:spcAft>
                      </a:pPr>
                      <a:r>
                        <a:rPr lang="ru-RU" sz="110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J-Fest </a:t>
                      </a:r>
                      <a:r>
                        <a:rPr lang="en-US" sz="110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Summer</a:t>
                      </a:r>
                      <a:endParaRPr lang="ru-RU" sz="110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spcAft>
                          <a:spcPts val="0"/>
                        </a:spcAft>
                      </a:pPr>
                      <a:r>
                        <a:rPr lang="ky-KG" sz="11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Presentation of summer tour</a:t>
                      </a:r>
                      <a:r>
                        <a:rPr lang="en-US" sz="1100" dirty="0" err="1">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istic</a:t>
                      </a:r>
                      <a:r>
                        <a:rPr lang="en-US" sz="11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 activities</a:t>
                      </a:r>
                      <a:r>
                        <a:rPr lang="ky-KG" sz="11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 horseback riding, cycling and walking tours, accommodation in guest houses and yurt camps, folklore, Kok-Bor</a:t>
                      </a:r>
                      <a:r>
                        <a:rPr lang="en-US" sz="11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u</a:t>
                      </a:r>
                      <a:r>
                        <a:rPr lang="ky-KG" sz="11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11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and</a:t>
                      </a:r>
                      <a:r>
                        <a:rPr lang="ky-KG" sz="11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 other services. Exhibition</a:t>
                      </a:r>
                      <a:r>
                        <a:rPr lang="en-US" sz="11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s</a:t>
                      </a:r>
                      <a:r>
                        <a:rPr lang="ky-KG" sz="11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 and master classes </a:t>
                      </a:r>
                      <a:r>
                        <a:rPr lang="en-US" sz="11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from</a:t>
                      </a:r>
                      <a:r>
                        <a:rPr lang="ky-KG" sz="11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 craftsmen, ethnocultural folklore concert.</a:t>
                      </a:r>
                      <a:endParaRPr lang="ru-RU" sz="11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p>
                      <a:pPr algn="l">
                        <a:spcAft>
                          <a:spcPts val="0"/>
                        </a:spcAft>
                      </a:pPr>
                      <a:r>
                        <a:rPr lang="ky-KG" sz="11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ru-RU" sz="11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spcAft>
                          <a:spcPts val="0"/>
                        </a:spcAft>
                      </a:pPr>
                      <a:r>
                        <a:rPr lang="en-US" sz="11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Issyk-Kul region, </a:t>
                      </a:r>
                      <a:r>
                        <a:rPr lang="en-US" sz="1100" dirty="0" err="1">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Jyrgalan</a:t>
                      </a:r>
                      <a:r>
                        <a:rPr lang="en-US" sz="11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 valley</a:t>
                      </a:r>
                      <a:endParaRPr lang="ru-RU" sz="11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spcAft>
                          <a:spcPts val="0"/>
                        </a:spcAft>
                      </a:pPr>
                      <a:r>
                        <a:rPr lang="en-US" sz="110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«Jyrgalan»</a:t>
                      </a:r>
                      <a:endParaRPr lang="ru-RU" sz="110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p>
                      <a:pPr algn="l">
                        <a:spcAft>
                          <a:spcPts val="0"/>
                        </a:spcAft>
                      </a:pPr>
                      <a:r>
                        <a:rPr lang="en-US" sz="110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Ibakov Emil</a:t>
                      </a:r>
                      <a:endParaRPr lang="ru-RU" sz="110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p>
                      <a:pPr algn="l">
                        <a:spcAft>
                          <a:spcPts val="0"/>
                        </a:spcAft>
                      </a:pPr>
                      <a:r>
                        <a:rPr lang="en-US" sz="110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P. +996 557 207777</a:t>
                      </a:r>
                      <a:endParaRPr lang="ru-RU" sz="110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spcAft>
                          <a:spcPts val="0"/>
                        </a:spcAft>
                      </a:pPr>
                      <a:r>
                        <a:rPr lang="en-US" sz="11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International </a:t>
                      </a:r>
                      <a:endParaRPr lang="ru-RU" sz="11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969696734"/>
                  </a:ext>
                </a:extLst>
              </a:tr>
            </a:tbl>
          </a:graphicData>
        </a:graphic>
      </p:graphicFrame>
      <p:pic>
        <p:nvPicPr>
          <p:cNvPr id="5" name="Рисунок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09063" y="55811"/>
            <a:ext cx="1554481" cy="1103226"/>
          </a:xfrm>
          <a:prstGeom prst="rect">
            <a:avLst/>
          </a:prstGeom>
        </p:spPr>
      </p:pic>
    </p:spTree>
    <p:extLst>
      <p:ext uri="{BB962C8B-B14F-4D97-AF65-F5344CB8AC3E}">
        <p14:creationId xmlns:p14="http://schemas.microsoft.com/office/powerpoint/2010/main" val="20479492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5488" y="209007"/>
            <a:ext cx="7886700" cy="888274"/>
          </a:xfrm>
        </p:spPr>
        <p:txBody>
          <a:bodyPr>
            <a:normAutofit/>
          </a:bodyPr>
          <a:lstStyle/>
          <a:p>
            <a:pPr algn="ctr"/>
            <a:r>
              <a:rPr lang="en-US" sz="4000" b="1" dirty="0" smtClean="0">
                <a:solidFill>
                  <a:srgbClr val="FF0000"/>
                </a:solidFill>
                <a:effectLst>
                  <a:outerShdw blurRad="38100" dist="38100" dir="2700000" algn="tl">
                    <a:srgbClr val="000000">
                      <a:alpha val="43137"/>
                    </a:srgbClr>
                  </a:outerShdw>
                </a:effectLst>
              </a:rPr>
              <a:t>Autumn </a:t>
            </a:r>
            <a:endParaRPr lang="ru-RU" sz="4000" b="1" dirty="0">
              <a:solidFill>
                <a:srgbClr val="FF0000"/>
              </a:solidFill>
              <a:effectLst>
                <a:outerShdw blurRad="38100" dist="38100" dir="2700000" algn="tl">
                  <a:srgbClr val="000000">
                    <a:alpha val="43137"/>
                  </a:srgbClr>
                </a:outerShdw>
              </a:effectLst>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val="2504333660"/>
              </p:ext>
            </p:extLst>
          </p:nvPr>
        </p:nvGraphicFramePr>
        <p:xfrm>
          <a:off x="888500" y="1097281"/>
          <a:ext cx="7940676" cy="5512527"/>
        </p:xfrm>
        <a:graphic>
          <a:graphicData uri="http://schemas.openxmlformats.org/drawingml/2006/table">
            <a:tbl>
              <a:tblPr firstRow="1" bandRow="1">
                <a:tableStyleId>{5C22544A-7EE6-4342-B048-85BDC9FD1C3A}</a:tableStyleId>
              </a:tblPr>
              <a:tblGrid>
                <a:gridCol w="1122317">
                  <a:extLst>
                    <a:ext uri="{9D8B030D-6E8A-4147-A177-3AD203B41FA5}">
                      <a16:colId xmlns:a16="http://schemas.microsoft.com/office/drawing/2014/main" val="718417354"/>
                    </a:ext>
                  </a:extLst>
                </a:gridCol>
                <a:gridCol w="1254034">
                  <a:extLst>
                    <a:ext uri="{9D8B030D-6E8A-4147-A177-3AD203B41FA5}">
                      <a16:colId xmlns:a16="http://schemas.microsoft.com/office/drawing/2014/main" val="766444594"/>
                    </a:ext>
                  </a:extLst>
                </a:gridCol>
                <a:gridCol w="1802675">
                  <a:extLst>
                    <a:ext uri="{9D8B030D-6E8A-4147-A177-3AD203B41FA5}">
                      <a16:colId xmlns:a16="http://schemas.microsoft.com/office/drawing/2014/main" val="1652194925"/>
                    </a:ext>
                  </a:extLst>
                </a:gridCol>
                <a:gridCol w="1280160">
                  <a:extLst>
                    <a:ext uri="{9D8B030D-6E8A-4147-A177-3AD203B41FA5}">
                      <a16:colId xmlns:a16="http://schemas.microsoft.com/office/drawing/2014/main" val="2857061051"/>
                    </a:ext>
                  </a:extLst>
                </a:gridCol>
                <a:gridCol w="1306285">
                  <a:extLst>
                    <a:ext uri="{9D8B030D-6E8A-4147-A177-3AD203B41FA5}">
                      <a16:colId xmlns:a16="http://schemas.microsoft.com/office/drawing/2014/main" val="1553758831"/>
                    </a:ext>
                  </a:extLst>
                </a:gridCol>
                <a:gridCol w="1175205">
                  <a:extLst>
                    <a:ext uri="{9D8B030D-6E8A-4147-A177-3AD203B41FA5}">
                      <a16:colId xmlns:a16="http://schemas.microsoft.com/office/drawing/2014/main" val="573847141"/>
                    </a:ext>
                  </a:extLst>
                </a:gridCol>
              </a:tblGrid>
              <a:tr h="465473">
                <a:tc>
                  <a:txBody>
                    <a:bodyPr/>
                    <a:lstStyle/>
                    <a:p>
                      <a:pPr algn="ctr">
                        <a:spcAft>
                          <a:spcPts val="0"/>
                        </a:spcAft>
                      </a:pPr>
                      <a:r>
                        <a:rPr lang="en-US" sz="1400" b="1" dirty="0">
                          <a:solidFill>
                            <a:srgbClr val="04105A"/>
                          </a:solidFill>
                          <a:effectLst/>
                          <a:latin typeface="+mn-lt"/>
                          <a:ea typeface="Times New Roman" panose="02020603050405020304" pitchFamily="18" charset="0"/>
                          <a:cs typeface="Times New Roman" panose="02020603050405020304" pitchFamily="18" charset="0"/>
                        </a:rPr>
                        <a:t>Event dates</a:t>
                      </a:r>
                      <a:endParaRPr lang="ru-RU" sz="1400" dirty="0">
                        <a:solidFill>
                          <a:srgbClr val="04105A"/>
                        </a:solidFill>
                        <a:effectLst/>
                        <a:latin typeface="+mn-lt"/>
                        <a:ea typeface="Times New Roman" panose="02020603050405020304" pitchFamily="18" charset="0"/>
                        <a:cs typeface="Times New Roman" panose="02020603050405020304" pitchFamily="18" charset="0"/>
                      </a:endParaRPr>
                    </a:p>
                    <a:p>
                      <a:pPr algn="ctr">
                        <a:spcAft>
                          <a:spcPts val="0"/>
                        </a:spcAft>
                      </a:pPr>
                      <a:r>
                        <a:rPr lang="ru-RU" sz="1400" b="1" dirty="0">
                          <a:solidFill>
                            <a:srgbClr val="04105A"/>
                          </a:solidFill>
                          <a:effectLst/>
                          <a:latin typeface="+mn-lt"/>
                          <a:ea typeface="Times New Roman" panose="02020603050405020304" pitchFamily="18" charset="0"/>
                          <a:cs typeface="Times New Roman" panose="02020603050405020304" pitchFamily="18" charset="0"/>
                        </a:rPr>
                        <a:t> </a:t>
                      </a:r>
                      <a:endParaRPr lang="ru-RU" sz="1400" dirty="0">
                        <a:solidFill>
                          <a:srgbClr val="04105A"/>
                        </a:solidFill>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n-US" sz="1400" b="1" dirty="0">
                          <a:solidFill>
                            <a:srgbClr val="04105A"/>
                          </a:solidFill>
                          <a:effectLst/>
                          <a:latin typeface="+mn-lt"/>
                          <a:ea typeface="Times New Roman" panose="02020603050405020304" pitchFamily="18" charset="0"/>
                          <a:cs typeface="Times New Roman" panose="02020603050405020304" pitchFamily="18" charset="0"/>
                        </a:rPr>
                        <a:t>Name</a:t>
                      </a:r>
                      <a:endParaRPr lang="ru-RU" sz="1400" dirty="0">
                        <a:solidFill>
                          <a:srgbClr val="04105A"/>
                        </a:solidFill>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n-US" sz="1400" b="1" dirty="0">
                          <a:solidFill>
                            <a:srgbClr val="04105A"/>
                          </a:solidFill>
                          <a:effectLst/>
                          <a:latin typeface="+mn-lt"/>
                          <a:ea typeface="Times New Roman" panose="02020603050405020304" pitchFamily="18" charset="0"/>
                          <a:cs typeface="Times New Roman" panose="02020603050405020304" pitchFamily="18" charset="0"/>
                        </a:rPr>
                        <a:t>Description </a:t>
                      </a:r>
                      <a:endParaRPr lang="ru-RU" sz="1400" dirty="0">
                        <a:solidFill>
                          <a:srgbClr val="04105A"/>
                        </a:solidFill>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n-US" sz="1400" b="1" dirty="0">
                          <a:solidFill>
                            <a:srgbClr val="04105A"/>
                          </a:solidFill>
                          <a:effectLst/>
                          <a:latin typeface="+mn-lt"/>
                          <a:ea typeface="Times New Roman" panose="02020603050405020304" pitchFamily="18" charset="0"/>
                          <a:cs typeface="Times New Roman" panose="02020603050405020304" pitchFamily="18" charset="0"/>
                        </a:rPr>
                        <a:t>Location </a:t>
                      </a:r>
                      <a:endParaRPr lang="ru-RU" sz="1400" dirty="0">
                        <a:solidFill>
                          <a:srgbClr val="04105A"/>
                        </a:solidFill>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n-US" sz="1400" b="1" dirty="0">
                          <a:solidFill>
                            <a:srgbClr val="04105A"/>
                          </a:solidFill>
                          <a:effectLst/>
                          <a:latin typeface="+mn-lt"/>
                          <a:ea typeface="Times New Roman" panose="02020603050405020304" pitchFamily="18" charset="0"/>
                          <a:cs typeface="Times New Roman" panose="02020603050405020304" pitchFamily="18" charset="0"/>
                        </a:rPr>
                        <a:t>Organizations</a:t>
                      </a:r>
                      <a:endParaRPr lang="ru-RU" sz="1400" dirty="0">
                        <a:solidFill>
                          <a:srgbClr val="04105A"/>
                        </a:solidFill>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n-US" sz="1400" b="1" dirty="0">
                          <a:solidFill>
                            <a:srgbClr val="04105A"/>
                          </a:solidFill>
                          <a:effectLst/>
                          <a:latin typeface="+mn-lt"/>
                          <a:ea typeface="Times New Roman" panose="02020603050405020304" pitchFamily="18" charset="0"/>
                          <a:cs typeface="Times New Roman" panose="02020603050405020304" pitchFamily="18" charset="0"/>
                        </a:rPr>
                        <a:t>Level</a:t>
                      </a:r>
                      <a:endParaRPr lang="ru-RU" sz="1400" dirty="0">
                        <a:solidFill>
                          <a:srgbClr val="04105A"/>
                        </a:solidFill>
                        <a:effectLst/>
                        <a:latin typeface="+mn-lt"/>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7382406"/>
                  </a:ext>
                </a:extLst>
              </a:tr>
              <a:tr h="3785290">
                <a:tc>
                  <a:txBody>
                    <a:bodyPr/>
                    <a:lstStyle/>
                    <a:p>
                      <a:pPr algn="l">
                        <a:lnSpc>
                          <a:spcPct val="115000"/>
                        </a:lnSpc>
                        <a:spcAft>
                          <a:spcPts val="0"/>
                        </a:spcAft>
                      </a:pPr>
                      <a:r>
                        <a:rPr lang="ky-KG" sz="11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16</a:t>
                      </a:r>
                      <a:r>
                        <a:rPr lang="en-US" sz="1100" baseline="30000" dirty="0" err="1">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th</a:t>
                      </a:r>
                      <a:r>
                        <a:rPr lang="en-US" sz="11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 of September</a:t>
                      </a:r>
                      <a:endParaRPr lang="ru-RU" sz="11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p>
                      <a:pPr algn="l">
                        <a:lnSpc>
                          <a:spcPct val="115000"/>
                        </a:lnSpc>
                        <a:spcAft>
                          <a:spcPts val="0"/>
                        </a:spcAft>
                      </a:pPr>
                      <a:r>
                        <a:rPr lang="ky-KG" sz="11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ru-RU" sz="11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5000"/>
                        </a:lnSpc>
                        <a:spcAft>
                          <a:spcPts val="0"/>
                        </a:spcAft>
                      </a:pPr>
                      <a:r>
                        <a:rPr lang="en-US" sz="110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“Nukura” Festival </a:t>
                      </a:r>
                      <a:endParaRPr lang="ru-RU" sz="110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5000"/>
                        </a:lnSpc>
                        <a:spcAft>
                          <a:spcPts val="0"/>
                        </a:spcAft>
                      </a:pPr>
                      <a:r>
                        <a:rPr lang="ky-KG" sz="11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National traditions of Kyrgyzstan,</a:t>
                      </a:r>
                      <a:r>
                        <a:rPr lang="en-US" sz="11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 its</a:t>
                      </a:r>
                      <a:r>
                        <a:rPr lang="ky-KG" sz="11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 products, demonstration of national dishes.</a:t>
                      </a:r>
                      <a:endParaRPr lang="ru-RU" sz="11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p>
                      <a:pPr algn="l">
                        <a:lnSpc>
                          <a:spcPct val="115000"/>
                        </a:lnSpc>
                        <a:spcAft>
                          <a:spcPts val="0"/>
                        </a:spcAft>
                      </a:pPr>
                      <a:r>
                        <a:rPr lang="en-US" sz="11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Ethno-festival program includes:</a:t>
                      </a:r>
                      <a:endParaRPr lang="ru-RU" sz="11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p>
                      <a:pPr algn="l">
                        <a:lnSpc>
                          <a:spcPct val="115000"/>
                        </a:lnSpc>
                        <a:spcAft>
                          <a:spcPts val="0"/>
                        </a:spcAft>
                      </a:pPr>
                      <a:r>
                        <a:rPr lang="en-US" sz="11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Traditional crafts and national </a:t>
                      </a:r>
                      <a:r>
                        <a:rPr lang="ky-KG" sz="11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products, </a:t>
                      </a:r>
                      <a:endParaRPr lang="ru-RU" sz="11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p>
                      <a:pPr algn="l">
                        <a:lnSpc>
                          <a:spcPct val="115000"/>
                        </a:lnSpc>
                        <a:spcAft>
                          <a:spcPts val="0"/>
                        </a:spcAft>
                      </a:pPr>
                      <a:r>
                        <a:rPr lang="en-US" sz="11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Cooking master classes,  </a:t>
                      </a:r>
                      <a:endParaRPr lang="ru-RU" sz="11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p>
                      <a:pPr algn="l">
                        <a:lnSpc>
                          <a:spcPct val="115000"/>
                        </a:lnSpc>
                        <a:spcAft>
                          <a:spcPts val="0"/>
                        </a:spcAft>
                      </a:pPr>
                      <a:r>
                        <a:rPr lang="en-US" sz="11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Competitions in traditional</a:t>
                      </a:r>
                      <a:r>
                        <a:rPr lang="ky-KG" sz="11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 games</a:t>
                      </a:r>
                      <a:r>
                        <a:rPr lang="en-US" sz="11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a:t>
                      </a:r>
                      <a:endParaRPr lang="ru-RU" sz="11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p>
                      <a:pPr algn="l">
                        <a:lnSpc>
                          <a:spcPct val="115000"/>
                        </a:lnSpc>
                        <a:spcAft>
                          <a:spcPts val="0"/>
                        </a:spcAft>
                      </a:pPr>
                      <a:r>
                        <a:rPr lang="ky-KG" sz="11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“Too koinundagy shaar”</a:t>
                      </a:r>
                      <a:r>
                        <a:rPr lang="en-US" sz="11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 would present a p</a:t>
                      </a:r>
                      <a:r>
                        <a:rPr lang="ky-KG" sz="11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hoto exhibition </a:t>
                      </a:r>
                      <a:r>
                        <a:rPr lang="en-US" sz="11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a</a:t>
                      </a:r>
                      <a:r>
                        <a:rPr lang="ky-KG" sz="11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t the Ala-Too stadium</a:t>
                      </a:r>
                      <a:r>
                        <a:rPr lang="en-US" sz="11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ru-RU" sz="11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p>
                      <a:pPr algn="l">
                        <a:lnSpc>
                          <a:spcPct val="115000"/>
                        </a:lnSpc>
                        <a:spcAft>
                          <a:spcPts val="0"/>
                        </a:spcAft>
                      </a:pPr>
                      <a:r>
                        <a:rPr lang="en-US" sz="11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N</a:t>
                      </a:r>
                      <a:r>
                        <a:rPr lang="ky-KG" sz="11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ational </a:t>
                      </a:r>
                      <a:r>
                        <a:rPr lang="en-US" sz="11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and local p</a:t>
                      </a:r>
                      <a:r>
                        <a:rPr lang="ky-KG" sz="11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roducts</a:t>
                      </a:r>
                      <a:r>
                        <a:rPr lang="en-US" sz="11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 fair. </a:t>
                      </a:r>
                      <a:endParaRPr lang="ru-RU" sz="11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p>
                      <a:pPr algn="l">
                        <a:lnSpc>
                          <a:spcPct val="115000"/>
                        </a:lnSpc>
                        <a:spcAft>
                          <a:spcPts val="0"/>
                        </a:spcAft>
                      </a:pPr>
                      <a:r>
                        <a:rPr lang="en-US" sz="11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ru-RU" sz="11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5000"/>
                        </a:lnSpc>
                        <a:spcAft>
                          <a:spcPts val="0"/>
                        </a:spcAft>
                      </a:pPr>
                      <a:r>
                        <a:rPr lang="en-US" sz="1100" dirty="0" err="1">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Naryn</a:t>
                      </a:r>
                      <a:r>
                        <a:rPr lang="en-US" sz="11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 region, </a:t>
                      </a:r>
                      <a:r>
                        <a:rPr lang="en-US" sz="1100" dirty="0" err="1">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Naryn</a:t>
                      </a:r>
                      <a:r>
                        <a:rPr lang="en-US" sz="11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 city</a:t>
                      </a:r>
                      <a:endParaRPr lang="ru-RU" sz="11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p>
                      <a:pPr algn="l">
                        <a:lnSpc>
                          <a:spcPct val="115000"/>
                        </a:lnSpc>
                        <a:spcAft>
                          <a:spcPts val="0"/>
                        </a:spcAft>
                      </a:pPr>
                      <a:r>
                        <a:rPr lang="ky-KG" sz="11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ru-RU" sz="11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5000"/>
                        </a:lnSpc>
                        <a:spcAft>
                          <a:spcPts val="0"/>
                        </a:spcAft>
                      </a:pPr>
                      <a:r>
                        <a:rPr lang="ky-KG" sz="11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Vice Mayor of the city of Naryn S. Esenamanova, </a:t>
                      </a:r>
                      <a:endParaRPr lang="ru-RU" sz="11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p>
                      <a:pPr algn="l">
                        <a:lnSpc>
                          <a:spcPct val="115000"/>
                        </a:lnSpc>
                        <a:spcAft>
                          <a:spcPts val="0"/>
                        </a:spcAft>
                      </a:pPr>
                      <a:r>
                        <a:rPr lang="ky-KG" sz="1100" dirty="0" smtClean="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+996555 </a:t>
                      </a:r>
                      <a:r>
                        <a:rPr lang="ky-KG" sz="11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008 760</a:t>
                      </a:r>
                      <a:endParaRPr lang="ru-RU" sz="11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p>
                      <a:pPr algn="l">
                        <a:lnSpc>
                          <a:spcPct val="115000"/>
                        </a:lnSpc>
                        <a:spcAft>
                          <a:spcPts val="0"/>
                        </a:spcAft>
                      </a:pPr>
                      <a:r>
                        <a:rPr lang="ky-KG" sz="11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ru-RU" sz="11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p>
                      <a:pPr algn="l">
                        <a:lnSpc>
                          <a:spcPct val="115000"/>
                        </a:lnSpc>
                        <a:spcAft>
                          <a:spcPts val="0"/>
                        </a:spcAft>
                      </a:pPr>
                      <a:r>
                        <a:rPr lang="en-US" sz="11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Head s</a:t>
                      </a:r>
                      <a:r>
                        <a:rPr lang="ky-KG" sz="11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pecialist</a:t>
                      </a:r>
                      <a:endParaRPr lang="ru-RU" sz="11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p>
                      <a:pPr algn="l">
                        <a:lnSpc>
                          <a:spcPct val="115000"/>
                        </a:lnSpc>
                        <a:spcAft>
                          <a:spcPts val="0"/>
                        </a:spcAft>
                      </a:pPr>
                      <a:r>
                        <a:rPr lang="ky-KG" sz="11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 N. </a:t>
                      </a:r>
                      <a:r>
                        <a:rPr lang="en-US" sz="1100" dirty="0" err="1">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Omu</a:t>
                      </a:r>
                      <a:r>
                        <a:rPr lang="ky-KG" sz="11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rzakov</a:t>
                      </a:r>
                      <a:endParaRPr lang="ru-RU" sz="11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p>
                      <a:pPr algn="l">
                        <a:lnSpc>
                          <a:spcPct val="115000"/>
                        </a:lnSpc>
                        <a:spcAft>
                          <a:spcPts val="0"/>
                        </a:spcAft>
                      </a:pPr>
                      <a:r>
                        <a:rPr lang="ky-KG" sz="11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+996 700 872720</a:t>
                      </a:r>
                      <a:endParaRPr lang="ru-RU" sz="11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5000"/>
                        </a:lnSpc>
                        <a:spcAft>
                          <a:spcPts val="0"/>
                        </a:spcAft>
                      </a:pPr>
                      <a:r>
                        <a:rPr lang="en-US" sz="110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Regional </a:t>
                      </a:r>
                      <a:endParaRPr lang="ru-RU" sz="110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767238466"/>
                  </a:ext>
                </a:extLst>
              </a:tr>
              <a:tr h="1261764">
                <a:tc>
                  <a:txBody>
                    <a:bodyPr/>
                    <a:lstStyle/>
                    <a:p>
                      <a:pPr algn="l">
                        <a:lnSpc>
                          <a:spcPct val="115000"/>
                        </a:lnSpc>
                        <a:spcAft>
                          <a:spcPts val="0"/>
                        </a:spcAft>
                      </a:pPr>
                      <a:r>
                        <a:rPr lang="ky-KG" sz="110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18</a:t>
                      </a:r>
                      <a:r>
                        <a:rPr lang="en-US" sz="1100" baseline="3000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th</a:t>
                      </a:r>
                      <a:r>
                        <a:rPr lang="en-US" sz="110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 of October </a:t>
                      </a:r>
                      <a:endParaRPr lang="ru-RU" sz="110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5000"/>
                        </a:lnSpc>
                        <a:spcAft>
                          <a:spcPts val="0"/>
                        </a:spcAft>
                      </a:pPr>
                      <a:r>
                        <a:rPr lang="en-US" sz="110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“Alma” Festival </a:t>
                      </a:r>
                      <a:endParaRPr lang="ru-RU" sz="110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5000"/>
                        </a:lnSpc>
                        <a:spcAft>
                          <a:spcPts val="0"/>
                        </a:spcAft>
                      </a:pPr>
                      <a:r>
                        <a:rPr lang="en-US" sz="110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Stimulation and improvement of the quality of apple varieties grown in the Jumgal region.</a:t>
                      </a:r>
                      <a:endParaRPr lang="ru-RU" sz="110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5000"/>
                        </a:lnSpc>
                        <a:spcAft>
                          <a:spcPts val="0"/>
                        </a:spcAft>
                      </a:pPr>
                      <a:r>
                        <a:rPr lang="en-US" sz="1100" dirty="0" err="1">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Naryn</a:t>
                      </a:r>
                      <a:r>
                        <a:rPr lang="en-US" sz="11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 region, </a:t>
                      </a:r>
                      <a:r>
                        <a:rPr lang="en-US" sz="1100" dirty="0" err="1">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Jumgal</a:t>
                      </a:r>
                      <a:r>
                        <a:rPr lang="en-US" sz="11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 district </a:t>
                      </a:r>
                      <a:endParaRPr lang="ru-RU" sz="11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p>
                      <a:pPr algn="l">
                        <a:lnSpc>
                          <a:spcPct val="115000"/>
                        </a:lnSpc>
                        <a:spcAft>
                          <a:spcPts val="0"/>
                        </a:spcAft>
                      </a:pPr>
                      <a:r>
                        <a:rPr lang="ru-RU" sz="11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 </a:t>
                      </a:r>
                    </a:p>
                  </a:txBody>
                  <a:tcPr marL="68580" marR="68580" marT="0" marB="0"/>
                </a:tc>
                <a:tc>
                  <a:txBody>
                    <a:bodyPr/>
                    <a:lstStyle/>
                    <a:p>
                      <a:pPr algn="l">
                        <a:lnSpc>
                          <a:spcPct val="115000"/>
                        </a:lnSpc>
                        <a:spcAft>
                          <a:spcPts val="0"/>
                        </a:spcAft>
                      </a:pPr>
                      <a:r>
                        <a:rPr lang="en-US" sz="110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State Administration,</a:t>
                      </a:r>
                      <a:endParaRPr lang="ru-RU" sz="110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p>
                      <a:pPr algn="l">
                        <a:lnSpc>
                          <a:spcPct val="115000"/>
                        </a:lnSpc>
                        <a:spcAft>
                          <a:spcPts val="0"/>
                        </a:spcAft>
                      </a:pPr>
                      <a:r>
                        <a:rPr lang="en-US" sz="110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Chaek village,</a:t>
                      </a:r>
                      <a:endParaRPr lang="ru-RU" sz="110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p>
                      <a:pPr algn="l">
                        <a:lnSpc>
                          <a:spcPct val="115000"/>
                        </a:lnSpc>
                        <a:spcAft>
                          <a:spcPts val="0"/>
                        </a:spcAft>
                      </a:pPr>
                      <a:r>
                        <a:rPr lang="en-US" sz="110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Responsible officer</a:t>
                      </a:r>
                      <a:endParaRPr lang="ru-RU" sz="110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p>
                      <a:pPr algn="l">
                        <a:lnSpc>
                          <a:spcPct val="115000"/>
                        </a:lnSpc>
                        <a:spcAft>
                          <a:spcPts val="0"/>
                        </a:spcAft>
                      </a:pPr>
                      <a:r>
                        <a:rPr lang="en-US" sz="110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Isakova Gulbarchyn</a:t>
                      </a:r>
                      <a:endParaRPr lang="ru-RU" sz="110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p>
                      <a:pPr algn="l">
                        <a:lnSpc>
                          <a:spcPct val="115000"/>
                        </a:lnSpc>
                        <a:spcAft>
                          <a:spcPts val="0"/>
                        </a:spcAft>
                      </a:pPr>
                      <a:r>
                        <a:rPr lang="en-US" sz="110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P. +996 557 574781</a:t>
                      </a:r>
                      <a:endParaRPr lang="ru-RU" sz="110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5000"/>
                        </a:lnSpc>
                        <a:spcAft>
                          <a:spcPts val="0"/>
                        </a:spcAft>
                      </a:pPr>
                      <a:r>
                        <a:rPr lang="en-US" sz="11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Regional</a:t>
                      </a:r>
                      <a:endParaRPr lang="ru-RU" sz="11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16664940"/>
                  </a:ext>
                </a:extLst>
              </a:tr>
            </a:tbl>
          </a:graphicData>
        </a:graphic>
      </p:graphicFrame>
      <p:pic>
        <p:nvPicPr>
          <p:cNvPr id="5" name="Рисунок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38703" y="0"/>
            <a:ext cx="1763485" cy="985660"/>
          </a:xfrm>
          <a:prstGeom prst="rect">
            <a:avLst/>
          </a:prstGeom>
        </p:spPr>
      </p:pic>
    </p:spTree>
    <p:extLst>
      <p:ext uri="{BB962C8B-B14F-4D97-AF65-F5344CB8AC3E}">
        <p14:creationId xmlns:p14="http://schemas.microsoft.com/office/powerpoint/2010/main" val="28397162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50900" y="1"/>
            <a:ext cx="7886700" cy="940526"/>
          </a:xfrm>
        </p:spPr>
        <p:txBody>
          <a:bodyPr>
            <a:normAutofit/>
          </a:bodyPr>
          <a:lstStyle/>
          <a:p>
            <a:pPr algn="ctr"/>
            <a:r>
              <a:rPr lang="en-US" sz="4000" b="1" dirty="0" smtClean="0">
                <a:solidFill>
                  <a:schemeClr val="accent5">
                    <a:lumMod val="75000"/>
                  </a:schemeClr>
                </a:solidFill>
                <a:effectLst>
                  <a:outerShdw blurRad="38100" dist="38100" dir="2700000" algn="tl">
                    <a:srgbClr val="000000">
                      <a:alpha val="43137"/>
                    </a:srgbClr>
                  </a:outerShdw>
                </a:effectLst>
              </a:rPr>
              <a:t>Winter</a:t>
            </a:r>
            <a:endParaRPr lang="ru-RU" sz="4000" b="1" dirty="0">
              <a:solidFill>
                <a:schemeClr val="accent5">
                  <a:lumMod val="75000"/>
                </a:schemeClr>
              </a:solidFill>
              <a:effectLst>
                <a:outerShdw blurRad="38100" dist="38100" dir="2700000" algn="tl">
                  <a:srgbClr val="000000">
                    <a:alpha val="43137"/>
                  </a:srgbClr>
                </a:outerShdw>
              </a:effectLst>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val="3647368669"/>
              </p:ext>
            </p:extLst>
          </p:nvPr>
        </p:nvGraphicFramePr>
        <p:xfrm>
          <a:off x="850900" y="1155989"/>
          <a:ext cx="7977790" cy="5702011"/>
        </p:xfrm>
        <a:graphic>
          <a:graphicData uri="http://schemas.openxmlformats.org/drawingml/2006/table">
            <a:tbl>
              <a:tblPr firstRow="1" bandRow="1">
                <a:tableStyleId>{5C22544A-7EE6-4342-B048-85BDC9FD1C3A}</a:tableStyleId>
              </a:tblPr>
              <a:tblGrid>
                <a:gridCol w="1125188">
                  <a:extLst>
                    <a:ext uri="{9D8B030D-6E8A-4147-A177-3AD203B41FA5}">
                      <a16:colId xmlns:a16="http://schemas.microsoft.com/office/drawing/2014/main" val="1416012064"/>
                    </a:ext>
                  </a:extLst>
                </a:gridCol>
                <a:gridCol w="1204711">
                  <a:extLst>
                    <a:ext uri="{9D8B030D-6E8A-4147-A177-3AD203B41FA5}">
                      <a16:colId xmlns:a16="http://schemas.microsoft.com/office/drawing/2014/main" val="2932269285"/>
                    </a:ext>
                  </a:extLst>
                </a:gridCol>
                <a:gridCol w="2007850">
                  <a:extLst>
                    <a:ext uri="{9D8B030D-6E8A-4147-A177-3AD203B41FA5}">
                      <a16:colId xmlns:a16="http://schemas.microsoft.com/office/drawing/2014/main" val="2056996720"/>
                    </a:ext>
                  </a:extLst>
                </a:gridCol>
                <a:gridCol w="1191756">
                  <a:extLst>
                    <a:ext uri="{9D8B030D-6E8A-4147-A177-3AD203B41FA5}">
                      <a16:colId xmlns:a16="http://schemas.microsoft.com/office/drawing/2014/main" val="891893859"/>
                    </a:ext>
                  </a:extLst>
                </a:gridCol>
                <a:gridCol w="1308341">
                  <a:extLst>
                    <a:ext uri="{9D8B030D-6E8A-4147-A177-3AD203B41FA5}">
                      <a16:colId xmlns:a16="http://schemas.microsoft.com/office/drawing/2014/main" val="1533357746"/>
                    </a:ext>
                  </a:extLst>
                </a:gridCol>
                <a:gridCol w="1139944">
                  <a:extLst>
                    <a:ext uri="{9D8B030D-6E8A-4147-A177-3AD203B41FA5}">
                      <a16:colId xmlns:a16="http://schemas.microsoft.com/office/drawing/2014/main" val="366023894"/>
                    </a:ext>
                  </a:extLst>
                </a:gridCol>
              </a:tblGrid>
              <a:tr h="427976">
                <a:tc>
                  <a:txBody>
                    <a:bodyPr/>
                    <a:lstStyle/>
                    <a:p>
                      <a:pPr algn="ctr">
                        <a:spcAft>
                          <a:spcPts val="0"/>
                        </a:spcAft>
                      </a:pPr>
                      <a:r>
                        <a:rPr lang="en-US" sz="1400" b="1" dirty="0">
                          <a:solidFill>
                            <a:srgbClr val="04105A"/>
                          </a:solidFill>
                          <a:effectLst/>
                          <a:latin typeface="+mn-lt"/>
                          <a:ea typeface="Times New Roman" panose="02020603050405020304" pitchFamily="18" charset="0"/>
                          <a:cs typeface="Times New Roman" panose="02020603050405020304" pitchFamily="18" charset="0"/>
                        </a:rPr>
                        <a:t>Event dates</a:t>
                      </a:r>
                      <a:endParaRPr lang="ru-RU" sz="1400" dirty="0">
                        <a:solidFill>
                          <a:srgbClr val="04105A"/>
                        </a:solidFill>
                        <a:effectLst/>
                        <a:latin typeface="+mn-lt"/>
                        <a:ea typeface="Times New Roman" panose="02020603050405020304" pitchFamily="18" charset="0"/>
                        <a:cs typeface="Times New Roman" panose="02020603050405020304" pitchFamily="18" charset="0"/>
                      </a:endParaRPr>
                    </a:p>
                    <a:p>
                      <a:pPr algn="ctr">
                        <a:spcAft>
                          <a:spcPts val="0"/>
                        </a:spcAft>
                      </a:pPr>
                      <a:r>
                        <a:rPr lang="ru-RU" sz="1400" b="1" dirty="0">
                          <a:solidFill>
                            <a:srgbClr val="04105A"/>
                          </a:solidFill>
                          <a:effectLst/>
                          <a:latin typeface="+mn-lt"/>
                          <a:ea typeface="Times New Roman" panose="02020603050405020304" pitchFamily="18" charset="0"/>
                          <a:cs typeface="Times New Roman" panose="02020603050405020304" pitchFamily="18" charset="0"/>
                        </a:rPr>
                        <a:t> </a:t>
                      </a:r>
                      <a:endParaRPr lang="ru-RU" sz="1400" dirty="0">
                        <a:solidFill>
                          <a:srgbClr val="04105A"/>
                        </a:solidFill>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n-US" sz="1400" b="1" dirty="0">
                          <a:solidFill>
                            <a:srgbClr val="04105A"/>
                          </a:solidFill>
                          <a:effectLst/>
                          <a:latin typeface="+mn-lt"/>
                          <a:ea typeface="Times New Roman" panose="02020603050405020304" pitchFamily="18" charset="0"/>
                          <a:cs typeface="Times New Roman" panose="02020603050405020304" pitchFamily="18" charset="0"/>
                        </a:rPr>
                        <a:t>Name</a:t>
                      </a:r>
                      <a:endParaRPr lang="ru-RU" sz="1400" dirty="0">
                        <a:solidFill>
                          <a:srgbClr val="04105A"/>
                        </a:solidFill>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n-US" sz="1400" b="1" dirty="0">
                          <a:solidFill>
                            <a:srgbClr val="04105A"/>
                          </a:solidFill>
                          <a:effectLst/>
                          <a:latin typeface="+mn-lt"/>
                          <a:ea typeface="Times New Roman" panose="02020603050405020304" pitchFamily="18" charset="0"/>
                          <a:cs typeface="Times New Roman" panose="02020603050405020304" pitchFamily="18" charset="0"/>
                        </a:rPr>
                        <a:t>Description </a:t>
                      </a:r>
                      <a:endParaRPr lang="ru-RU" sz="1400" dirty="0">
                        <a:solidFill>
                          <a:srgbClr val="04105A"/>
                        </a:solidFill>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n-US" sz="1400" b="1" dirty="0">
                          <a:solidFill>
                            <a:srgbClr val="04105A"/>
                          </a:solidFill>
                          <a:effectLst/>
                          <a:latin typeface="+mn-lt"/>
                          <a:ea typeface="Times New Roman" panose="02020603050405020304" pitchFamily="18" charset="0"/>
                          <a:cs typeface="Times New Roman" panose="02020603050405020304" pitchFamily="18" charset="0"/>
                        </a:rPr>
                        <a:t>Location </a:t>
                      </a:r>
                      <a:endParaRPr lang="ru-RU" sz="1400" dirty="0">
                        <a:solidFill>
                          <a:srgbClr val="04105A"/>
                        </a:solidFill>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n-US" sz="1400" b="1" dirty="0">
                          <a:solidFill>
                            <a:srgbClr val="04105A"/>
                          </a:solidFill>
                          <a:effectLst/>
                          <a:latin typeface="+mn-lt"/>
                          <a:ea typeface="Times New Roman" panose="02020603050405020304" pitchFamily="18" charset="0"/>
                          <a:cs typeface="Times New Roman" panose="02020603050405020304" pitchFamily="18" charset="0"/>
                        </a:rPr>
                        <a:t>Organizations</a:t>
                      </a:r>
                      <a:endParaRPr lang="ru-RU" sz="1400" dirty="0">
                        <a:solidFill>
                          <a:srgbClr val="04105A"/>
                        </a:solidFill>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n-US" sz="1400" b="1" dirty="0">
                          <a:solidFill>
                            <a:srgbClr val="04105A"/>
                          </a:solidFill>
                          <a:effectLst/>
                          <a:latin typeface="+mn-lt"/>
                          <a:ea typeface="Times New Roman" panose="02020603050405020304" pitchFamily="18" charset="0"/>
                          <a:cs typeface="Times New Roman" panose="02020603050405020304" pitchFamily="18" charset="0"/>
                        </a:rPr>
                        <a:t>Level</a:t>
                      </a:r>
                      <a:endParaRPr lang="ru-RU" sz="1400" dirty="0">
                        <a:solidFill>
                          <a:srgbClr val="04105A"/>
                        </a:solidFill>
                        <a:effectLst/>
                        <a:latin typeface="+mn-lt"/>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372796710"/>
                  </a:ext>
                </a:extLst>
              </a:tr>
              <a:tr h="1740179">
                <a:tc>
                  <a:txBody>
                    <a:bodyPr/>
                    <a:lstStyle/>
                    <a:p>
                      <a:pPr algn="l">
                        <a:lnSpc>
                          <a:spcPct val="115000"/>
                        </a:lnSpc>
                        <a:spcAft>
                          <a:spcPts val="0"/>
                        </a:spcAft>
                      </a:pPr>
                      <a:r>
                        <a:rPr lang="ky-KG" sz="11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15</a:t>
                      </a:r>
                      <a:r>
                        <a:rPr lang="en-US" sz="1100" baseline="30000" dirty="0" err="1">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th</a:t>
                      </a:r>
                      <a:r>
                        <a:rPr lang="en-US" sz="11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 of December</a:t>
                      </a:r>
                      <a:endParaRPr lang="ru-RU" sz="11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p>
                      <a:pPr algn="l">
                        <a:lnSpc>
                          <a:spcPct val="115000"/>
                        </a:lnSpc>
                        <a:spcAft>
                          <a:spcPts val="0"/>
                        </a:spcAft>
                      </a:pPr>
                      <a:r>
                        <a:rPr lang="ky-KG" sz="11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ru-RU" sz="11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p>
                      <a:pPr algn="l">
                        <a:lnSpc>
                          <a:spcPct val="115000"/>
                        </a:lnSpc>
                        <a:spcAft>
                          <a:spcPts val="0"/>
                        </a:spcAft>
                      </a:pPr>
                      <a:r>
                        <a:rPr lang="ky-KG" sz="11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ru-RU" sz="11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5000"/>
                        </a:lnSpc>
                        <a:spcAft>
                          <a:spcPts val="0"/>
                        </a:spcAft>
                      </a:pPr>
                      <a:r>
                        <a:rPr lang="en-US" sz="11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Winter season opening </a:t>
                      </a:r>
                      <a:endParaRPr lang="ru-RU" sz="11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5000"/>
                        </a:lnSpc>
                        <a:spcAft>
                          <a:spcPts val="0"/>
                        </a:spcAft>
                      </a:pPr>
                      <a:r>
                        <a:rPr lang="en-US" sz="110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The goal of the event is to promote active and healthy lifestyle among local people and to attract tourists who are interested in winter recreational activities. The event includes exciting competitions, fun relay races, small contests and gifts.</a:t>
                      </a:r>
                      <a:endParaRPr lang="ru-RU" sz="110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p>
                      <a:pPr algn="l">
                        <a:lnSpc>
                          <a:spcPct val="115000"/>
                        </a:lnSpc>
                        <a:spcAft>
                          <a:spcPts val="0"/>
                        </a:spcAft>
                      </a:pPr>
                      <a:r>
                        <a:rPr lang="en-US" sz="110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ru-RU" sz="110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5000"/>
                        </a:lnSpc>
                        <a:spcAft>
                          <a:spcPts val="0"/>
                        </a:spcAft>
                      </a:pPr>
                      <a:r>
                        <a:rPr lang="en-US" sz="1100" dirty="0" err="1">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Chuy</a:t>
                      </a:r>
                      <a:r>
                        <a:rPr lang="en-US" sz="110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 region </a:t>
                      </a:r>
                      <a:endParaRPr lang="ru-RU" sz="110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5000"/>
                        </a:lnSpc>
                        <a:spcAft>
                          <a:spcPts val="0"/>
                        </a:spcAft>
                      </a:pPr>
                      <a:r>
                        <a:rPr lang="en-US" sz="110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Department of Tourism of the Kyrgyz Republic</a:t>
                      </a:r>
                      <a:endParaRPr lang="ru-RU" sz="110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5000"/>
                        </a:lnSpc>
                        <a:spcAft>
                          <a:spcPts val="0"/>
                        </a:spcAft>
                      </a:pPr>
                      <a:r>
                        <a:rPr lang="en-US" sz="11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Governmental </a:t>
                      </a:r>
                      <a:endParaRPr lang="ru-RU" sz="11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747141370"/>
                  </a:ext>
                </a:extLst>
              </a:tr>
              <a:tr h="1546826">
                <a:tc>
                  <a:txBody>
                    <a:bodyPr/>
                    <a:lstStyle/>
                    <a:p>
                      <a:pPr algn="l">
                        <a:lnSpc>
                          <a:spcPct val="115000"/>
                        </a:lnSpc>
                        <a:spcAft>
                          <a:spcPts val="0"/>
                        </a:spcAft>
                      </a:pPr>
                      <a:r>
                        <a:rPr lang="en-US" sz="11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19</a:t>
                      </a:r>
                      <a:r>
                        <a:rPr lang="en-US" sz="1100" baseline="300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th</a:t>
                      </a:r>
                      <a:r>
                        <a:rPr lang="en-US" sz="11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 of January </a:t>
                      </a:r>
                      <a:endParaRPr lang="ru-RU" sz="11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5000"/>
                        </a:lnSpc>
                        <a:spcAft>
                          <a:spcPts val="0"/>
                        </a:spcAft>
                      </a:pPr>
                      <a:r>
                        <a:rPr lang="en-US" sz="110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Ski racing festival </a:t>
                      </a:r>
                      <a:endParaRPr lang="ru-RU" sz="110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5000"/>
                        </a:lnSpc>
                        <a:spcAft>
                          <a:spcPts val="0"/>
                        </a:spcAft>
                      </a:pPr>
                      <a:r>
                        <a:rPr lang="en-US" sz="11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The aim of the event is to develop winter tourism in </a:t>
                      </a:r>
                      <a:r>
                        <a:rPr lang="en-US" sz="1100" dirty="0" err="1">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Arslanbob</a:t>
                      </a:r>
                      <a:r>
                        <a:rPr lang="en-US" sz="11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 The event program will include horse riding, 8K skiing, chess competitions, arm wrestling and live performances of national and Uzbek music.</a:t>
                      </a:r>
                      <a:endParaRPr lang="ru-RU" sz="11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p>
                      <a:pPr algn="l">
                        <a:lnSpc>
                          <a:spcPct val="115000"/>
                        </a:lnSpc>
                        <a:spcAft>
                          <a:spcPts val="0"/>
                        </a:spcAft>
                      </a:pPr>
                      <a:r>
                        <a:rPr lang="en-US" sz="11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ru-RU" sz="11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5000"/>
                        </a:lnSpc>
                        <a:spcAft>
                          <a:spcPts val="0"/>
                        </a:spcAft>
                      </a:pPr>
                      <a:r>
                        <a:rPr lang="en-US" sz="110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Jalal-Abad region, Arslanbob village </a:t>
                      </a:r>
                      <a:endParaRPr lang="ru-RU" sz="110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5000"/>
                        </a:lnSpc>
                        <a:spcAft>
                          <a:spcPts val="0"/>
                        </a:spcAft>
                      </a:pPr>
                      <a:r>
                        <a:rPr lang="ru-RU" sz="11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СВТ</a:t>
                      </a:r>
                      <a:r>
                        <a:rPr lang="en-US" sz="11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1100" dirty="0" err="1">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Arslanbop</a:t>
                      </a:r>
                      <a:r>
                        <a:rPr lang="en-US" sz="11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a:t>
                      </a:r>
                      <a:endParaRPr lang="ru-RU" sz="11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p>
                      <a:pPr algn="l">
                        <a:lnSpc>
                          <a:spcPct val="115000"/>
                        </a:lnSpc>
                        <a:spcAft>
                          <a:spcPts val="0"/>
                        </a:spcAft>
                      </a:pPr>
                      <a:r>
                        <a:rPr lang="ru-RU" sz="1100" dirty="0" smtClean="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+996</a:t>
                      </a:r>
                      <a:r>
                        <a:rPr lang="en-US" sz="1100" dirty="0" smtClean="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777342476</a:t>
                      </a:r>
                      <a:r>
                        <a:rPr lang="en-US" sz="1100" dirty="0" smtClean="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ru-RU" sz="1100" dirty="0" smtClean="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+996</a:t>
                      </a:r>
                      <a:r>
                        <a:rPr lang="en-US" sz="1100" dirty="0" smtClean="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777342476</a:t>
                      </a:r>
                      <a:endParaRPr lang="ru-RU" sz="11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p>
                      <a:pPr algn="l">
                        <a:lnSpc>
                          <a:spcPct val="115000"/>
                        </a:lnSpc>
                        <a:spcAft>
                          <a:spcPts val="0"/>
                        </a:spcAft>
                      </a:pPr>
                      <a:r>
                        <a:rPr lang="en-US" sz="11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Hayat </a:t>
                      </a:r>
                      <a:r>
                        <a:rPr lang="en-US" sz="1100" dirty="0" err="1">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Tarykov</a:t>
                      </a:r>
                      <a:endParaRPr lang="ru-RU" sz="11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5000"/>
                        </a:lnSpc>
                        <a:spcAft>
                          <a:spcPts val="0"/>
                        </a:spcAft>
                      </a:pPr>
                      <a:r>
                        <a:rPr lang="en-US" sz="11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Regional</a:t>
                      </a:r>
                      <a:endParaRPr lang="ru-RU" sz="11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202966443"/>
                  </a:ext>
                </a:extLst>
              </a:tr>
              <a:tr h="1987030">
                <a:tc>
                  <a:txBody>
                    <a:bodyPr/>
                    <a:lstStyle/>
                    <a:p>
                      <a:pPr algn="l">
                        <a:spcAft>
                          <a:spcPts val="0"/>
                        </a:spcAft>
                      </a:pPr>
                      <a:r>
                        <a:rPr lang="ru-RU" sz="11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2</a:t>
                      </a:r>
                      <a:r>
                        <a:rPr lang="en-US" sz="1100" baseline="30000" dirty="0" err="1">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nd</a:t>
                      </a:r>
                      <a:r>
                        <a:rPr lang="en-US" sz="11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 of February</a:t>
                      </a:r>
                      <a:endParaRPr lang="ru-RU" sz="11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spcAft>
                          <a:spcPts val="0"/>
                        </a:spcAft>
                      </a:pPr>
                      <a:r>
                        <a:rPr lang="en-US" sz="110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Festival "Kyrgyzstan - country of alpine skiing and winter recreation"</a:t>
                      </a:r>
                      <a:endParaRPr lang="ru-RU" sz="110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spcAft>
                          <a:spcPts val="0"/>
                        </a:spcAft>
                      </a:pPr>
                      <a:r>
                        <a:rPr lang="en-US" sz="11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Entertainment</a:t>
                      </a:r>
                      <a:r>
                        <a:rPr lang="ky-KG" sz="11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 program, </a:t>
                      </a:r>
                      <a:r>
                        <a:rPr lang="en-US" sz="11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music, competitions</a:t>
                      </a:r>
                      <a:r>
                        <a:rPr lang="ky-KG" sz="11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 skiing and snowboarding.</a:t>
                      </a:r>
                      <a:endParaRPr lang="ru-RU" sz="11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spcAft>
                          <a:spcPts val="0"/>
                        </a:spcAft>
                      </a:pPr>
                      <a:r>
                        <a:rPr lang="en-US" sz="110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“ZIL” ski base in Chuy region </a:t>
                      </a:r>
                      <a:endParaRPr lang="ru-RU" sz="110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spcAft>
                          <a:spcPts val="0"/>
                        </a:spcAft>
                      </a:pPr>
                      <a:r>
                        <a:rPr lang="en-US" sz="10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Department of Tourism of the Kyrgyz Republic, Council on Development of Business and Investments under the Government of the Kyrgyz Republic, JICA alumni association, International Business Council, Trekking Union of Kyrgyzstan</a:t>
                      </a:r>
                      <a:endParaRPr lang="ru-RU" sz="10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spcAft>
                          <a:spcPts val="0"/>
                        </a:spcAft>
                      </a:pPr>
                      <a:r>
                        <a:rPr lang="en-US" sz="11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Governmental </a:t>
                      </a:r>
                      <a:endParaRPr lang="ru-RU" sz="11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103226341"/>
                  </a:ext>
                </a:extLst>
              </a:tr>
            </a:tbl>
          </a:graphicData>
        </a:graphic>
      </p:graphicFrame>
      <p:pic>
        <p:nvPicPr>
          <p:cNvPr id="5" name="Рисунок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83120" y="1"/>
            <a:ext cx="1554480" cy="940526"/>
          </a:xfrm>
          <a:prstGeom prst="rect">
            <a:avLst/>
          </a:prstGeom>
        </p:spPr>
      </p:pic>
    </p:spTree>
    <p:extLst>
      <p:ext uri="{BB962C8B-B14F-4D97-AF65-F5344CB8AC3E}">
        <p14:creationId xmlns:p14="http://schemas.microsoft.com/office/powerpoint/2010/main" val="29068265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7754" y="308324"/>
            <a:ext cx="7016670" cy="896209"/>
          </a:xfrm>
        </p:spPr>
        <p:txBody>
          <a:bodyPr/>
          <a:lstStyle/>
          <a:p>
            <a:r>
              <a:rPr lang="en-US" b="1" dirty="0" smtClean="0">
                <a:solidFill>
                  <a:srgbClr val="3E52A0"/>
                </a:solidFill>
                <a:effectLst>
                  <a:outerShdw blurRad="38100" dist="38100" dir="2700000" algn="tl">
                    <a:srgbClr val="000000">
                      <a:alpha val="43137"/>
                    </a:srgbClr>
                  </a:outerShdw>
                </a:effectLst>
              </a:rPr>
              <a:t>Events Calendar 2019</a:t>
            </a:r>
            <a:endParaRPr lang="en-US" b="1" dirty="0">
              <a:solidFill>
                <a:srgbClr val="3E52A0"/>
              </a:solidFill>
              <a:effectLst>
                <a:outerShdw blurRad="38100" dist="38100" dir="2700000" algn="tl">
                  <a:srgbClr val="000000">
                    <a:alpha val="43137"/>
                  </a:srgbClr>
                </a:outerShdw>
              </a:effectLst>
            </a:endParaRPr>
          </a:p>
        </p:txBody>
      </p:sp>
      <p:grpSp>
        <p:nvGrpSpPr>
          <p:cNvPr id="81" name="Group 2"/>
          <p:cNvGrpSpPr>
            <a:grpSpLocks/>
          </p:cNvGrpSpPr>
          <p:nvPr/>
        </p:nvGrpSpPr>
        <p:grpSpPr bwMode="auto">
          <a:xfrm>
            <a:off x="1335955" y="4179791"/>
            <a:ext cx="5105400" cy="555625"/>
            <a:chOff x="1248" y="1440"/>
            <a:chExt cx="3216" cy="350"/>
          </a:xfrm>
        </p:grpSpPr>
        <p:sp>
          <p:nvSpPr>
            <p:cNvPr id="82" name="Line 3"/>
            <p:cNvSpPr>
              <a:spLocks noChangeShapeType="1"/>
            </p:cNvSpPr>
            <p:nvPr/>
          </p:nvSpPr>
          <p:spPr bwMode="gray">
            <a:xfrm>
              <a:off x="1440" y="1790"/>
              <a:ext cx="3024" cy="0"/>
            </a:xfrm>
            <a:prstGeom prst="line">
              <a:avLst/>
            </a:prstGeom>
            <a:noFill/>
            <a:ln w="25400">
              <a:solidFill>
                <a:srgbClr val="969696"/>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3" name="Rectangle 4"/>
            <p:cNvSpPr>
              <a:spLocks noChangeArrowheads="1"/>
            </p:cNvSpPr>
            <p:nvPr/>
          </p:nvSpPr>
          <p:spPr bwMode="gray">
            <a:xfrm rot="3419336">
              <a:off x="1261" y="1427"/>
              <a:ext cx="302" cy="328"/>
            </a:xfrm>
            <a:prstGeom prst="rect">
              <a:avLst/>
            </a:prstGeom>
            <a:gradFill rotWithShape="1">
              <a:gsLst>
                <a:gs pos="0">
                  <a:srgbClr val="FF7C80"/>
                </a:gs>
                <a:gs pos="100000">
                  <a:srgbClr val="FF7C80">
                    <a:gamma/>
                    <a:shade val="46275"/>
                    <a:invGamma/>
                  </a:srgbClr>
                </a:gs>
              </a:gsLst>
              <a:lin ang="5400000" scaled="1"/>
            </a:gradFill>
            <a:ln w="9525">
              <a:miter lim="800000"/>
              <a:headEnd/>
              <a:tailEnd/>
            </a:ln>
            <a:effectLst/>
            <a:scene3d>
              <a:camera prst="legacyPerspectiveFront">
                <a:rot lat="0" lon="1500000" rev="0"/>
              </a:camera>
              <a:lightRig rig="legacyFlat4" dir="b"/>
            </a:scene3d>
            <a:sp3d extrusionH="430200" prstMaterial="legacyMatte">
              <a:bevelT w="13500" h="13500" prst="angle"/>
              <a:bevelB w="13500" h="13500" prst="angle"/>
              <a:extrusionClr>
                <a:srgbClr val="FF7C80"/>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84" name="Text Box 5"/>
            <p:cNvSpPr txBox="1">
              <a:spLocks noChangeArrowheads="1"/>
            </p:cNvSpPr>
            <p:nvPr/>
          </p:nvSpPr>
          <p:spPr bwMode="gray">
            <a:xfrm>
              <a:off x="2256" y="1482"/>
              <a:ext cx="753"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2400" dirty="0" smtClean="0">
                  <a:solidFill>
                    <a:srgbClr val="ED613E"/>
                  </a:solidFill>
                </a:rPr>
                <a:t>Autumn</a:t>
              </a:r>
              <a:endParaRPr lang="en-US" sz="2400" dirty="0">
                <a:solidFill>
                  <a:srgbClr val="ED613E"/>
                </a:solidFill>
              </a:endParaRPr>
            </a:p>
          </p:txBody>
        </p:sp>
        <p:sp>
          <p:nvSpPr>
            <p:cNvPr id="85" name="Text Box 6"/>
            <p:cNvSpPr txBox="1">
              <a:spLocks noChangeArrowheads="1"/>
            </p:cNvSpPr>
            <p:nvPr/>
          </p:nvSpPr>
          <p:spPr bwMode="gray">
            <a:xfrm>
              <a:off x="1296" y="1454"/>
              <a:ext cx="116"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sz="2400" b="1" dirty="0"/>
            </a:p>
          </p:txBody>
        </p:sp>
      </p:grpSp>
      <p:grpSp>
        <p:nvGrpSpPr>
          <p:cNvPr id="86" name="Group 7"/>
          <p:cNvGrpSpPr>
            <a:grpSpLocks/>
          </p:cNvGrpSpPr>
          <p:nvPr/>
        </p:nvGrpSpPr>
        <p:grpSpPr bwMode="auto">
          <a:xfrm>
            <a:off x="1440908" y="1955644"/>
            <a:ext cx="5105400" cy="555625"/>
            <a:chOff x="1248" y="2030"/>
            <a:chExt cx="3216" cy="350"/>
          </a:xfrm>
        </p:grpSpPr>
        <p:sp>
          <p:nvSpPr>
            <p:cNvPr id="87" name="Line 8"/>
            <p:cNvSpPr>
              <a:spLocks noChangeShapeType="1"/>
            </p:cNvSpPr>
            <p:nvPr/>
          </p:nvSpPr>
          <p:spPr bwMode="gray">
            <a:xfrm>
              <a:off x="1440" y="2380"/>
              <a:ext cx="3024" cy="0"/>
            </a:xfrm>
            <a:prstGeom prst="line">
              <a:avLst/>
            </a:prstGeom>
            <a:noFill/>
            <a:ln w="25400">
              <a:solidFill>
                <a:srgbClr val="969696"/>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8" name="Rectangle 9"/>
            <p:cNvSpPr>
              <a:spLocks noChangeArrowheads="1"/>
            </p:cNvSpPr>
            <p:nvPr/>
          </p:nvSpPr>
          <p:spPr bwMode="gray">
            <a:xfrm rot="3419336">
              <a:off x="1261" y="2017"/>
              <a:ext cx="302" cy="328"/>
            </a:xfrm>
            <a:prstGeom prst="rect">
              <a:avLst/>
            </a:prstGeom>
            <a:gradFill rotWithShape="1">
              <a:gsLst>
                <a:gs pos="0">
                  <a:srgbClr val="99CC00"/>
                </a:gs>
                <a:gs pos="100000">
                  <a:srgbClr val="99CC00">
                    <a:gamma/>
                    <a:shade val="46275"/>
                    <a:invGamma/>
                  </a:srgbClr>
                </a:gs>
              </a:gsLst>
              <a:lin ang="5400000" scaled="1"/>
            </a:gradFill>
            <a:ln w="9525">
              <a:miter lim="800000"/>
              <a:headEnd/>
              <a:tailEnd/>
            </a:ln>
            <a:effectLst/>
            <a:scene3d>
              <a:camera prst="legacyPerspectiveFront">
                <a:rot lat="0" lon="1500000" rev="0"/>
              </a:camera>
              <a:lightRig rig="legacyFlat4" dir="b"/>
            </a:scene3d>
            <a:sp3d extrusionH="430200" prstMaterial="legacyMatte">
              <a:bevelT w="13500" h="13500" prst="angle"/>
              <a:bevelB w="13500" h="13500" prst="angle"/>
              <a:extrusionClr>
                <a:srgbClr val="99CC00"/>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89" name="Text Box 10"/>
            <p:cNvSpPr txBox="1">
              <a:spLocks noChangeArrowheads="1"/>
            </p:cNvSpPr>
            <p:nvPr/>
          </p:nvSpPr>
          <p:spPr bwMode="gray">
            <a:xfrm>
              <a:off x="2256" y="2072"/>
              <a:ext cx="612"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2400" dirty="0" smtClean="0">
                  <a:solidFill>
                    <a:srgbClr val="FF0000"/>
                  </a:solidFill>
                </a:rPr>
                <a:t>Spring</a:t>
              </a:r>
              <a:endParaRPr lang="en-US" sz="2400" dirty="0">
                <a:solidFill>
                  <a:srgbClr val="FF0000"/>
                </a:solidFill>
              </a:endParaRPr>
            </a:p>
          </p:txBody>
        </p:sp>
        <p:sp>
          <p:nvSpPr>
            <p:cNvPr id="90" name="Text Box 11"/>
            <p:cNvSpPr txBox="1">
              <a:spLocks noChangeArrowheads="1"/>
            </p:cNvSpPr>
            <p:nvPr/>
          </p:nvSpPr>
          <p:spPr bwMode="gray">
            <a:xfrm>
              <a:off x="1296" y="2044"/>
              <a:ext cx="116"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sz="2400" b="1" dirty="0"/>
            </a:p>
          </p:txBody>
        </p:sp>
      </p:grpSp>
      <p:grpSp>
        <p:nvGrpSpPr>
          <p:cNvPr id="91" name="Group 12"/>
          <p:cNvGrpSpPr>
            <a:grpSpLocks/>
          </p:cNvGrpSpPr>
          <p:nvPr/>
        </p:nvGrpSpPr>
        <p:grpSpPr bwMode="auto">
          <a:xfrm>
            <a:off x="1366393" y="3030800"/>
            <a:ext cx="5105400" cy="555625"/>
            <a:chOff x="1248" y="2640"/>
            <a:chExt cx="3216" cy="350"/>
          </a:xfrm>
        </p:grpSpPr>
        <p:sp>
          <p:nvSpPr>
            <p:cNvPr id="92" name="Line 13"/>
            <p:cNvSpPr>
              <a:spLocks noChangeShapeType="1"/>
            </p:cNvSpPr>
            <p:nvPr/>
          </p:nvSpPr>
          <p:spPr bwMode="gray">
            <a:xfrm>
              <a:off x="1440" y="2990"/>
              <a:ext cx="3024" cy="0"/>
            </a:xfrm>
            <a:prstGeom prst="line">
              <a:avLst/>
            </a:prstGeom>
            <a:noFill/>
            <a:ln w="25400">
              <a:solidFill>
                <a:srgbClr val="969696"/>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3" name="Rectangle 14"/>
            <p:cNvSpPr>
              <a:spLocks noChangeArrowheads="1"/>
            </p:cNvSpPr>
            <p:nvPr/>
          </p:nvSpPr>
          <p:spPr bwMode="gray">
            <a:xfrm rot="3419336">
              <a:off x="1261" y="2627"/>
              <a:ext cx="302" cy="328"/>
            </a:xfrm>
            <a:prstGeom prst="rect">
              <a:avLst/>
            </a:prstGeom>
            <a:gradFill rotWithShape="1">
              <a:gsLst>
                <a:gs pos="0">
                  <a:srgbClr val="006699"/>
                </a:gs>
                <a:gs pos="100000">
                  <a:srgbClr val="006699">
                    <a:gamma/>
                    <a:shade val="46275"/>
                    <a:invGamma/>
                  </a:srgbClr>
                </a:gs>
              </a:gsLst>
              <a:lin ang="5400000" scaled="1"/>
            </a:gradFill>
            <a:ln w="9525">
              <a:miter lim="800000"/>
              <a:headEnd/>
              <a:tailEnd/>
            </a:ln>
            <a:effectLst/>
            <a:scene3d>
              <a:camera prst="legacyPerspectiveFront">
                <a:rot lat="0" lon="1500000" rev="0"/>
              </a:camera>
              <a:lightRig rig="legacyFlat4" dir="b"/>
            </a:scene3d>
            <a:sp3d extrusionH="430200" prstMaterial="legacyMatte">
              <a:bevelT w="13500" h="13500" prst="angle"/>
              <a:bevelB w="13500" h="13500" prst="angle"/>
              <a:extrusionClr>
                <a:srgbClr val="006699"/>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94" name="Text Box 15"/>
            <p:cNvSpPr txBox="1">
              <a:spLocks noChangeArrowheads="1"/>
            </p:cNvSpPr>
            <p:nvPr/>
          </p:nvSpPr>
          <p:spPr bwMode="gray">
            <a:xfrm>
              <a:off x="2256" y="2682"/>
              <a:ext cx="824"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2400" dirty="0" smtClean="0">
                  <a:solidFill>
                    <a:srgbClr val="FFC000"/>
                  </a:solidFill>
                </a:rPr>
                <a:t>Summer </a:t>
              </a:r>
              <a:endParaRPr lang="en-US" sz="2400" dirty="0">
                <a:solidFill>
                  <a:srgbClr val="FFC000"/>
                </a:solidFill>
              </a:endParaRPr>
            </a:p>
          </p:txBody>
        </p:sp>
        <p:sp>
          <p:nvSpPr>
            <p:cNvPr id="95" name="Text Box 16"/>
            <p:cNvSpPr txBox="1">
              <a:spLocks noChangeArrowheads="1"/>
            </p:cNvSpPr>
            <p:nvPr/>
          </p:nvSpPr>
          <p:spPr bwMode="gray">
            <a:xfrm>
              <a:off x="1296" y="2654"/>
              <a:ext cx="116"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sz="2400" b="1" dirty="0"/>
            </a:p>
          </p:txBody>
        </p:sp>
      </p:grpSp>
      <p:grpSp>
        <p:nvGrpSpPr>
          <p:cNvPr id="101" name="Group 22"/>
          <p:cNvGrpSpPr>
            <a:grpSpLocks/>
          </p:cNvGrpSpPr>
          <p:nvPr/>
        </p:nvGrpSpPr>
        <p:grpSpPr bwMode="auto">
          <a:xfrm>
            <a:off x="1335955" y="5383387"/>
            <a:ext cx="5105400" cy="555625"/>
            <a:chOff x="1248" y="3230"/>
            <a:chExt cx="3216" cy="350"/>
          </a:xfrm>
        </p:grpSpPr>
        <p:sp>
          <p:nvSpPr>
            <p:cNvPr id="102" name="Line 23"/>
            <p:cNvSpPr>
              <a:spLocks noChangeShapeType="1"/>
            </p:cNvSpPr>
            <p:nvPr/>
          </p:nvSpPr>
          <p:spPr bwMode="gray">
            <a:xfrm>
              <a:off x="1440" y="3580"/>
              <a:ext cx="3024" cy="0"/>
            </a:xfrm>
            <a:prstGeom prst="line">
              <a:avLst/>
            </a:prstGeom>
            <a:noFill/>
            <a:ln w="25400">
              <a:solidFill>
                <a:srgbClr val="969696"/>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 name="Rectangle 24"/>
            <p:cNvSpPr>
              <a:spLocks noChangeArrowheads="1"/>
            </p:cNvSpPr>
            <p:nvPr/>
          </p:nvSpPr>
          <p:spPr bwMode="gray">
            <a:xfrm rot="3419336">
              <a:off x="1261" y="3217"/>
              <a:ext cx="302" cy="328"/>
            </a:xfrm>
            <a:prstGeom prst="rect">
              <a:avLst/>
            </a:prstGeom>
            <a:gradFill rotWithShape="1">
              <a:gsLst>
                <a:gs pos="0">
                  <a:srgbClr val="990099"/>
                </a:gs>
                <a:gs pos="100000">
                  <a:srgbClr val="990099">
                    <a:gamma/>
                    <a:shade val="46275"/>
                    <a:invGamma/>
                  </a:srgbClr>
                </a:gs>
              </a:gsLst>
              <a:lin ang="5400000" scaled="1"/>
            </a:gradFill>
            <a:ln w="9525">
              <a:miter lim="800000"/>
              <a:headEnd/>
              <a:tailEnd/>
            </a:ln>
            <a:effectLst/>
            <a:scene3d>
              <a:camera prst="legacyPerspectiveFront">
                <a:rot lat="0" lon="1500000" rev="0"/>
              </a:camera>
              <a:lightRig rig="legacyFlat4" dir="b"/>
            </a:scene3d>
            <a:sp3d extrusionH="430200" prstMaterial="legacyMatte">
              <a:bevelT w="13500" h="13500" prst="angle"/>
              <a:bevelB w="13500" h="13500" prst="angle"/>
              <a:extrusionClr>
                <a:srgbClr val="990099"/>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104" name="Text Box 25"/>
            <p:cNvSpPr txBox="1">
              <a:spLocks noChangeArrowheads="1"/>
            </p:cNvSpPr>
            <p:nvPr/>
          </p:nvSpPr>
          <p:spPr bwMode="gray">
            <a:xfrm>
              <a:off x="2256" y="3272"/>
              <a:ext cx="661"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2400" dirty="0" smtClean="0">
                  <a:solidFill>
                    <a:schemeClr val="accent5">
                      <a:lumMod val="75000"/>
                    </a:schemeClr>
                  </a:solidFill>
                </a:rPr>
                <a:t>Winter</a:t>
              </a:r>
              <a:endParaRPr lang="en-US" sz="2400" dirty="0">
                <a:solidFill>
                  <a:schemeClr val="accent5">
                    <a:lumMod val="75000"/>
                  </a:schemeClr>
                </a:solidFill>
              </a:endParaRPr>
            </a:p>
          </p:txBody>
        </p:sp>
        <p:sp>
          <p:nvSpPr>
            <p:cNvPr id="105" name="Text Box 26"/>
            <p:cNvSpPr txBox="1">
              <a:spLocks noChangeArrowheads="1"/>
            </p:cNvSpPr>
            <p:nvPr/>
          </p:nvSpPr>
          <p:spPr bwMode="gray">
            <a:xfrm>
              <a:off x="1296" y="3244"/>
              <a:ext cx="116"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sz="2400" b="1" dirty="0"/>
            </a:p>
          </p:txBody>
        </p:sp>
      </p:grpSp>
      <p:pic>
        <p:nvPicPr>
          <p:cNvPr id="3" name="Рисунок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22609" y="42959"/>
            <a:ext cx="2073547" cy="1809544"/>
          </a:xfrm>
          <a:prstGeom prst="rect">
            <a:avLst/>
          </a:prstGeom>
        </p:spPr>
      </p:pic>
    </p:spTree>
    <p:extLst>
      <p:ext uri="{BB962C8B-B14F-4D97-AF65-F5344CB8AC3E}">
        <p14:creationId xmlns:p14="http://schemas.microsoft.com/office/powerpoint/2010/main" val="41916635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37359" y="326572"/>
            <a:ext cx="5852161" cy="1084217"/>
          </a:xfrm>
        </p:spPr>
        <p:txBody>
          <a:bodyPr>
            <a:normAutofit/>
          </a:bodyPr>
          <a:lstStyle/>
          <a:p>
            <a:pPr algn="ctr"/>
            <a:r>
              <a:rPr lang="en-US" sz="4000" b="1" dirty="0" smtClean="0">
                <a:solidFill>
                  <a:schemeClr val="accent6">
                    <a:lumMod val="75000"/>
                  </a:schemeClr>
                </a:solidFill>
                <a:effectLst>
                  <a:outerShdw blurRad="38100" dist="38100" dir="2700000" algn="tl">
                    <a:srgbClr val="000000">
                      <a:alpha val="43137"/>
                    </a:srgbClr>
                  </a:outerShdw>
                </a:effectLst>
              </a:rPr>
              <a:t>Spring</a:t>
            </a:r>
            <a:endParaRPr lang="ru-RU" sz="4000" b="1" dirty="0">
              <a:solidFill>
                <a:schemeClr val="accent6">
                  <a:lumMod val="75000"/>
                </a:schemeClr>
              </a:solidFill>
              <a:effectLst>
                <a:outerShdw blurRad="38100" dist="38100" dir="2700000" algn="tl">
                  <a:srgbClr val="000000">
                    <a:alpha val="43137"/>
                  </a:srgbClr>
                </a:outerShdw>
              </a:effectLst>
            </a:endParaRPr>
          </a:p>
        </p:txBody>
      </p:sp>
      <p:graphicFrame>
        <p:nvGraphicFramePr>
          <p:cNvPr id="8" name="Объект 7"/>
          <p:cNvGraphicFramePr>
            <a:graphicFrameLocks noGrp="1"/>
          </p:cNvGraphicFramePr>
          <p:nvPr>
            <p:ph idx="1"/>
            <p:extLst>
              <p:ext uri="{D42A27DB-BD31-4B8C-83A1-F6EECF244321}">
                <p14:modId xmlns:p14="http://schemas.microsoft.com/office/powerpoint/2010/main" val="2340459415"/>
              </p:ext>
            </p:extLst>
          </p:nvPr>
        </p:nvGraphicFramePr>
        <p:xfrm>
          <a:off x="915215" y="1410789"/>
          <a:ext cx="7913475" cy="5355771"/>
        </p:xfrm>
        <a:graphic>
          <a:graphicData uri="http://schemas.openxmlformats.org/drawingml/2006/table">
            <a:tbl>
              <a:tblPr firstRow="1" bandRow="1">
                <a:tableStyleId>{69CF1AB2-1976-4502-BF36-3FF5EA218861}</a:tableStyleId>
              </a:tblPr>
              <a:tblGrid>
                <a:gridCol w="1091906">
                  <a:extLst>
                    <a:ext uri="{9D8B030D-6E8A-4147-A177-3AD203B41FA5}">
                      <a16:colId xmlns:a16="http://schemas.microsoft.com/office/drawing/2014/main" val="2731729736"/>
                    </a:ext>
                  </a:extLst>
                </a:gridCol>
                <a:gridCol w="1119570">
                  <a:extLst>
                    <a:ext uri="{9D8B030D-6E8A-4147-A177-3AD203B41FA5}">
                      <a16:colId xmlns:a16="http://schemas.microsoft.com/office/drawing/2014/main" val="3933328325"/>
                    </a:ext>
                  </a:extLst>
                </a:gridCol>
                <a:gridCol w="1745261">
                  <a:extLst>
                    <a:ext uri="{9D8B030D-6E8A-4147-A177-3AD203B41FA5}">
                      <a16:colId xmlns:a16="http://schemas.microsoft.com/office/drawing/2014/main" val="2975248663"/>
                    </a:ext>
                  </a:extLst>
                </a:gridCol>
                <a:gridCol w="1318913">
                  <a:extLst>
                    <a:ext uri="{9D8B030D-6E8A-4147-A177-3AD203B41FA5}">
                      <a16:colId xmlns:a16="http://schemas.microsoft.com/office/drawing/2014/main" val="1970587616"/>
                    </a:ext>
                  </a:extLst>
                </a:gridCol>
                <a:gridCol w="1433601">
                  <a:extLst>
                    <a:ext uri="{9D8B030D-6E8A-4147-A177-3AD203B41FA5}">
                      <a16:colId xmlns:a16="http://schemas.microsoft.com/office/drawing/2014/main" val="1936151777"/>
                    </a:ext>
                  </a:extLst>
                </a:gridCol>
                <a:gridCol w="1204224">
                  <a:extLst>
                    <a:ext uri="{9D8B030D-6E8A-4147-A177-3AD203B41FA5}">
                      <a16:colId xmlns:a16="http://schemas.microsoft.com/office/drawing/2014/main" val="2052631460"/>
                    </a:ext>
                  </a:extLst>
                </a:gridCol>
              </a:tblGrid>
              <a:tr h="501544">
                <a:tc>
                  <a:txBody>
                    <a:bodyPr/>
                    <a:lstStyle/>
                    <a:p>
                      <a:pPr algn="ctr">
                        <a:spcAft>
                          <a:spcPts val="0"/>
                        </a:spcAft>
                      </a:pPr>
                      <a:r>
                        <a:rPr lang="en-US" sz="1400" b="1" dirty="0">
                          <a:solidFill>
                            <a:schemeClr val="accent5">
                              <a:lumMod val="75000"/>
                            </a:schemeClr>
                          </a:solidFill>
                          <a:effectLst/>
                          <a:latin typeface="+mn-lt"/>
                          <a:ea typeface="Times New Roman" panose="02020603050405020304" pitchFamily="18" charset="0"/>
                          <a:cs typeface="Times New Roman" panose="02020603050405020304" pitchFamily="18" charset="0"/>
                        </a:rPr>
                        <a:t>Event dates</a:t>
                      </a:r>
                      <a:endParaRPr lang="ru-RU" sz="1400" dirty="0">
                        <a:solidFill>
                          <a:schemeClr val="accent5">
                            <a:lumMod val="75000"/>
                          </a:schemeClr>
                        </a:solidFill>
                        <a:effectLst/>
                        <a:latin typeface="+mn-lt"/>
                        <a:ea typeface="Times New Roman" panose="02020603050405020304" pitchFamily="18" charset="0"/>
                        <a:cs typeface="Times New Roman" panose="02020603050405020304" pitchFamily="18" charset="0"/>
                      </a:endParaRPr>
                    </a:p>
                    <a:p>
                      <a:pPr algn="ctr">
                        <a:spcAft>
                          <a:spcPts val="0"/>
                        </a:spcAft>
                      </a:pPr>
                      <a:r>
                        <a:rPr lang="ru-RU" sz="1400" b="1" dirty="0">
                          <a:solidFill>
                            <a:schemeClr val="accent5">
                              <a:lumMod val="75000"/>
                            </a:schemeClr>
                          </a:solidFill>
                          <a:effectLst/>
                          <a:latin typeface="+mn-lt"/>
                          <a:ea typeface="Times New Roman" panose="02020603050405020304" pitchFamily="18" charset="0"/>
                          <a:cs typeface="Times New Roman" panose="02020603050405020304" pitchFamily="18" charset="0"/>
                        </a:rPr>
                        <a:t> </a:t>
                      </a:r>
                      <a:endParaRPr lang="ru-RU" sz="1400" dirty="0">
                        <a:solidFill>
                          <a:schemeClr val="accent5">
                            <a:lumMod val="75000"/>
                          </a:schemeClr>
                        </a:solidFill>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n-US" sz="1400" b="1" dirty="0">
                          <a:solidFill>
                            <a:schemeClr val="accent5">
                              <a:lumMod val="75000"/>
                            </a:schemeClr>
                          </a:solidFill>
                          <a:effectLst/>
                          <a:latin typeface="+mn-lt"/>
                          <a:ea typeface="Times New Roman" panose="02020603050405020304" pitchFamily="18" charset="0"/>
                          <a:cs typeface="Times New Roman" panose="02020603050405020304" pitchFamily="18" charset="0"/>
                        </a:rPr>
                        <a:t>Name</a:t>
                      </a:r>
                      <a:endParaRPr lang="ru-RU" sz="1400" dirty="0">
                        <a:solidFill>
                          <a:schemeClr val="accent5">
                            <a:lumMod val="75000"/>
                          </a:schemeClr>
                        </a:solidFill>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n-US" sz="1400" b="1" dirty="0">
                          <a:solidFill>
                            <a:schemeClr val="accent5">
                              <a:lumMod val="75000"/>
                            </a:schemeClr>
                          </a:solidFill>
                          <a:effectLst/>
                          <a:latin typeface="+mn-lt"/>
                          <a:ea typeface="Times New Roman" panose="02020603050405020304" pitchFamily="18" charset="0"/>
                          <a:cs typeface="Times New Roman" panose="02020603050405020304" pitchFamily="18" charset="0"/>
                        </a:rPr>
                        <a:t>Description </a:t>
                      </a:r>
                      <a:endParaRPr lang="ru-RU" sz="1400" dirty="0">
                        <a:solidFill>
                          <a:schemeClr val="accent5">
                            <a:lumMod val="75000"/>
                          </a:schemeClr>
                        </a:solidFill>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n-US" sz="1400" b="1" dirty="0">
                          <a:solidFill>
                            <a:schemeClr val="accent5">
                              <a:lumMod val="75000"/>
                            </a:schemeClr>
                          </a:solidFill>
                          <a:effectLst/>
                          <a:latin typeface="+mn-lt"/>
                          <a:ea typeface="Times New Roman" panose="02020603050405020304" pitchFamily="18" charset="0"/>
                          <a:cs typeface="Times New Roman" panose="02020603050405020304" pitchFamily="18" charset="0"/>
                        </a:rPr>
                        <a:t>Location </a:t>
                      </a:r>
                      <a:endParaRPr lang="ru-RU" sz="1400" dirty="0">
                        <a:solidFill>
                          <a:schemeClr val="accent5">
                            <a:lumMod val="75000"/>
                          </a:schemeClr>
                        </a:solidFill>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n-US" sz="1400" b="1" dirty="0">
                          <a:solidFill>
                            <a:schemeClr val="accent5">
                              <a:lumMod val="75000"/>
                            </a:schemeClr>
                          </a:solidFill>
                          <a:effectLst/>
                          <a:latin typeface="+mn-lt"/>
                          <a:ea typeface="Times New Roman" panose="02020603050405020304" pitchFamily="18" charset="0"/>
                          <a:cs typeface="Times New Roman" panose="02020603050405020304" pitchFamily="18" charset="0"/>
                        </a:rPr>
                        <a:t>Organizations</a:t>
                      </a:r>
                      <a:endParaRPr lang="ru-RU" sz="1400" dirty="0">
                        <a:solidFill>
                          <a:schemeClr val="accent5">
                            <a:lumMod val="75000"/>
                          </a:schemeClr>
                        </a:solidFill>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n-US" sz="1400" b="1" dirty="0">
                          <a:solidFill>
                            <a:schemeClr val="accent5">
                              <a:lumMod val="75000"/>
                            </a:schemeClr>
                          </a:solidFill>
                          <a:effectLst/>
                          <a:latin typeface="+mn-lt"/>
                          <a:ea typeface="Times New Roman" panose="02020603050405020304" pitchFamily="18" charset="0"/>
                          <a:cs typeface="Times New Roman" panose="02020603050405020304" pitchFamily="18" charset="0"/>
                        </a:rPr>
                        <a:t>Level</a:t>
                      </a:r>
                      <a:endParaRPr lang="ru-RU" sz="1400" dirty="0">
                        <a:solidFill>
                          <a:schemeClr val="accent5">
                            <a:lumMod val="75000"/>
                          </a:schemeClr>
                        </a:solidFill>
                        <a:effectLst/>
                        <a:latin typeface="+mn-lt"/>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81996447"/>
                  </a:ext>
                </a:extLst>
              </a:tr>
              <a:tr h="1630017">
                <a:tc>
                  <a:txBody>
                    <a:bodyPr/>
                    <a:lstStyle/>
                    <a:p>
                      <a:pPr algn="l">
                        <a:spcAft>
                          <a:spcPts val="0"/>
                        </a:spcAft>
                      </a:pPr>
                      <a:r>
                        <a:rPr lang="en-US" sz="1300" dirty="0">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17</a:t>
                      </a:r>
                      <a:r>
                        <a:rPr lang="en-US" sz="1300" baseline="30000" dirty="0">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th</a:t>
                      </a:r>
                      <a:r>
                        <a:rPr lang="en-US" sz="1300" dirty="0">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 of March</a:t>
                      </a:r>
                      <a:endParaRPr lang="ru-RU" sz="1300" dirty="0">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spcAft>
                          <a:spcPts val="0"/>
                        </a:spcAft>
                      </a:pPr>
                      <a:r>
                        <a:rPr lang="en-US" sz="1300" dirty="0">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a:t>
                      </a:r>
                      <a:r>
                        <a:rPr lang="en-US" sz="1300" dirty="0" err="1">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Yntymak</a:t>
                      </a:r>
                      <a:r>
                        <a:rPr lang="en-US" sz="1300" dirty="0">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 festival </a:t>
                      </a:r>
                      <a:endParaRPr lang="ru-RU" sz="1300" dirty="0">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spcAft>
                          <a:spcPts val="0"/>
                        </a:spcAft>
                      </a:pPr>
                      <a:r>
                        <a:rPr lang="ky-KG" sz="1200" dirty="0">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The festival program </a:t>
                      </a:r>
                      <a:r>
                        <a:rPr lang="en-US" sz="1200" dirty="0">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includes </a:t>
                      </a:r>
                      <a:r>
                        <a:rPr lang="ky-KG" sz="1200" dirty="0">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Taigan dog show, propaganda </a:t>
                      </a:r>
                      <a:r>
                        <a:rPr lang="en-US" sz="1200" dirty="0">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of </a:t>
                      </a:r>
                      <a:r>
                        <a:rPr lang="ky-KG" sz="1200" dirty="0">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purebred breeding </a:t>
                      </a:r>
                      <a:r>
                        <a:rPr lang="en-US" sz="1200" dirty="0">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of</a:t>
                      </a:r>
                      <a:r>
                        <a:rPr lang="ky-KG" sz="1200" dirty="0">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 Taigan  hunting dogs and Golden Eagle</a:t>
                      </a:r>
                      <a:r>
                        <a:rPr lang="en-US" sz="1200" dirty="0">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s</a:t>
                      </a:r>
                      <a:r>
                        <a:rPr lang="ky-KG" sz="1200" dirty="0">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 (experience  exchange).</a:t>
                      </a:r>
                      <a:endParaRPr lang="ru-RU" sz="1200" dirty="0">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spcAft>
                          <a:spcPts val="0"/>
                        </a:spcAft>
                      </a:pPr>
                      <a:r>
                        <a:rPr lang="ky-KG" sz="1300" dirty="0">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Chuy region, Chuy – Tokmok, Sovetskoe village </a:t>
                      </a:r>
                      <a:endParaRPr lang="ru-RU" sz="1300" dirty="0">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spcAft>
                          <a:spcPts val="0"/>
                        </a:spcAft>
                      </a:pPr>
                      <a:r>
                        <a:rPr lang="ky-KG" sz="1300" dirty="0">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«Sanat-Kumai»</a:t>
                      </a:r>
                      <a:r>
                        <a:rPr lang="en-US" sz="1300" dirty="0">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ru-RU" sz="1300" dirty="0">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p>
                      <a:pPr algn="l">
                        <a:spcAft>
                          <a:spcPts val="0"/>
                        </a:spcAft>
                      </a:pPr>
                      <a:r>
                        <a:rPr lang="en-US" sz="1300" dirty="0">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Public association </a:t>
                      </a:r>
                      <a:r>
                        <a:rPr lang="ky-KG" sz="1300" dirty="0">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«Kyrgyz Jash Kyuch» </a:t>
                      </a:r>
                      <a:endParaRPr lang="ru-RU" sz="1300" dirty="0">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p>
                      <a:pPr algn="l">
                        <a:spcAft>
                          <a:spcPts val="0"/>
                        </a:spcAft>
                      </a:pPr>
                      <a:r>
                        <a:rPr lang="en-US" sz="1300" dirty="0">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Coordinator </a:t>
                      </a:r>
                      <a:endParaRPr lang="ru-RU" sz="1300" dirty="0">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p>
                      <a:pPr algn="l">
                        <a:spcAft>
                          <a:spcPts val="0"/>
                        </a:spcAft>
                      </a:pPr>
                      <a:r>
                        <a:rPr lang="en-US" sz="1300" dirty="0">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p. +996 555 756564</a:t>
                      </a:r>
                      <a:endParaRPr lang="ru-RU" sz="1300" dirty="0">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spcAft>
                          <a:spcPts val="0"/>
                        </a:spcAft>
                      </a:pPr>
                      <a:r>
                        <a:rPr lang="en-US" sz="1300" dirty="0">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International </a:t>
                      </a:r>
                      <a:endParaRPr lang="ru-RU" sz="1300" dirty="0">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p>
                      <a:pPr algn="l">
                        <a:spcAft>
                          <a:spcPts val="0"/>
                        </a:spcAft>
                      </a:pPr>
                      <a:r>
                        <a:rPr lang="ru-RU" sz="1300" dirty="0">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 </a:t>
                      </a:r>
                    </a:p>
                  </a:txBody>
                  <a:tcPr marL="68580" marR="68580" marT="0" marB="0"/>
                </a:tc>
                <a:extLst>
                  <a:ext uri="{0D108BD9-81ED-4DB2-BD59-A6C34878D82A}">
                    <a16:rowId xmlns:a16="http://schemas.microsoft.com/office/drawing/2014/main" val="804236830"/>
                  </a:ext>
                </a:extLst>
              </a:tr>
              <a:tr h="1934526">
                <a:tc>
                  <a:txBody>
                    <a:bodyPr/>
                    <a:lstStyle/>
                    <a:p>
                      <a:pPr algn="l">
                        <a:spcAft>
                          <a:spcPts val="0"/>
                        </a:spcAft>
                      </a:pPr>
                      <a:r>
                        <a:rPr lang="ru-RU" sz="1300" dirty="0">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21</a:t>
                      </a:r>
                      <a:r>
                        <a:rPr lang="en-US" sz="1300" baseline="30000" dirty="0" err="1">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st</a:t>
                      </a:r>
                      <a:r>
                        <a:rPr lang="en-US" sz="1300" dirty="0">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 of March</a:t>
                      </a:r>
                      <a:endParaRPr lang="ru-RU" sz="1300" dirty="0">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spcAft>
                          <a:spcPts val="0"/>
                        </a:spcAft>
                      </a:pPr>
                      <a:r>
                        <a:rPr lang="en-US" sz="1300" dirty="0" err="1">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Nooruz</a:t>
                      </a:r>
                      <a:endParaRPr lang="ru-RU" sz="1300" dirty="0">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spcAft>
                          <a:spcPts val="0"/>
                        </a:spcAft>
                      </a:pPr>
                      <a:r>
                        <a:rPr lang="en-US" sz="1200" dirty="0">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Tradition of preparing national dish of </a:t>
                      </a:r>
                      <a:r>
                        <a:rPr lang="en-US" sz="1200" dirty="0" err="1">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sumolok</a:t>
                      </a:r>
                      <a:r>
                        <a:rPr lang="en-US" sz="1200" dirty="0">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 on the day of the spring equinox, local governments would organize concerts and small national sport competitions.</a:t>
                      </a:r>
                      <a:endParaRPr lang="ru-RU" sz="1200" dirty="0">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p>
                      <a:pPr algn="l">
                        <a:spcAft>
                          <a:spcPts val="0"/>
                        </a:spcAft>
                      </a:pPr>
                      <a:r>
                        <a:rPr lang="en-US" sz="1200" dirty="0">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ru-RU" sz="1200" dirty="0">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spcAft>
                          <a:spcPts val="0"/>
                        </a:spcAft>
                      </a:pPr>
                      <a:r>
                        <a:rPr lang="en-US" sz="1300" dirty="0">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Bishkek, All regions of KR</a:t>
                      </a:r>
                      <a:endParaRPr lang="ru-RU" sz="1300" dirty="0">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spcAft>
                          <a:spcPts val="0"/>
                        </a:spcAft>
                      </a:pPr>
                      <a:r>
                        <a:rPr lang="en-US" sz="1300" dirty="0">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Regional representative bodies </a:t>
                      </a:r>
                      <a:endParaRPr lang="ru-RU" sz="1300" dirty="0">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spcAft>
                          <a:spcPts val="0"/>
                        </a:spcAft>
                      </a:pPr>
                      <a:r>
                        <a:rPr lang="en-US" sz="1300" dirty="0">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Governmental </a:t>
                      </a:r>
                      <a:endParaRPr lang="ru-RU" sz="1300" dirty="0">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920281824"/>
                  </a:ext>
                </a:extLst>
              </a:tr>
              <a:tr h="1289684">
                <a:tc>
                  <a:txBody>
                    <a:bodyPr/>
                    <a:lstStyle/>
                    <a:p>
                      <a:pPr algn="l">
                        <a:spcAft>
                          <a:spcPts val="0"/>
                        </a:spcAft>
                      </a:pPr>
                      <a:r>
                        <a:rPr lang="ru-RU" sz="1300" dirty="0">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21-24</a:t>
                      </a:r>
                      <a:r>
                        <a:rPr lang="en-US" sz="1300" baseline="30000" dirty="0" err="1">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th</a:t>
                      </a:r>
                      <a:r>
                        <a:rPr lang="en-US" sz="1300" dirty="0">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 of March</a:t>
                      </a:r>
                      <a:endParaRPr lang="ru-RU" sz="1300" dirty="0">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spcAft>
                          <a:spcPts val="0"/>
                        </a:spcAft>
                      </a:pPr>
                      <a:r>
                        <a:rPr lang="en-US" sz="1300">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“Nooruz” Festival </a:t>
                      </a:r>
                      <a:endParaRPr lang="ru-RU" sz="1300">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spcAft>
                          <a:spcPts val="0"/>
                        </a:spcAft>
                      </a:pPr>
                      <a:r>
                        <a:rPr lang="en-US" sz="1200" dirty="0">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I</a:t>
                      </a:r>
                      <a:r>
                        <a:rPr lang="ky-KG" sz="1200" dirty="0">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n honor of the Nooruz holiday </a:t>
                      </a:r>
                      <a:r>
                        <a:rPr lang="en-US" sz="1200" dirty="0">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t</a:t>
                      </a:r>
                      <a:r>
                        <a:rPr lang="ky-KG" sz="1200" dirty="0">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he event exhibits works of local artisans with the most </a:t>
                      </a:r>
                      <a:r>
                        <a:rPr lang="en-US" sz="1200" dirty="0">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authentic</a:t>
                      </a:r>
                      <a:r>
                        <a:rPr lang="ky-KG" sz="1200" dirty="0">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 and popular types of</a:t>
                      </a:r>
                      <a:r>
                        <a:rPr lang="en-US" sz="1200" dirty="0">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 their</a:t>
                      </a:r>
                      <a:r>
                        <a:rPr lang="ky-KG" sz="1200" dirty="0">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 products.</a:t>
                      </a:r>
                      <a:endParaRPr lang="ru-RU" sz="1200" dirty="0">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spcAft>
                          <a:spcPts val="0"/>
                        </a:spcAft>
                      </a:pPr>
                      <a:r>
                        <a:rPr lang="en-US" sz="1300">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Bishkek </a:t>
                      </a:r>
                      <a:endParaRPr lang="ru-RU" sz="1300">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spcAft>
                          <a:spcPts val="0"/>
                        </a:spcAft>
                      </a:pPr>
                      <a:r>
                        <a:rPr lang="en-US" sz="1300" dirty="0" smtClean="0">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Coordinator </a:t>
                      </a:r>
                      <a:r>
                        <a:rPr lang="en-US" sz="1300" dirty="0">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ru-RU" sz="1300" dirty="0">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p>
                      <a:pPr algn="l">
                        <a:spcAft>
                          <a:spcPts val="0"/>
                        </a:spcAft>
                      </a:pPr>
                      <a:r>
                        <a:rPr lang="en-US" sz="1300" dirty="0" err="1">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Chochunbaeva</a:t>
                      </a:r>
                      <a:r>
                        <a:rPr lang="en-US" sz="1300" dirty="0">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1300" dirty="0" err="1">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Dinara</a:t>
                      </a:r>
                      <a:r>
                        <a:rPr lang="en-US" sz="1300" dirty="0">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ru-RU" sz="1300" dirty="0">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p>
                      <a:pPr algn="l">
                        <a:spcAft>
                          <a:spcPts val="0"/>
                        </a:spcAft>
                      </a:pPr>
                      <a:r>
                        <a:rPr lang="en-US" sz="1300" dirty="0">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p. +996 555 933375</a:t>
                      </a:r>
                      <a:endParaRPr lang="ru-RU" sz="1300" dirty="0">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spcAft>
                          <a:spcPts val="0"/>
                        </a:spcAft>
                      </a:pPr>
                      <a:r>
                        <a:rPr lang="en-US" sz="1300" dirty="0">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International </a:t>
                      </a:r>
                      <a:endParaRPr lang="ru-RU" sz="1300" dirty="0">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518003038"/>
                  </a:ext>
                </a:extLst>
              </a:tr>
            </a:tbl>
          </a:graphicData>
        </a:graphic>
      </p:graphicFrame>
      <p:pic>
        <p:nvPicPr>
          <p:cNvPr id="3" name="Рисунок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58446" y="111034"/>
            <a:ext cx="1553664" cy="920932"/>
          </a:xfrm>
          <a:prstGeom prst="rect">
            <a:avLst/>
          </a:prstGeom>
        </p:spPr>
      </p:pic>
    </p:spTree>
    <p:extLst>
      <p:ext uri="{BB962C8B-B14F-4D97-AF65-F5344CB8AC3E}">
        <p14:creationId xmlns:p14="http://schemas.microsoft.com/office/powerpoint/2010/main" val="31027735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89462" y="0"/>
            <a:ext cx="7886700" cy="1325563"/>
          </a:xfrm>
        </p:spPr>
        <p:txBody>
          <a:bodyPr>
            <a:normAutofit/>
          </a:bodyPr>
          <a:lstStyle/>
          <a:p>
            <a:pPr algn="ctr"/>
            <a:r>
              <a:rPr lang="en-US" sz="4000" b="1" dirty="0" smtClean="0">
                <a:solidFill>
                  <a:srgbClr val="FF0000"/>
                </a:solidFill>
                <a:effectLst>
                  <a:outerShdw blurRad="38100" dist="38100" dir="2700000" algn="tl">
                    <a:srgbClr val="000000">
                      <a:alpha val="43137"/>
                    </a:srgbClr>
                  </a:outerShdw>
                </a:effectLst>
              </a:rPr>
              <a:t>Spring</a:t>
            </a:r>
            <a:endParaRPr lang="ru-RU" sz="4000" b="1" dirty="0">
              <a:solidFill>
                <a:srgbClr val="FF0000"/>
              </a:solidFill>
              <a:effectLst>
                <a:outerShdw blurRad="38100" dist="38100" dir="2700000" algn="tl">
                  <a:srgbClr val="000000">
                    <a:alpha val="43137"/>
                  </a:srgbClr>
                </a:outerShdw>
              </a:effectLst>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val="816953111"/>
              </p:ext>
            </p:extLst>
          </p:nvPr>
        </p:nvGraphicFramePr>
        <p:xfrm>
          <a:off x="892368" y="1057534"/>
          <a:ext cx="7910364" cy="5766449"/>
        </p:xfrm>
        <a:graphic>
          <a:graphicData uri="http://schemas.openxmlformats.org/drawingml/2006/table">
            <a:tbl>
              <a:tblPr firstRow="1" bandRow="1">
                <a:tableStyleId>{5C22544A-7EE6-4342-B048-85BDC9FD1C3A}</a:tableStyleId>
              </a:tblPr>
              <a:tblGrid>
                <a:gridCol w="1059629">
                  <a:extLst>
                    <a:ext uri="{9D8B030D-6E8A-4147-A177-3AD203B41FA5}">
                      <a16:colId xmlns:a16="http://schemas.microsoft.com/office/drawing/2014/main" val="3530717747"/>
                    </a:ext>
                  </a:extLst>
                </a:gridCol>
                <a:gridCol w="1218491">
                  <a:extLst>
                    <a:ext uri="{9D8B030D-6E8A-4147-A177-3AD203B41FA5}">
                      <a16:colId xmlns:a16="http://schemas.microsoft.com/office/drawing/2014/main" val="2268460871"/>
                    </a:ext>
                  </a:extLst>
                </a:gridCol>
                <a:gridCol w="1677062">
                  <a:extLst>
                    <a:ext uri="{9D8B030D-6E8A-4147-A177-3AD203B41FA5}">
                      <a16:colId xmlns:a16="http://schemas.microsoft.com/office/drawing/2014/main" val="578787793"/>
                    </a:ext>
                  </a:extLst>
                </a:gridCol>
                <a:gridCol w="1318394">
                  <a:extLst>
                    <a:ext uri="{9D8B030D-6E8A-4147-A177-3AD203B41FA5}">
                      <a16:colId xmlns:a16="http://schemas.microsoft.com/office/drawing/2014/main" val="2072153253"/>
                    </a:ext>
                  </a:extLst>
                </a:gridCol>
                <a:gridCol w="1318394">
                  <a:extLst>
                    <a:ext uri="{9D8B030D-6E8A-4147-A177-3AD203B41FA5}">
                      <a16:colId xmlns:a16="http://schemas.microsoft.com/office/drawing/2014/main" val="496333541"/>
                    </a:ext>
                  </a:extLst>
                </a:gridCol>
                <a:gridCol w="1318394">
                  <a:extLst>
                    <a:ext uri="{9D8B030D-6E8A-4147-A177-3AD203B41FA5}">
                      <a16:colId xmlns:a16="http://schemas.microsoft.com/office/drawing/2014/main" val="3303779884"/>
                    </a:ext>
                  </a:extLst>
                </a:gridCol>
              </a:tblGrid>
              <a:tr h="485789">
                <a:tc>
                  <a:txBody>
                    <a:bodyPr/>
                    <a:lstStyle/>
                    <a:p>
                      <a:pPr algn="ctr">
                        <a:spcAft>
                          <a:spcPts val="0"/>
                        </a:spcAft>
                      </a:pPr>
                      <a:r>
                        <a:rPr lang="en-US" sz="1400" b="1" dirty="0">
                          <a:solidFill>
                            <a:schemeClr val="accent5">
                              <a:lumMod val="75000"/>
                            </a:schemeClr>
                          </a:solidFill>
                          <a:effectLst/>
                          <a:latin typeface="+mn-lt"/>
                          <a:ea typeface="Times New Roman" panose="02020603050405020304" pitchFamily="18" charset="0"/>
                          <a:cs typeface="Times New Roman" panose="02020603050405020304" pitchFamily="18" charset="0"/>
                        </a:rPr>
                        <a:t>Event dates</a:t>
                      </a:r>
                      <a:endParaRPr lang="ru-RU" sz="1400" dirty="0">
                        <a:solidFill>
                          <a:schemeClr val="accent5">
                            <a:lumMod val="75000"/>
                          </a:schemeClr>
                        </a:solidFill>
                        <a:effectLst/>
                        <a:latin typeface="+mn-lt"/>
                        <a:ea typeface="Times New Roman" panose="02020603050405020304" pitchFamily="18" charset="0"/>
                        <a:cs typeface="Times New Roman" panose="02020603050405020304" pitchFamily="18" charset="0"/>
                      </a:endParaRPr>
                    </a:p>
                    <a:p>
                      <a:pPr algn="ctr">
                        <a:spcAft>
                          <a:spcPts val="0"/>
                        </a:spcAft>
                      </a:pPr>
                      <a:r>
                        <a:rPr lang="ru-RU" sz="1400" b="1" dirty="0">
                          <a:solidFill>
                            <a:schemeClr val="accent5">
                              <a:lumMod val="75000"/>
                            </a:schemeClr>
                          </a:solidFill>
                          <a:effectLst/>
                          <a:latin typeface="+mn-lt"/>
                          <a:ea typeface="Times New Roman" panose="02020603050405020304" pitchFamily="18" charset="0"/>
                          <a:cs typeface="Times New Roman" panose="02020603050405020304" pitchFamily="18" charset="0"/>
                        </a:rPr>
                        <a:t> </a:t>
                      </a:r>
                      <a:endParaRPr lang="ru-RU" sz="1400" dirty="0">
                        <a:solidFill>
                          <a:schemeClr val="accent5">
                            <a:lumMod val="75000"/>
                          </a:schemeClr>
                        </a:solidFill>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n-US" sz="1400" b="1" dirty="0">
                          <a:solidFill>
                            <a:schemeClr val="accent5">
                              <a:lumMod val="75000"/>
                            </a:schemeClr>
                          </a:solidFill>
                          <a:effectLst/>
                          <a:latin typeface="+mn-lt"/>
                          <a:ea typeface="Times New Roman" panose="02020603050405020304" pitchFamily="18" charset="0"/>
                          <a:cs typeface="Times New Roman" panose="02020603050405020304" pitchFamily="18" charset="0"/>
                        </a:rPr>
                        <a:t>Name</a:t>
                      </a:r>
                      <a:endParaRPr lang="ru-RU" sz="1400" dirty="0">
                        <a:solidFill>
                          <a:schemeClr val="accent5">
                            <a:lumMod val="75000"/>
                          </a:schemeClr>
                        </a:solidFill>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n-US" sz="1400" b="1" dirty="0">
                          <a:solidFill>
                            <a:schemeClr val="accent5">
                              <a:lumMod val="75000"/>
                            </a:schemeClr>
                          </a:solidFill>
                          <a:effectLst/>
                          <a:latin typeface="+mn-lt"/>
                          <a:ea typeface="Times New Roman" panose="02020603050405020304" pitchFamily="18" charset="0"/>
                          <a:cs typeface="Times New Roman" panose="02020603050405020304" pitchFamily="18" charset="0"/>
                        </a:rPr>
                        <a:t>Description </a:t>
                      </a:r>
                      <a:endParaRPr lang="ru-RU" sz="1400" dirty="0">
                        <a:solidFill>
                          <a:schemeClr val="accent5">
                            <a:lumMod val="75000"/>
                          </a:schemeClr>
                        </a:solidFill>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n-US" sz="1400" b="1" dirty="0">
                          <a:solidFill>
                            <a:schemeClr val="accent5">
                              <a:lumMod val="75000"/>
                            </a:schemeClr>
                          </a:solidFill>
                          <a:effectLst/>
                          <a:latin typeface="+mn-lt"/>
                          <a:ea typeface="Times New Roman" panose="02020603050405020304" pitchFamily="18" charset="0"/>
                          <a:cs typeface="Times New Roman" panose="02020603050405020304" pitchFamily="18" charset="0"/>
                        </a:rPr>
                        <a:t>Location </a:t>
                      </a:r>
                      <a:endParaRPr lang="ru-RU" sz="1400" dirty="0">
                        <a:solidFill>
                          <a:schemeClr val="accent5">
                            <a:lumMod val="75000"/>
                          </a:schemeClr>
                        </a:solidFill>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n-US" sz="1400" b="1" dirty="0">
                          <a:solidFill>
                            <a:schemeClr val="accent5">
                              <a:lumMod val="75000"/>
                            </a:schemeClr>
                          </a:solidFill>
                          <a:effectLst/>
                          <a:latin typeface="+mn-lt"/>
                          <a:ea typeface="Times New Roman" panose="02020603050405020304" pitchFamily="18" charset="0"/>
                          <a:cs typeface="Times New Roman" panose="02020603050405020304" pitchFamily="18" charset="0"/>
                        </a:rPr>
                        <a:t>Organizations</a:t>
                      </a:r>
                      <a:endParaRPr lang="ru-RU" sz="1400" dirty="0">
                        <a:solidFill>
                          <a:schemeClr val="accent5">
                            <a:lumMod val="75000"/>
                          </a:schemeClr>
                        </a:solidFill>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n-US" sz="1400" b="1" dirty="0">
                          <a:solidFill>
                            <a:schemeClr val="accent5">
                              <a:lumMod val="75000"/>
                            </a:schemeClr>
                          </a:solidFill>
                          <a:effectLst/>
                          <a:latin typeface="+mn-lt"/>
                          <a:ea typeface="Times New Roman" panose="02020603050405020304" pitchFamily="18" charset="0"/>
                          <a:cs typeface="Times New Roman" panose="02020603050405020304" pitchFamily="18" charset="0"/>
                        </a:rPr>
                        <a:t>Level</a:t>
                      </a:r>
                      <a:endParaRPr lang="ru-RU" sz="1400" dirty="0">
                        <a:solidFill>
                          <a:schemeClr val="accent5">
                            <a:lumMod val="75000"/>
                          </a:schemeClr>
                        </a:solidFill>
                        <a:effectLst/>
                        <a:latin typeface="+mn-lt"/>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250322051"/>
                  </a:ext>
                </a:extLst>
              </a:tr>
              <a:tr h="1214961">
                <a:tc>
                  <a:txBody>
                    <a:bodyPr/>
                    <a:lstStyle/>
                    <a:p>
                      <a:pPr algn="l">
                        <a:spcAft>
                          <a:spcPts val="0"/>
                        </a:spcAft>
                      </a:pPr>
                      <a:r>
                        <a:rPr lang="en-US" sz="1050" dirty="0">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24</a:t>
                      </a:r>
                      <a:r>
                        <a:rPr lang="en-US" sz="1050" baseline="30000" dirty="0">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th</a:t>
                      </a:r>
                      <a:r>
                        <a:rPr lang="en-US" sz="1050" dirty="0">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 of March-</a:t>
                      </a:r>
                      <a:endParaRPr lang="ru-RU" sz="1050" dirty="0">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p>
                      <a:pPr algn="l">
                        <a:spcAft>
                          <a:spcPts val="0"/>
                        </a:spcAft>
                      </a:pPr>
                      <a:r>
                        <a:rPr lang="en-US" sz="1050" dirty="0">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7</a:t>
                      </a:r>
                      <a:r>
                        <a:rPr lang="en-US" sz="1050" baseline="30000" dirty="0">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th</a:t>
                      </a:r>
                      <a:r>
                        <a:rPr lang="en-US" sz="1050" dirty="0">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 of April </a:t>
                      </a:r>
                      <a:endParaRPr lang="ru-RU" sz="1050" dirty="0">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spcAft>
                          <a:spcPts val="0"/>
                        </a:spcAft>
                      </a:pPr>
                      <a:r>
                        <a:rPr lang="en-US" sz="1050" dirty="0">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“Creative Industry in Crafts” </a:t>
                      </a:r>
                      <a:endParaRPr lang="ru-RU" sz="1050" dirty="0">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spcAft>
                          <a:spcPts val="0"/>
                        </a:spcAft>
                      </a:pPr>
                      <a:r>
                        <a:rPr lang="en-US" sz="1050" dirty="0">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The new project "Creative Industry in Crafts" will be held in the framework of the cultural revolution. The event will present the most creative ideas in the field of art, tourism and </a:t>
                      </a:r>
                      <a:r>
                        <a:rPr lang="en-US" sz="1050" dirty="0" smtClean="0">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culture</a:t>
                      </a:r>
                    </a:p>
                    <a:p>
                      <a:pPr algn="l">
                        <a:spcAft>
                          <a:spcPts val="0"/>
                        </a:spcAft>
                      </a:pPr>
                      <a:endParaRPr lang="ru-RU" sz="1050" dirty="0">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spcAft>
                          <a:spcPts val="0"/>
                        </a:spcAft>
                      </a:pPr>
                      <a:r>
                        <a:rPr lang="en-US" sz="1050" dirty="0">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All regions of KR</a:t>
                      </a:r>
                      <a:endParaRPr lang="ru-RU" sz="1050" dirty="0">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spcAft>
                          <a:spcPts val="0"/>
                        </a:spcAft>
                      </a:pPr>
                      <a:r>
                        <a:rPr lang="en-US" sz="1050">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Coordinator - </a:t>
                      </a:r>
                      <a:endParaRPr lang="ru-RU" sz="1050">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p>
                      <a:pPr algn="l">
                        <a:spcAft>
                          <a:spcPts val="0"/>
                        </a:spcAft>
                      </a:pPr>
                      <a:r>
                        <a:rPr lang="en-US" sz="1050">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Chochunbaeva Dinara </a:t>
                      </a:r>
                      <a:endParaRPr lang="ru-RU" sz="1050">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p>
                      <a:pPr algn="l">
                        <a:spcAft>
                          <a:spcPts val="0"/>
                        </a:spcAft>
                      </a:pPr>
                      <a:r>
                        <a:rPr lang="en-US" sz="1050">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p</a:t>
                      </a:r>
                      <a:r>
                        <a:rPr lang="ky-KG" sz="1050">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 +996 555 933375</a:t>
                      </a:r>
                      <a:endParaRPr lang="ru-RU" sz="1050">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spcAft>
                          <a:spcPts val="0"/>
                        </a:spcAft>
                      </a:pPr>
                      <a:r>
                        <a:rPr lang="en-US" sz="1050">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Within Kyrgyz Republic</a:t>
                      </a:r>
                      <a:endParaRPr lang="ru-RU" sz="1050">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32325157"/>
                  </a:ext>
                </a:extLst>
              </a:tr>
              <a:tr h="2126181">
                <a:tc>
                  <a:txBody>
                    <a:bodyPr/>
                    <a:lstStyle/>
                    <a:p>
                      <a:pPr algn="l">
                        <a:spcAft>
                          <a:spcPts val="0"/>
                        </a:spcAft>
                      </a:pPr>
                      <a:r>
                        <a:rPr lang="ru-RU" sz="1050" dirty="0">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12</a:t>
                      </a:r>
                      <a:r>
                        <a:rPr lang="en-US" sz="1050" baseline="30000" dirty="0" err="1">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th</a:t>
                      </a:r>
                      <a:r>
                        <a:rPr lang="en-US" sz="1050" dirty="0">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 of </a:t>
                      </a:r>
                      <a:r>
                        <a:rPr lang="en-US" sz="1050" dirty="0" smtClean="0">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April</a:t>
                      </a:r>
                    </a:p>
                    <a:p>
                      <a:pPr algn="l">
                        <a:spcAft>
                          <a:spcPts val="0"/>
                        </a:spcAft>
                      </a:pPr>
                      <a:endParaRPr lang="en-US" sz="1050" dirty="0" smtClean="0">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p>
                      <a:pPr algn="l">
                        <a:spcAft>
                          <a:spcPts val="0"/>
                        </a:spcAft>
                      </a:pPr>
                      <a:endParaRPr lang="en-US" sz="1050" dirty="0" smtClean="0">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p>
                      <a:pPr algn="l">
                        <a:spcAft>
                          <a:spcPts val="0"/>
                        </a:spcAft>
                      </a:pPr>
                      <a:endParaRPr lang="en-US" sz="1050" dirty="0" smtClean="0">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p>
                      <a:pPr algn="l">
                        <a:spcAft>
                          <a:spcPts val="0"/>
                        </a:spcAft>
                      </a:pPr>
                      <a:endParaRPr lang="en-US" sz="1050" dirty="0" smtClean="0">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p>
                      <a:pPr algn="l">
                        <a:spcAft>
                          <a:spcPts val="0"/>
                        </a:spcAft>
                      </a:pPr>
                      <a:endParaRPr lang="en-US" sz="1050" dirty="0" smtClean="0">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p>
                      <a:pPr algn="l">
                        <a:spcAft>
                          <a:spcPts val="0"/>
                        </a:spcAft>
                      </a:pPr>
                      <a:endParaRPr lang="en-US" sz="1050" dirty="0" smtClean="0">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p>
                      <a:pPr algn="l">
                        <a:spcAft>
                          <a:spcPts val="0"/>
                        </a:spcAft>
                      </a:pPr>
                      <a:endParaRPr lang="en-US" sz="1050" dirty="0" smtClean="0">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050" baseline="0" dirty="0" smtClean="0">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050" baseline="0" dirty="0" smtClean="0">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050" baseline="0" dirty="0" smtClean="0">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1</a:t>
                      </a:r>
                      <a:r>
                        <a:rPr lang="en-US" sz="1050" baseline="30000" dirty="0" smtClean="0">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th</a:t>
                      </a:r>
                      <a:r>
                        <a:rPr lang="en-US" sz="1050" dirty="0" smtClean="0">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 of May</a:t>
                      </a:r>
                    </a:p>
                    <a:p>
                      <a:pPr algn="l">
                        <a:spcAft>
                          <a:spcPts val="0"/>
                        </a:spcAft>
                      </a:pPr>
                      <a:endParaRPr lang="ru-RU" sz="1050" dirty="0">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spcAft>
                          <a:spcPts val="0"/>
                        </a:spcAft>
                      </a:pPr>
                      <a:r>
                        <a:rPr lang="en-US" sz="1050" dirty="0" err="1">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Aigul</a:t>
                      </a:r>
                      <a:r>
                        <a:rPr lang="en-US" sz="1050" dirty="0">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 Fest </a:t>
                      </a:r>
                      <a:endParaRPr lang="en-US" sz="1050" dirty="0" smtClean="0">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p>
                      <a:pPr algn="l">
                        <a:spcAft>
                          <a:spcPts val="0"/>
                        </a:spcAft>
                      </a:pPr>
                      <a:endParaRPr lang="en-US" sz="1050" dirty="0" smtClean="0">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p>
                      <a:pPr algn="l">
                        <a:spcAft>
                          <a:spcPts val="0"/>
                        </a:spcAft>
                      </a:pPr>
                      <a:endParaRPr lang="en-US" sz="1050" dirty="0" smtClean="0">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p>
                      <a:pPr algn="l">
                        <a:spcAft>
                          <a:spcPts val="0"/>
                        </a:spcAft>
                      </a:pPr>
                      <a:endParaRPr lang="en-US" sz="1050" dirty="0" smtClean="0">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p>
                      <a:pPr algn="l">
                        <a:spcAft>
                          <a:spcPts val="0"/>
                        </a:spcAft>
                      </a:pPr>
                      <a:endParaRPr lang="en-US" sz="1050" dirty="0" smtClean="0">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p>
                      <a:pPr algn="l">
                        <a:spcAft>
                          <a:spcPts val="0"/>
                        </a:spcAft>
                      </a:pPr>
                      <a:endParaRPr lang="en-US" sz="1050" dirty="0" smtClean="0">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p>
                      <a:pPr algn="l">
                        <a:spcAft>
                          <a:spcPts val="0"/>
                        </a:spcAft>
                      </a:pPr>
                      <a:endParaRPr lang="en-US" sz="1050" dirty="0" smtClean="0">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p>
                      <a:pPr algn="l">
                        <a:spcAft>
                          <a:spcPts val="0"/>
                        </a:spcAft>
                      </a:pPr>
                      <a:endParaRPr lang="en-US" sz="1050" dirty="0" smtClean="0">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p>
                      <a:pPr algn="l">
                        <a:spcAft>
                          <a:spcPts val="0"/>
                        </a:spcAft>
                      </a:pPr>
                      <a:endParaRPr lang="en-US" sz="1050" dirty="0" smtClean="0">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p>
                      <a:pPr algn="l">
                        <a:spcAft>
                          <a:spcPts val="0"/>
                        </a:spcAft>
                      </a:pPr>
                      <a:endParaRPr lang="en-US" sz="1050" dirty="0" smtClean="0">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p>
                      <a:pPr algn="l">
                        <a:spcAft>
                          <a:spcPts val="0"/>
                        </a:spcAft>
                      </a:pPr>
                      <a:r>
                        <a:rPr lang="en-US" sz="1050" dirty="0" smtClean="0">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Mountain biking competitions</a:t>
                      </a:r>
                    </a:p>
                    <a:p>
                      <a:pPr algn="l">
                        <a:spcAft>
                          <a:spcPts val="0"/>
                        </a:spcAft>
                      </a:pPr>
                      <a:r>
                        <a:rPr lang="en-US" sz="1050" dirty="0" smtClean="0">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CBT </a:t>
                      </a:r>
                      <a:r>
                        <a:rPr lang="en-US" sz="1050" dirty="0" err="1" smtClean="0">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Arslanbob</a:t>
                      </a:r>
                      <a:endParaRPr lang="en-US" sz="1050" dirty="0" smtClean="0">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p>
                      <a:pPr algn="l">
                        <a:spcAft>
                          <a:spcPts val="0"/>
                        </a:spcAft>
                      </a:pPr>
                      <a:endParaRPr lang="ru-RU" sz="1050" dirty="0">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spcAft>
                          <a:spcPts val="0"/>
                        </a:spcAft>
                      </a:pPr>
                      <a:r>
                        <a:rPr lang="en-US" sz="1050" dirty="0">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Promotion of multicultural and national unity of youth, accumulation of youth initiatives on friendship and harmony, strengthening of relationships between different nationalities living in </a:t>
                      </a:r>
                      <a:r>
                        <a:rPr lang="en-US" sz="1050" dirty="0" smtClean="0">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Kyrgyzstan</a:t>
                      </a:r>
                    </a:p>
                    <a:p>
                      <a:pPr algn="l">
                        <a:spcAft>
                          <a:spcPts val="0"/>
                        </a:spcAft>
                      </a:pPr>
                      <a:endParaRPr lang="ru-RU" sz="1050" dirty="0">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p>
                      <a:pPr algn="l">
                        <a:spcAft>
                          <a:spcPts val="0"/>
                        </a:spcAft>
                      </a:pPr>
                      <a:endParaRPr lang="en-US" sz="1050" dirty="0">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p>
                      <a:pPr algn="l">
                        <a:spcAft>
                          <a:spcPts val="0"/>
                        </a:spcAft>
                      </a:pPr>
                      <a:r>
                        <a:rPr lang="en-US" sz="1050" dirty="0" smtClean="0">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Competitions for mountain biking.</a:t>
                      </a:r>
                      <a:endParaRPr lang="ru-RU" sz="1050" dirty="0">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spcAft>
                          <a:spcPts val="0"/>
                        </a:spcAft>
                      </a:pPr>
                      <a:r>
                        <a:rPr lang="en-US" sz="1050" dirty="0" err="1">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Batken</a:t>
                      </a:r>
                      <a:r>
                        <a:rPr lang="en-US" sz="1050" dirty="0">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1050" dirty="0" smtClean="0">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region</a:t>
                      </a:r>
                    </a:p>
                    <a:p>
                      <a:pPr algn="l">
                        <a:spcAft>
                          <a:spcPts val="0"/>
                        </a:spcAft>
                      </a:pPr>
                      <a:endParaRPr lang="en-US" sz="1050" dirty="0" smtClean="0">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p>
                      <a:pPr algn="l">
                        <a:spcAft>
                          <a:spcPts val="0"/>
                        </a:spcAft>
                      </a:pPr>
                      <a:endParaRPr lang="en-US" sz="1050" dirty="0" smtClean="0">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p>
                      <a:pPr algn="l">
                        <a:spcAft>
                          <a:spcPts val="0"/>
                        </a:spcAft>
                      </a:pPr>
                      <a:endParaRPr lang="en-US" sz="1050" dirty="0" smtClean="0">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p>
                      <a:pPr algn="l">
                        <a:spcAft>
                          <a:spcPts val="0"/>
                        </a:spcAft>
                      </a:pPr>
                      <a:endParaRPr lang="en-US" sz="1050" dirty="0" smtClean="0">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p>
                      <a:pPr algn="l">
                        <a:spcAft>
                          <a:spcPts val="0"/>
                        </a:spcAft>
                      </a:pPr>
                      <a:endParaRPr lang="en-US" sz="1050" dirty="0" smtClean="0">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p>
                      <a:pPr algn="l">
                        <a:spcAft>
                          <a:spcPts val="0"/>
                        </a:spcAft>
                      </a:pPr>
                      <a:endParaRPr lang="en-US" sz="1050" dirty="0" smtClean="0">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p>
                      <a:pPr algn="l">
                        <a:spcAft>
                          <a:spcPts val="0"/>
                        </a:spcAft>
                      </a:pPr>
                      <a:endParaRPr lang="en-US" sz="1050" dirty="0" smtClean="0">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p>
                      <a:pPr algn="l">
                        <a:spcAft>
                          <a:spcPts val="0"/>
                        </a:spcAft>
                      </a:pPr>
                      <a:endParaRPr lang="en-US" sz="1050" dirty="0" smtClean="0">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p>
                      <a:pPr algn="l">
                        <a:spcAft>
                          <a:spcPts val="0"/>
                        </a:spcAft>
                      </a:pPr>
                      <a:endParaRPr lang="en-US" sz="1050" dirty="0" smtClean="0">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p>
                      <a:pPr algn="l">
                        <a:spcAft>
                          <a:spcPts val="0"/>
                        </a:spcAft>
                      </a:pPr>
                      <a:r>
                        <a:rPr lang="en-US" sz="1050" dirty="0" smtClean="0">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V/</a:t>
                      </a:r>
                      <a:r>
                        <a:rPr lang="en-US" sz="1050" dirty="0" err="1" smtClean="0">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Arslanbob</a:t>
                      </a:r>
                      <a:endParaRPr lang="en-US" sz="1050" dirty="0" smtClean="0">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p>
                      <a:pPr algn="l">
                        <a:spcAft>
                          <a:spcPts val="0"/>
                        </a:spcAft>
                      </a:pPr>
                      <a:r>
                        <a:rPr lang="en-US" sz="1050" dirty="0" err="1" smtClean="0">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Djajal</a:t>
                      </a:r>
                      <a:r>
                        <a:rPr lang="en-US" sz="1050" dirty="0" smtClean="0">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-Abad region</a:t>
                      </a:r>
                      <a:endParaRPr lang="ru-RU" sz="1050" dirty="0">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spcAft>
                          <a:spcPts val="0"/>
                        </a:spcAft>
                      </a:pPr>
                      <a:r>
                        <a:rPr lang="en-US" sz="1050" dirty="0">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p</a:t>
                      </a:r>
                      <a:r>
                        <a:rPr lang="ky-KG" sz="1050" dirty="0">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 +996 773 381527</a:t>
                      </a:r>
                      <a:endParaRPr lang="ru-RU" sz="1050" dirty="0">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p>
                      <a:pPr algn="l">
                        <a:spcAft>
                          <a:spcPts val="0"/>
                        </a:spcAft>
                      </a:pPr>
                      <a:r>
                        <a:rPr lang="ky-KG" sz="1050" dirty="0">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+996 3622 </a:t>
                      </a:r>
                      <a:r>
                        <a:rPr lang="ky-KG" sz="1050" dirty="0" smtClean="0">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50012</a:t>
                      </a:r>
                    </a:p>
                    <a:p>
                      <a:pPr algn="l">
                        <a:spcAft>
                          <a:spcPts val="0"/>
                        </a:spcAft>
                      </a:pPr>
                      <a:endParaRPr lang="ky-KG" sz="1050" dirty="0" smtClean="0">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p>
                      <a:pPr algn="l">
                        <a:spcAft>
                          <a:spcPts val="0"/>
                        </a:spcAft>
                      </a:pPr>
                      <a:endParaRPr lang="ky-KG" sz="1050" dirty="0" smtClean="0">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p>
                      <a:pPr algn="l">
                        <a:spcAft>
                          <a:spcPts val="0"/>
                        </a:spcAft>
                      </a:pPr>
                      <a:endParaRPr lang="ky-KG" sz="1050" dirty="0" smtClean="0">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p>
                      <a:pPr algn="l">
                        <a:spcAft>
                          <a:spcPts val="0"/>
                        </a:spcAft>
                      </a:pPr>
                      <a:endParaRPr lang="ky-KG" sz="1050" dirty="0" smtClean="0">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p>
                      <a:pPr algn="l">
                        <a:spcAft>
                          <a:spcPts val="0"/>
                        </a:spcAft>
                      </a:pPr>
                      <a:endParaRPr lang="ky-KG" sz="1050" dirty="0" smtClean="0">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p>
                      <a:pPr algn="l">
                        <a:spcAft>
                          <a:spcPts val="0"/>
                        </a:spcAft>
                      </a:pPr>
                      <a:endParaRPr lang="ky-KG" sz="1050" dirty="0" smtClean="0">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p>
                      <a:pPr algn="l">
                        <a:spcAft>
                          <a:spcPts val="0"/>
                        </a:spcAft>
                      </a:pPr>
                      <a:endParaRPr lang="ky-KG" sz="1050" dirty="0" smtClean="0">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p>
                      <a:pPr algn="l">
                        <a:spcAft>
                          <a:spcPts val="0"/>
                        </a:spcAft>
                      </a:pPr>
                      <a:endParaRPr lang="ky-KG" sz="1050" dirty="0" smtClean="0">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p>
                      <a:pPr algn="l">
                        <a:spcAft>
                          <a:spcPts val="0"/>
                        </a:spcAft>
                      </a:pPr>
                      <a:r>
                        <a:rPr lang="en-US" sz="1050" dirty="0" smtClean="0">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p.</a:t>
                      </a:r>
                      <a:r>
                        <a:rPr lang="ru-RU" sz="1050" dirty="0" smtClean="0">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 +996 777342476 </a:t>
                      </a:r>
                    </a:p>
                    <a:p>
                      <a:pPr algn="l">
                        <a:spcAft>
                          <a:spcPts val="0"/>
                        </a:spcAft>
                      </a:pPr>
                      <a:r>
                        <a:rPr lang="en-US" sz="1050" dirty="0" smtClean="0">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p.</a:t>
                      </a:r>
                      <a:r>
                        <a:rPr lang="en-US" sz="1050" baseline="0" dirty="0" smtClean="0">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 </a:t>
                      </a:r>
                      <a:r>
                        <a:rPr lang="ru-RU" sz="1050" dirty="0" smtClean="0">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+996 777342476</a:t>
                      </a:r>
                    </a:p>
                    <a:p>
                      <a:pPr algn="l">
                        <a:spcAft>
                          <a:spcPts val="0"/>
                        </a:spcAft>
                      </a:pPr>
                      <a:endParaRPr lang="ru-RU" sz="1050" dirty="0">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spcAft>
                          <a:spcPts val="0"/>
                        </a:spcAft>
                      </a:pPr>
                      <a:r>
                        <a:rPr lang="en-US" sz="1050" dirty="0">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Governmental </a:t>
                      </a:r>
                      <a:endParaRPr lang="en-US" sz="1050" dirty="0" smtClean="0">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p>
                      <a:pPr algn="l">
                        <a:spcAft>
                          <a:spcPts val="0"/>
                        </a:spcAft>
                      </a:pPr>
                      <a:endParaRPr lang="en-US" sz="1050" dirty="0" smtClean="0">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p>
                      <a:pPr algn="l">
                        <a:spcAft>
                          <a:spcPts val="0"/>
                        </a:spcAft>
                      </a:pPr>
                      <a:endParaRPr lang="en-US" sz="1050" dirty="0" smtClean="0">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p>
                      <a:pPr algn="l">
                        <a:spcAft>
                          <a:spcPts val="0"/>
                        </a:spcAft>
                      </a:pPr>
                      <a:endParaRPr lang="en-US" sz="1050" dirty="0" smtClean="0">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p>
                      <a:pPr algn="l">
                        <a:spcAft>
                          <a:spcPts val="0"/>
                        </a:spcAft>
                      </a:pPr>
                      <a:endParaRPr lang="en-US" sz="1050" dirty="0" smtClean="0">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p>
                      <a:pPr algn="l">
                        <a:spcAft>
                          <a:spcPts val="0"/>
                        </a:spcAft>
                      </a:pPr>
                      <a:endParaRPr lang="en-US" sz="1050" dirty="0" smtClean="0">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p>
                      <a:pPr algn="l">
                        <a:spcAft>
                          <a:spcPts val="0"/>
                        </a:spcAft>
                      </a:pPr>
                      <a:endParaRPr lang="en-US" sz="1050" dirty="0" smtClean="0">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p>
                      <a:pPr algn="l">
                        <a:spcAft>
                          <a:spcPts val="0"/>
                        </a:spcAft>
                      </a:pPr>
                      <a:endParaRPr lang="en-US" sz="1050" dirty="0" smtClean="0">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p>
                      <a:pPr algn="l">
                        <a:spcAft>
                          <a:spcPts val="0"/>
                        </a:spcAft>
                      </a:pPr>
                      <a:endParaRPr lang="en-US" sz="1050" dirty="0" smtClean="0">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p>
                      <a:pPr algn="l">
                        <a:spcAft>
                          <a:spcPts val="0"/>
                        </a:spcAft>
                      </a:pPr>
                      <a:endParaRPr lang="en-US" sz="1050" dirty="0" smtClean="0">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p>
                      <a:pPr algn="l">
                        <a:spcAft>
                          <a:spcPts val="0"/>
                        </a:spcAft>
                      </a:pPr>
                      <a:r>
                        <a:rPr lang="en-US" sz="1050" dirty="0" smtClean="0">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Regional</a:t>
                      </a:r>
                    </a:p>
                    <a:p>
                      <a:pPr algn="l">
                        <a:spcAft>
                          <a:spcPts val="0"/>
                        </a:spcAft>
                      </a:pPr>
                      <a:endParaRPr lang="ru-RU" sz="1050" dirty="0">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373290708"/>
                  </a:ext>
                </a:extLst>
              </a:tr>
              <a:tr h="1670571">
                <a:tc>
                  <a:txBody>
                    <a:bodyPr/>
                    <a:lstStyle/>
                    <a:p>
                      <a:pPr algn="l">
                        <a:spcAft>
                          <a:spcPts val="0"/>
                        </a:spcAft>
                      </a:pPr>
                      <a:r>
                        <a:rPr lang="ru-RU" sz="1050" smtClean="0">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18-19</a:t>
                      </a:r>
                      <a:r>
                        <a:rPr lang="en-US" sz="1050" baseline="30000" smtClean="0">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th</a:t>
                      </a:r>
                      <a:r>
                        <a:rPr lang="en-US" sz="1050" dirty="0" smtClean="0">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1050" dirty="0">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of May </a:t>
                      </a:r>
                      <a:endParaRPr lang="ru-RU" sz="1050" dirty="0">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spcAft>
                          <a:spcPts val="0"/>
                        </a:spcAft>
                      </a:pPr>
                      <a:r>
                        <a:rPr lang="en-US" sz="1050" dirty="0">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Summer season opening </a:t>
                      </a:r>
                      <a:endParaRPr lang="ru-RU" sz="1050" dirty="0">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p>
                      <a:pPr algn="l">
                        <a:spcAft>
                          <a:spcPts val="0"/>
                        </a:spcAft>
                      </a:pPr>
                      <a:r>
                        <a:rPr lang="en-US" sz="1050" dirty="0">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ru-RU" sz="1050" dirty="0">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p>
                      <a:pPr algn="l">
                        <a:spcAft>
                          <a:spcPts val="0"/>
                        </a:spcAft>
                      </a:pPr>
                      <a:r>
                        <a:rPr lang="en-US" sz="1050" dirty="0">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International Tourism Fair «Issyk-Kul International Tourism Fair and Exhibition»</a:t>
                      </a:r>
                      <a:endParaRPr lang="ru-RU" sz="1050" dirty="0">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spcAft>
                          <a:spcPts val="0"/>
                        </a:spcAft>
                      </a:pPr>
                      <a:r>
                        <a:rPr lang="en-US" sz="1050" dirty="0">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The purpose of the event is to establish business connections between the tourism industries of various countries, as well as to attract a significant number of foreign tourists for recreational and rehabilitation purposes in the region.</a:t>
                      </a:r>
                      <a:endParaRPr lang="ru-RU" sz="1050" dirty="0">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p>
                      <a:pPr algn="l">
                        <a:spcAft>
                          <a:spcPts val="0"/>
                        </a:spcAft>
                      </a:pPr>
                      <a:r>
                        <a:rPr lang="en-US" sz="1050" dirty="0">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ru-RU" sz="1050" dirty="0">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spcAft>
                          <a:spcPts val="0"/>
                        </a:spcAft>
                      </a:pPr>
                      <a:r>
                        <a:rPr lang="ru-RU" sz="1050" dirty="0" smtClean="0">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a:t>
                      </a:r>
                      <a:r>
                        <a:rPr lang="en-US" sz="1050" dirty="0" smtClean="0">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Sports and fitness complex</a:t>
                      </a:r>
                      <a:r>
                        <a:rPr lang="ru-RU" sz="1050" dirty="0" smtClean="0">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a:t>
                      </a:r>
                    </a:p>
                    <a:p>
                      <a:pPr algn="l">
                        <a:spcAft>
                          <a:spcPts val="0"/>
                        </a:spcAft>
                      </a:pPr>
                      <a:r>
                        <a:rPr lang="ky-KG" sz="1050" dirty="0" smtClean="0">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с.</a:t>
                      </a:r>
                      <a:r>
                        <a:rPr lang="en-US" sz="1050" dirty="0" err="1" smtClean="0">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Cholpon</a:t>
                      </a:r>
                      <a:r>
                        <a:rPr lang="en-US" sz="1050" dirty="0" smtClean="0">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1050" dirty="0">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1050" dirty="0" smtClean="0">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Ata</a:t>
                      </a:r>
                      <a:endParaRPr lang="ru-RU" sz="1050" dirty="0">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spcAft>
                          <a:spcPts val="0"/>
                        </a:spcAft>
                      </a:pPr>
                      <a:r>
                        <a:rPr lang="en-US" sz="1050" dirty="0">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Department of Tourism of the Kyrgyz Republic</a:t>
                      </a:r>
                      <a:endParaRPr lang="ru-RU" sz="1050" dirty="0">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spcAft>
                          <a:spcPts val="0"/>
                        </a:spcAft>
                      </a:pPr>
                      <a:r>
                        <a:rPr lang="en-US" sz="1050" dirty="0">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International </a:t>
                      </a:r>
                      <a:endParaRPr lang="ru-RU" sz="1050" dirty="0">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014008253"/>
                  </a:ext>
                </a:extLst>
              </a:tr>
            </a:tbl>
          </a:graphicData>
        </a:graphic>
      </p:graphicFrame>
      <p:pic>
        <p:nvPicPr>
          <p:cNvPr id="3" name="Рисунок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08618" y="111063"/>
            <a:ext cx="1894114" cy="946470"/>
          </a:xfrm>
          <a:prstGeom prst="rect">
            <a:avLst/>
          </a:prstGeom>
        </p:spPr>
      </p:pic>
    </p:spTree>
    <p:extLst>
      <p:ext uri="{BB962C8B-B14F-4D97-AF65-F5344CB8AC3E}">
        <p14:creationId xmlns:p14="http://schemas.microsoft.com/office/powerpoint/2010/main" val="4109349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93964" y="129995"/>
            <a:ext cx="7886700" cy="1325563"/>
          </a:xfrm>
        </p:spPr>
        <p:txBody>
          <a:bodyPr>
            <a:normAutofit fontScale="90000"/>
          </a:bodyPr>
          <a:lstStyle/>
          <a:p>
            <a:pPr algn="ctr"/>
            <a:r>
              <a:rPr lang="en-US" b="1" dirty="0" smtClean="0">
                <a:solidFill>
                  <a:srgbClr val="FF0000"/>
                </a:solidFill>
                <a:effectLst>
                  <a:outerShdw blurRad="38100" dist="38100" dir="2700000" algn="tl">
                    <a:srgbClr val="000000">
                      <a:alpha val="43137"/>
                    </a:srgbClr>
                  </a:outerShdw>
                </a:effectLst>
              </a:rPr>
              <a:t/>
            </a:r>
            <a:br>
              <a:rPr lang="en-US" b="1" dirty="0" smtClean="0">
                <a:solidFill>
                  <a:srgbClr val="FF0000"/>
                </a:solidFill>
                <a:effectLst>
                  <a:outerShdw blurRad="38100" dist="38100" dir="2700000" algn="tl">
                    <a:srgbClr val="000000">
                      <a:alpha val="43137"/>
                    </a:srgbClr>
                  </a:outerShdw>
                </a:effectLst>
              </a:rPr>
            </a:br>
            <a:r>
              <a:rPr lang="en-US" b="1" dirty="0" smtClean="0">
                <a:solidFill>
                  <a:srgbClr val="FF0000"/>
                </a:solidFill>
                <a:effectLst>
                  <a:outerShdw blurRad="38100" dist="38100" dir="2700000" algn="tl">
                    <a:srgbClr val="000000">
                      <a:alpha val="43137"/>
                    </a:srgbClr>
                  </a:outerShdw>
                </a:effectLst>
              </a:rPr>
              <a:t>Summer </a:t>
            </a:r>
            <a:r>
              <a:rPr lang="ru-RU" b="1" dirty="0" smtClean="0">
                <a:solidFill>
                  <a:srgbClr val="FF0000"/>
                </a:solidFill>
                <a:effectLst>
                  <a:outerShdw blurRad="38100" dist="38100" dir="2700000" algn="tl">
                    <a:srgbClr val="000000">
                      <a:alpha val="43137"/>
                    </a:srgbClr>
                  </a:outerShdw>
                </a:effectLst>
              </a:rPr>
              <a:t>- </a:t>
            </a:r>
            <a:r>
              <a:rPr lang="en-US" sz="4000" b="1" dirty="0" smtClean="0">
                <a:solidFill>
                  <a:srgbClr val="FF0000"/>
                </a:solidFill>
                <a:effectLst>
                  <a:outerShdw blurRad="38100" dist="38100" dir="2700000" algn="tl">
                    <a:srgbClr val="000000">
                      <a:alpha val="43137"/>
                    </a:srgbClr>
                  </a:outerShdw>
                </a:effectLst>
              </a:rPr>
              <a:t>June</a:t>
            </a:r>
            <a:r>
              <a:rPr lang="en-US" dirty="0"/>
              <a:t/>
            </a:r>
            <a:br>
              <a:rPr lang="en-US" dirty="0"/>
            </a:br>
            <a:endParaRPr lang="ru-RU" dirty="0"/>
          </a:p>
        </p:txBody>
      </p:sp>
      <p:graphicFrame>
        <p:nvGraphicFramePr>
          <p:cNvPr id="6" name="Объект 5"/>
          <p:cNvGraphicFramePr>
            <a:graphicFrameLocks noGrp="1"/>
          </p:cNvGraphicFramePr>
          <p:nvPr>
            <p:ph idx="1"/>
            <p:extLst>
              <p:ext uri="{D42A27DB-BD31-4B8C-83A1-F6EECF244321}">
                <p14:modId xmlns:p14="http://schemas.microsoft.com/office/powerpoint/2010/main" val="301734143"/>
              </p:ext>
            </p:extLst>
          </p:nvPr>
        </p:nvGraphicFramePr>
        <p:xfrm>
          <a:off x="883169" y="1455558"/>
          <a:ext cx="7935011" cy="5146766"/>
        </p:xfrm>
        <a:graphic>
          <a:graphicData uri="http://schemas.openxmlformats.org/drawingml/2006/table">
            <a:tbl>
              <a:tblPr firstRow="1" bandRow="1">
                <a:tableStyleId>{E8B1032C-EA38-4F05-BA0D-38AFFFC7BED3}</a:tableStyleId>
              </a:tblPr>
              <a:tblGrid>
                <a:gridCol w="1049787">
                  <a:extLst>
                    <a:ext uri="{9D8B030D-6E8A-4147-A177-3AD203B41FA5}">
                      <a16:colId xmlns:a16="http://schemas.microsoft.com/office/drawing/2014/main" val="3870545805"/>
                    </a:ext>
                  </a:extLst>
                </a:gridCol>
                <a:gridCol w="1182858">
                  <a:extLst>
                    <a:ext uri="{9D8B030D-6E8A-4147-A177-3AD203B41FA5}">
                      <a16:colId xmlns:a16="http://schemas.microsoft.com/office/drawing/2014/main" val="4216255778"/>
                    </a:ext>
                  </a:extLst>
                </a:gridCol>
                <a:gridCol w="1734860">
                  <a:extLst>
                    <a:ext uri="{9D8B030D-6E8A-4147-A177-3AD203B41FA5}">
                      <a16:colId xmlns:a16="http://schemas.microsoft.com/office/drawing/2014/main" val="1965361225"/>
                    </a:ext>
                  </a:extLst>
                </a:gridCol>
                <a:gridCol w="1322502">
                  <a:extLst>
                    <a:ext uri="{9D8B030D-6E8A-4147-A177-3AD203B41FA5}">
                      <a16:colId xmlns:a16="http://schemas.microsoft.com/office/drawing/2014/main" val="1119079157"/>
                    </a:ext>
                  </a:extLst>
                </a:gridCol>
                <a:gridCol w="1322502">
                  <a:extLst>
                    <a:ext uri="{9D8B030D-6E8A-4147-A177-3AD203B41FA5}">
                      <a16:colId xmlns:a16="http://schemas.microsoft.com/office/drawing/2014/main" val="26101466"/>
                    </a:ext>
                  </a:extLst>
                </a:gridCol>
                <a:gridCol w="1322502">
                  <a:extLst>
                    <a:ext uri="{9D8B030D-6E8A-4147-A177-3AD203B41FA5}">
                      <a16:colId xmlns:a16="http://schemas.microsoft.com/office/drawing/2014/main" val="1358361625"/>
                    </a:ext>
                  </a:extLst>
                </a:gridCol>
              </a:tblGrid>
              <a:tr h="539551">
                <a:tc>
                  <a:txBody>
                    <a:bodyPr/>
                    <a:lstStyle/>
                    <a:p>
                      <a:pPr algn="ctr">
                        <a:spcAft>
                          <a:spcPts val="0"/>
                        </a:spcAft>
                      </a:pPr>
                      <a:r>
                        <a:rPr lang="en-US" sz="1400" b="1" dirty="0">
                          <a:solidFill>
                            <a:schemeClr val="accent5">
                              <a:lumMod val="75000"/>
                            </a:schemeClr>
                          </a:solidFill>
                          <a:effectLst/>
                          <a:latin typeface="+mn-lt"/>
                          <a:ea typeface="Times New Roman" panose="02020603050405020304" pitchFamily="18" charset="0"/>
                          <a:cs typeface="Times New Roman" panose="02020603050405020304" pitchFamily="18" charset="0"/>
                        </a:rPr>
                        <a:t>Event dates</a:t>
                      </a:r>
                      <a:endParaRPr lang="ru-RU" sz="1400" dirty="0">
                        <a:solidFill>
                          <a:schemeClr val="accent5">
                            <a:lumMod val="75000"/>
                          </a:schemeClr>
                        </a:solidFill>
                        <a:effectLst/>
                        <a:latin typeface="+mn-lt"/>
                        <a:ea typeface="Times New Roman" panose="02020603050405020304" pitchFamily="18" charset="0"/>
                        <a:cs typeface="Times New Roman" panose="02020603050405020304" pitchFamily="18" charset="0"/>
                      </a:endParaRPr>
                    </a:p>
                    <a:p>
                      <a:pPr algn="ctr">
                        <a:spcAft>
                          <a:spcPts val="0"/>
                        </a:spcAft>
                      </a:pPr>
                      <a:r>
                        <a:rPr lang="ru-RU" sz="1400" b="1" dirty="0">
                          <a:solidFill>
                            <a:schemeClr val="accent5">
                              <a:lumMod val="75000"/>
                            </a:schemeClr>
                          </a:solidFill>
                          <a:effectLst/>
                          <a:latin typeface="+mn-lt"/>
                          <a:ea typeface="Times New Roman" panose="02020603050405020304" pitchFamily="18" charset="0"/>
                          <a:cs typeface="Times New Roman" panose="02020603050405020304" pitchFamily="18" charset="0"/>
                        </a:rPr>
                        <a:t> </a:t>
                      </a:r>
                      <a:endParaRPr lang="ru-RU" sz="1400" dirty="0">
                        <a:solidFill>
                          <a:schemeClr val="accent5">
                            <a:lumMod val="75000"/>
                          </a:schemeClr>
                        </a:solidFill>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n-US" sz="1400" b="1" dirty="0">
                          <a:solidFill>
                            <a:schemeClr val="accent5">
                              <a:lumMod val="75000"/>
                            </a:schemeClr>
                          </a:solidFill>
                          <a:effectLst/>
                          <a:latin typeface="+mn-lt"/>
                          <a:ea typeface="Times New Roman" panose="02020603050405020304" pitchFamily="18" charset="0"/>
                          <a:cs typeface="Times New Roman" panose="02020603050405020304" pitchFamily="18" charset="0"/>
                        </a:rPr>
                        <a:t>Name</a:t>
                      </a:r>
                      <a:endParaRPr lang="ru-RU" sz="1400" dirty="0">
                        <a:solidFill>
                          <a:schemeClr val="accent5">
                            <a:lumMod val="75000"/>
                          </a:schemeClr>
                        </a:solidFill>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n-US" sz="1400" b="1" dirty="0">
                          <a:solidFill>
                            <a:schemeClr val="accent5">
                              <a:lumMod val="75000"/>
                            </a:schemeClr>
                          </a:solidFill>
                          <a:effectLst/>
                          <a:latin typeface="+mn-lt"/>
                          <a:ea typeface="Times New Roman" panose="02020603050405020304" pitchFamily="18" charset="0"/>
                          <a:cs typeface="Times New Roman" panose="02020603050405020304" pitchFamily="18" charset="0"/>
                        </a:rPr>
                        <a:t>Description </a:t>
                      </a:r>
                      <a:endParaRPr lang="ru-RU" sz="1400" dirty="0">
                        <a:solidFill>
                          <a:schemeClr val="accent5">
                            <a:lumMod val="75000"/>
                          </a:schemeClr>
                        </a:solidFill>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n-US" sz="1400" b="1" dirty="0">
                          <a:solidFill>
                            <a:schemeClr val="accent5">
                              <a:lumMod val="75000"/>
                            </a:schemeClr>
                          </a:solidFill>
                          <a:effectLst/>
                          <a:latin typeface="+mn-lt"/>
                          <a:ea typeface="Times New Roman" panose="02020603050405020304" pitchFamily="18" charset="0"/>
                          <a:cs typeface="Times New Roman" panose="02020603050405020304" pitchFamily="18" charset="0"/>
                        </a:rPr>
                        <a:t>Location </a:t>
                      </a:r>
                      <a:endParaRPr lang="ru-RU" sz="1400" dirty="0">
                        <a:solidFill>
                          <a:schemeClr val="accent5">
                            <a:lumMod val="75000"/>
                          </a:schemeClr>
                        </a:solidFill>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n-US" sz="1400" b="1" dirty="0">
                          <a:solidFill>
                            <a:schemeClr val="accent5">
                              <a:lumMod val="75000"/>
                            </a:schemeClr>
                          </a:solidFill>
                          <a:effectLst/>
                          <a:latin typeface="+mn-lt"/>
                          <a:ea typeface="Times New Roman" panose="02020603050405020304" pitchFamily="18" charset="0"/>
                          <a:cs typeface="Times New Roman" panose="02020603050405020304" pitchFamily="18" charset="0"/>
                        </a:rPr>
                        <a:t>Organizations</a:t>
                      </a:r>
                      <a:endParaRPr lang="ru-RU" sz="1400" dirty="0">
                        <a:solidFill>
                          <a:schemeClr val="accent5">
                            <a:lumMod val="75000"/>
                          </a:schemeClr>
                        </a:solidFill>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n-US" sz="1400" b="1" dirty="0">
                          <a:solidFill>
                            <a:schemeClr val="accent5">
                              <a:lumMod val="75000"/>
                            </a:schemeClr>
                          </a:solidFill>
                          <a:effectLst/>
                          <a:latin typeface="+mn-lt"/>
                          <a:ea typeface="Times New Roman" panose="02020603050405020304" pitchFamily="18" charset="0"/>
                          <a:cs typeface="Times New Roman" panose="02020603050405020304" pitchFamily="18" charset="0"/>
                        </a:rPr>
                        <a:t>Level</a:t>
                      </a:r>
                      <a:endParaRPr lang="ru-RU" sz="1400" dirty="0">
                        <a:solidFill>
                          <a:schemeClr val="accent5">
                            <a:lumMod val="75000"/>
                          </a:schemeClr>
                        </a:solidFill>
                        <a:effectLst/>
                        <a:latin typeface="+mn-lt"/>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500858079"/>
                  </a:ext>
                </a:extLst>
              </a:tr>
              <a:tr h="1290020">
                <a:tc>
                  <a:txBody>
                    <a:bodyPr/>
                    <a:lstStyle/>
                    <a:p>
                      <a:pPr algn="l">
                        <a:spcAft>
                          <a:spcPts val="0"/>
                        </a:spcAft>
                      </a:pPr>
                      <a:r>
                        <a:rPr lang="ru-RU" sz="11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1</a:t>
                      </a:r>
                      <a:r>
                        <a:rPr lang="en-US" sz="1100" baseline="30000" dirty="0" err="1">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st</a:t>
                      </a:r>
                      <a:r>
                        <a:rPr lang="en-US" sz="11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 of June </a:t>
                      </a:r>
                      <a:endParaRPr lang="ru-RU" sz="11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p>
                      <a:pPr algn="l">
                        <a:spcAft>
                          <a:spcPts val="0"/>
                        </a:spcAft>
                      </a:pPr>
                      <a:r>
                        <a:rPr lang="ru-RU" sz="11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 </a:t>
                      </a:r>
                    </a:p>
                  </a:txBody>
                  <a:tcPr marL="68580" marR="68580" marT="0" marB="0"/>
                </a:tc>
                <a:tc>
                  <a:txBody>
                    <a:bodyPr/>
                    <a:lstStyle/>
                    <a:p>
                      <a:pPr algn="l">
                        <a:spcAft>
                          <a:spcPts val="0"/>
                        </a:spcAft>
                      </a:pPr>
                      <a:r>
                        <a:rPr lang="en-US" sz="11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a:t>
                      </a:r>
                      <a:r>
                        <a:rPr lang="en-US" sz="1100" dirty="0" err="1">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Joo-Guluk</a:t>
                      </a:r>
                      <a:r>
                        <a:rPr lang="en-US" sz="11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1100" dirty="0" err="1">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Tushoo</a:t>
                      </a:r>
                      <a:r>
                        <a:rPr lang="en-US" sz="11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1100" dirty="0" err="1">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Toi</a:t>
                      </a:r>
                      <a:r>
                        <a:rPr lang="en-US" sz="11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 festival </a:t>
                      </a:r>
                      <a:endParaRPr lang="ru-RU" sz="11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spcAft>
                          <a:spcPts val="0"/>
                        </a:spcAft>
                      </a:pPr>
                      <a:r>
                        <a:rPr lang="en-US" sz="110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Annual festival. Festival program:</a:t>
                      </a:r>
                      <a:endParaRPr lang="ru-RU" sz="110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p>
                      <a:pPr algn="l">
                        <a:spcAft>
                          <a:spcPts val="0"/>
                        </a:spcAft>
                      </a:pPr>
                      <a:r>
                        <a:rPr lang="en-US" sz="110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10K marathon, starting from the center of Bokonbaevo village to the coastal zone of Manzhyly-Ata </a:t>
                      </a:r>
                      <a:endParaRPr lang="ru-RU" sz="110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spcAft>
                          <a:spcPts val="0"/>
                        </a:spcAft>
                      </a:pPr>
                      <a:r>
                        <a:rPr lang="en-US" sz="110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Bokonbaevo village and coastal zone of Manzhyly-Ata </a:t>
                      </a:r>
                      <a:endParaRPr lang="ru-RU" sz="110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spcAft>
                          <a:spcPts val="0"/>
                        </a:spcAft>
                      </a:pPr>
                      <a:r>
                        <a:rPr lang="en-US" sz="110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TPSA «Bokonbaevo-Manjyly», Bakyt Choitonbaev.</a:t>
                      </a:r>
                      <a:endParaRPr lang="ru-RU" sz="110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p>
                      <a:pPr algn="l">
                        <a:spcAft>
                          <a:spcPts val="0"/>
                        </a:spcAft>
                      </a:pPr>
                      <a:r>
                        <a:rPr lang="en-US" sz="110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P. +996 700 267795, +996 778 267795</a:t>
                      </a:r>
                      <a:endParaRPr lang="ru-RU" sz="110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spcAft>
                          <a:spcPts val="0"/>
                        </a:spcAft>
                      </a:pPr>
                      <a:r>
                        <a:rPr lang="en-US" sz="110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Regional </a:t>
                      </a:r>
                      <a:endParaRPr lang="ru-RU" sz="110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36061337"/>
                  </a:ext>
                </a:extLst>
              </a:tr>
              <a:tr h="1842886">
                <a:tc>
                  <a:txBody>
                    <a:bodyPr/>
                    <a:lstStyle/>
                    <a:p>
                      <a:pPr algn="l">
                        <a:spcAft>
                          <a:spcPts val="0"/>
                        </a:spcAft>
                      </a:pPr>
                      <a:r>
                        <a:rPr lang="ru-RU" sz="110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1</a:t>
                      </a:r>
                      <a:r>
                        <a:rPr lang="en-US" sz="1100" baseline="3000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st</a:t>
                      </a:r>
                      <a:r>
                        <a:rPr lang="en-US" sz="110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 of June </a:t>
                      </a:r>
                      <a:endParaRPr lang="ru-RU" sz="110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p>
                      <a:pPr algn="l">
                        <a:spcAft>
                          <a:spcPts val="0"/>
                        </a:spcAft>
                      </a:pPr>
                      <a:r>
                        <a:rPr lang="ru-RU" sz="110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 </a:t>
                      </a:r>
                    </a:p>
                    <a:p>
                      <a:pPr algn="l">
                        <a:spcAft>
                          <a:spcPts val="0"/>
                        </a:spcAft>
                      </a:pPr>
                      <a:r>
                        <a:rPr lang="ru-RU" sz="110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 </a:t>
                      </a:r>
                    </a:p>
                    <a:p>
                      <a:pPr algn="l">
                        <a:spcAft>
                          <a:spcPts val="0"/>
                        </a:spcAft>
                      </a:pPr>
                      <a:r>
                        <a:rPr lang="ru-RU" sz="110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 </a:t>
                      </a:r>
                    </a:p>
                  </a:txBody>
                  <a:tcPr marL="68580" marR="68580" marT="0" marB="0"/>
                </a:tc>
                <a:tc>
                  <a:txBody>
                    <a:bodyPr/>
                    <a:lstStyle/>
                    <a:p>
                      <a:pPr algn="l">
                        <a:spcAft>
                          <a:spcPts val="0"/>
                        </a:spcAft>
                      </a:pPr>
                      <a:r>
                        <a:rPr lang="en-US" sz="110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«King of the Mountain» - uphill events and health fair </a:t>
                      </a:r>
                      <a:endParaRPr lang="ru-RU" sz="110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spcAft>
                          <a:spcPts val="0"/>
                        </a:spcAft>
                      </a:pPr>
                      <a:r>
                        <a:rPr lang="ky-KG" sz="11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The purpose of the event is </a:t>
                      </a:r>
                      <a:r>
                        <a:rPr lang="en-US" sz="11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to</a:t>
                      </a:r>
                      <a:r>
                        <a:rPr lang="ky-KG" sz="11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 promot</a:t>
                      </a:r>
                      <a:r>
                        <a:rPr lang="en-US" sz="11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e</a:t>
                      </a:r>
                      <a:r>
                        <a:rPr lang="ky-KG" sz="11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 a healthy lifestyle in the family. </a:t>
                      </a:r>
                      <a:r>
                        <a:rPr lang="en-US" sz="11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Competition p</a:t>
                      </a:r>
                      <a:r>
                        <a:rPr lang="ky-KG" sz="11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articipants </a:t>
                      </a:r>
                      <a:r>
                        <a:rPr lang="en-US" sz="11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must </a:t>
                      </a:r>
                      <a:r>
                        <a:rPr lang="ky-KG" sz="11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get to the top of the mountain first, </a:t>
                      </a:r>
                      <a:r>
                        <a:rPr lang="en-US" sz="11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in the shortest time possible</a:t>
                      </a:r>
                      <a:r>
                        <a:rPr lang="ky-KG" sz="11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ru-RU" sz="11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spcAft>
                          <a:spcPts val="0"/>
                        </a:spcAft>
                      </a:pPr>
                      <a:r>
                        <a:rPr lang="en-US" sz="1100" dirty="0" err="1">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Chunkurchak</a:t>
                      </a:r>
                      <a:r>
                        <a:rPr lang="en-US" sz="11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 ski base</a:t>
                      </a:r>
                      <a:endParaRPr lang="ru-RU" sz="11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spcAft>
                          <a:spcPts val="0"/>
                        </a:spcAft>
                      </a:pPr>
                      <a:r>
                        <a:rPr lang="en-US" sz="110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Public association «Cycling Embassy of Kyrgyzstan», Event association «BOOM Studio», «Run the Silk Road» marathon and «Chunkurchak» Skiing resort </a:t>
                      </a:r>
                      <a:endParaRPr lang="ru-RU" sz="110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p>
                      <a:pPr algn="l">
                        <a:spcAft>
                          <a:spcPts val="0"/>
                        </a:spcAft>
                      </a:pPr>
                      <a:r>
                        <a:rPr lang="en-US" sz="110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p. +996 558 586898</a:t>
                      </a:r>
                      <a:endParaRPr lang="ru-RU" sz="110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p>
                      <a:pPr algn="l">
                        <a:spcAft>
                          <a:spcPts val="0"/>
                        </a:spcAft>
                      </a:pPr>
                      <a:r>
                        <a:rPr lang="en-US" sz="110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ru-RU" sz="110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spcAft>
                          <a:spcPts val="0"/>
                        </a:spcAft>
                      </a:pPr>
                      <a:r>
                        <a:rPr lang="en-US" sz="110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International</a:t>
                      </a:r>
                      <a:endParaRPr lang="ru-RU" sz="110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79898216"/>
                  </a:ext>
                </a:extLst>
              </a:tr>
              <a:tr h="1474309">
                <a:tc>
                  <a:txBody>
                    <a:bodyPr/>
                    <a:lstStyle/>
                    <a:p>
                      <a:pPr algn="l">
                        <a:spcAft>
                          <a:spcPts val="0"/>
                        </a:spcAft>
                      </a:pPr>
                      <a:r>
                        <a:rPr lang="ru-RU" sz="110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28</a:t>
                      </a:r>
                      <a:r>
                        <a:rPr lang="en-US" sz="1100" baseline="3000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th</a:t>
                      </a:r>
                      <a:r>
                        <a:rPr lang="en-US" sz="110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 of June </a:t>
                      </a:r>
                      <a:endParaRPr lang="ru-RU" sz="110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p>
                      <a:pPr algn="l">
                        <a:spcAft>
                          <a:spcPts val="0"/>
                        </a:spcAft>
                      </a:pPr>
                      <a:r>
                        <a:rPr lang="ru-RU" sz="110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 </a:t>
                      </a:r>
                    </a:p>
                  </a:txBody>
                  <a:tcPr marL="68580" marR="68580" marT="0" marB="0"/>
                </a:tc>
                <a:tc>
                  <a:txBody>
                    <a:bodyPr/>
                    <a:lstStyle/>
                    <a:p>
                      <a:pPr algn="l">
                        <a:spcAft>
                          <a:spcPts val="0"/>
                        </a:spcAft>
                      </a:pPr>
                      <a:r>
                        <a:rPr lang="ru-RU" sz="110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a:t>
                      </a:r>
                      <a:r>
                        <a:rPr lang="en-US" sz="110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Kymyz</a:t>
                      </a:r>
                      <a:r>
                        <a:rPr lang="ru-RU" sz="110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a:t>
                      </a:r>
                      <a:r>
                        <a:rPr lang="en-US" sz="110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 Festival  </a:t>
                      </a:r>
                      <a:endParaRPr lang="ru-RU" sz="110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spcAft>
                          <a:spcPts val="0"/>
                        </a:spcAft>
                      </a:pPr>
                      <a:r>
                        <a:rPr lang="ky-KG" sz="110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The goal </a:t>
                      </a:r>
                      <a:r>
                        <a:rPr lang="en-US" sz="110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of the event </a:t>
                      </a:r>
                      <a:r>
                        <a:rPr lang="ky-KG" sz="110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is to praise the generosity of </a:t>
                      </a:r>
                      <a:r>
                        <a:rPr lang="en-US" sz="110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Kyrgyz</a:t>
                      </a:r>
                      <a:r>
                        <a:rPr lang="ky-KG" sz="110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 people and treat guests </a:t>
                      </a:r>
                      <a:r>
                        <a:rPr lang="en-US" sz="110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with</a:t>
                      </a:r>
                      <a:r>
                        <a:rPr lang="ky-KG" sz="110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 the traditional drink </a:t>
                      </a:r>
                      <a:r>
                        <a:rPr lang="en-US" sz="110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a:t>
                      </a:r>
                      <a:r>
                        <a:rPr lang="ky-KG" sz="110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Kymyz</a:t>
                      </a:r>
                      <a:r>
                        <a:rPr lang="en-US" sz="110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a:t>
                      </a:r>
                      <a:r>
                        <a:rPr lang="ky-KG" sz="110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 a</a:t>
                      </a:r>
                      <a:r>
                        <a:rPr lang="en-US" sz="110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nd also</a:t>
                      </a:r>
                      <a:r>
                        <a:rPr lang="ky-KG" sz="110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 to familiarize them with the </a:t>
                      </a:r>
                      <a:r>
                        <a:rPr lang="en-US" sz="110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therapeutic</a:t>
                      </a:r>
                      <a:r>
                        <a:rPr lang="ky-KG" sz="110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 properties of this drink.</a:t>
                      </a:r>
                      <a:endParaRPr lang="ru-RU" sz="110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spcAft>
                          <a:spcPts val="0"/>
                        </a:spcAft>
                      </a:pPr>
                      <a:r>
                        <a:rPr lang="ky-KG" sz="11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Naryn region, Kochkor district</a:t>
                      </a:r>
                      <a:endParaRPr lang="ru-RU" sz="11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spcAft>
                          <a:spcPts val="0"/>
                        </a:spcAft>
                      </a:pPr>
                      <a:r>
                        <a:rPr lang="en-US" sz="110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Public administration of the Kochkor District. </a:t>
                      </a:r>
                      <a:endParaRPr lang="ru-RU" sz="110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p>
                      <a:pPr algn="l">
                        <a:spcAft>
                          <a:spcPts val="0"/>
                        </a:spcAft>
                      </a:pPr>
                      <a:r>
                        <a:rPr lang="en-US" sz="110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Responsible officer:</a:t>
                      </a:r>
                      <a:endParaRPr lang="ru-RU" sz="110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p>
                      <a:pPr algn="l">
                        <a:spcAft>
                          <a:spcPts val="0"/>
                        </a:spcAft>
                      </a:pPr>
                      <a:r>
                        <a:rPr lang="en-US" sz="110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Sadykova Elmira </a:t>
                      </a:r>
                      <a:endParaRPr lang="ru-RU" sz="110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p>
                      <a:pPr algn="l">
                        <a:spcAft>
                          <a:spcPts val="0"/>
                        </a:spcAft>
                      </a:pPr>
                      <a:r>
                        <a:rPr lang="en-US" sz="110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P. +996 700 021717</a:t>
                      </a:r>
                      <a:endParaRPr lang="ru-RU" sz="110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spcAft>
                          <a:spcPts val="0"/>
                        </a:spcAft>
                      </a:pPr>
                      <a:r>
                        <a:rPr lang="en-US" sz="11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Regional</a:t>
                      </a:r>
                      <a:endParaRPr lang="ru-RU" sz="11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664030106"/>
                  </a:ext>
                </a:extLst>
              </a:tr>
            </a:tbl>
          </a:graphicData>
        </a:graphic>
      </p:graphicFrame>
      <p:pic>
        <p:nvPicPr>
          <p:cNvPr id="3" name="Рисунок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01692" y="4946"/>
            <a:ext cx="1685108" cy="1064036"/>
          </a:xfrm>
          <a:prstGeom prst="rect">
            <a:avLst/>
          </a:prstGeom>
        </p:spPr>
      </p:pic>
    </p:spTree>
    <p:extLst>
      <p:ext uri="{BB962C8B-B14F-4D97-AF65-F5344CB8AC3E}">
        <p14:creationId xmlns:p14="http://schemas.microsoft.com/office/powerpoint/2010/main" val="17803537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0"/>
            <a:ext cx="7886700" cy="1325563"/>
          </a:xfrm>
        </p:spPr>
        <p:txBody>
          <a:bodyPr/>
          <a:lstStyle/>
          <a:p>
            <a:pPr algn="ctr"/>
            <a:r>
              <a:rPr lang="en-US" sz="4000" b="1" dirty="0">
                <a:solidFill>
                  <a:srgbClr val="002060"/>
                </a:solidFill>
                <a:effectLst>
                  <a:outerShdw blurRad="38100" dist="38100" dir="2700000" algn="tl">
                    <a:srgbClr val="000000">
                      <a:alpha val="43137"/>
                    </a:srgbClr>
                  </a:outerShdw>
                </a:effectLst>
              </a:rPr>
              <a:t>Summer </a:t>
            </a:r>
            <a:r>
              <a:rPr lang="ru-RU" b="1" dirty="0" smtClean="0">
                <a:solidFill>
                  <a:srgbClr val="002060"/>
                </a:solidFill>
                <a:effectLst>
                  <a:outerShdw blurRad="38100" dist="38100" dir="2700000" algn="tl">
                    <a:srgbClr val="000000">
                      <a:alpha val="43137"/>
                    </a:srgbClr>
                  </a:outerShdw>
                </a:effectLst>
              </a:rPr>
              <a:t>- </a:t>
            </a:r>
            <a:r>
              <a:rPr lang="en-US" sz="3600" b="1" dirty="0" smtClean="0">
                <a:solidFill>
                  <a:srgbClr val="002060"/>
                </a:solidFill>
                <a:effectLst>
                  <a:outerShdw blurRad="38100" dist="38100" dir="2700000" algn="tl">
                    <a:srgbClr val="000000">
                      <a:alpha val="43137"/>
                    </a:srgbClr>
                  </a:outerShdw>
                </a:effectLst>
              </a:rPr>
              <a:t>June</a:t>
            </a:r>
            <a:endParaRPr lang="ru-RU" sz="3600" dirty="0">
              <a:solidFill>
                <a:srgbClr val="002060"/>
              </a:solidFill>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val="3615856060"/>
              </p:ext>
            </p:extLst>
          </p:nvPr>
        </p:nvGraphicFramePr>
        <p:xfrm>
          <a:off x="889907" y="1234440"/>
          <a:ext cx="7940584" cy="5623560"/>
        </p:xfrm>
        <a:graphic>
          <a:graphicData uri="http://schemas.openxmlformats.org/drawingml/2006/table">
            <a:tbl>
              <a:tblPr firstRow="1" bandRow="1">
                <a:tableStyleId>{E8B1032C-EA38-4F05-BA0D-38AFFFC7BED3}</a:tableStyleId>
              </a:tblPr>
              <a:tblGrid>
                <a:gridCol w="1024221">
                  <a:extLst>
                    <a:ext uri="{9D8B030D-6E8A-4147-A177-3AD203B41FA5}">
                      <a16:colId xmlns:a16="http://schemas.microsoft.com/office/drawing/2014/main" val="3075549793"/>
                    </a:ext>
                  </a:extLst>
                </a:gridCol>
                <a:gridCol w="1220958">
                  <a:extLst>
                    <a:ext uri="{9D8B030D-6E8A-4147-A177-3AD203B41FA5}">
                      <a16:colId xmlns:a16="http://schemas.microsoft.com/office/drawing/2014/main" val="4094640583"/>
                    </a:ext>
                  </a:extLst>
                </a:gridCol>
                <a:gridCol w="1725112">
                  <a:extLst>
                    <a:ext uri="{9D8B030D-6E8A-4147-A177-3AD203B41FA5}">
                      <a16:colId xmlns:a16="http://schemas.microsoft.com/office/drawing/2014/main" val="820662633"/>
                    </a:ext>
                  </a:extLst>
                </a:gridCol>
                <a:gridCol w="1323431">
                  <a:extLst>
                    <a:ext uri="{9D8B030D-6E8A-4147-A177-3AD203B41FA5}">
                      <a16:colId xmlns:a16="http://schemas.microsoft.com/office/drawing/2014/main" val="3437520770"/>
                    </a:ext>
                  </a:extLst>
                </a:gridCol>
                <a:gridCol w="1323431">
                  <a:extLst>
                    <a:ext uri="{9D8B030D-6E8A-4147-A177-3AD203B41FA5}">
                      <a16:colId xmlns:a16="http://schemas.microsoft.com/office/drawing/2014/main" val="2859428101"/>
                    </a:ext>
                  </a:extLst>
                </a:gridCol>
                <a:gridCol w="1323431">
                  <a:extLst>
                    <a:ext uri="{9D8B030D-6E8A-4147-A177-3AD203B41FA5}">
                      <a16:colId xmlns:a16="http://schemas.microsoft.com/office/drawing/2014/main" val="3832205189"/>
                    </a:ext>
                  </a:extLst>
                </a:gridCol>
              </a:tblGrid>
              <a:tr h="419806">
                <a:tc>
                  <a:txBody>
                    <a:bodyPr/>
                    <a:lstStyle/>
                    <a:p>
                      <a:pPr algn="ctr">
                        <a:spcAft>
                          <a:spcPts val="0"/>
                        </a:spcAft>
                      </a:pPr>
                      <a:r>
                        <a:rPr lang="en-US" sz="1400" b="1" dirty="0">
                          <a:solidFill>
                            <a:srgbClr val="04105A"/>
                          </a:solidFill>
                          <a:effectLst/>
                          <a:latin typeface="+mn-lt"/>
                          <a:ea typeface="Times New Roman" panose="02020603050405020304" pitchFamily="18" charset="0"/>
                          <a:cs typeface="Times New Roman" panose="02020603050405020304" pitchFamily="18" charset="0"/>
                        </a:rPr>
                        <a:t>Event dates</a:t>
                      </a:r>
                      <a:endParaRPr lang="ru-RU" sz="1400" dirty="0">
                        <a:solidFill>
                          <a:srgbClr val="04105A"/>
                        </a:solidFill>
                        <a:effectLst/>
                        <a:latin typeface="+mn-lt"/>
                        <a:ea typeface="Times New Roman" panose="02020603050405020304" pitchFamily="18" charset="0"/>
                        <a:cs typeface="Times New Roman" panose="02020603050405020304" pitchFamily="18" charset="0"/>
                      </a:endParaRPr>
                    </a:p>
                    <a:p>
                      <a:pPr algn="ctr">
                        <a:spcAft>
                          <a:spcPts val="0"/>
                        </a:spcAft>
                      </a:pPr>
                      <a:r>
                        <a:rPr lang="ru-RU" sz="1400" b="1" dirty="0">
                          <a:solidFill>
                            <a:srgbClr val="04105A"/>
                          </a:solidFill>
                          <a:effectLst/>
                          <a:latin typeface="+mn-lt"/>
                          <a:ea typeface="Times New Roman" panose="02020603050405020304" pitchFamily="18" charset="0"/>
                          <a:cs typeface="Times New Roman" panose="02020603050405020304" pitchFamily="18" charset="0"/>
                        </a:rPr>
                        <a:t> </a:t>
                      </a:r>
                      <a:endParaRPr lang="ru-RU" sz="1400" dirty="0">
                        <a:solidFill>
                          <a:srgbClr val="04105A"/>
                        </a:solidFill>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n-US" sz="1400" b="1" dirty="0">
                          <a:solidFill>
                            <a:srgbClr val="04105A"/>
                          </a:solidFill>
                          <a:effectLst/>
                          <a:latin typeface="+mn-lt"/>
                          <a:ea typeface="Times New Roman" panose="02020603050405020304" pitchFamily="18" charset="0"/>
                          <a:cs typeface="Times New Roman" panose="02020603050405020304" pitchFamily="18" charset="0"/>
                        </a:rPr>
                        <a:t>Name</a:t>
                      </a:r>
                      <a:endParaRPr lang="ru-RU" sz="1400" dirty="0">
                        <a:solidFill>
                          <a:srgbClr val="04105A"/>
                        </a:solidFill>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n-US" sz="1400" b="1" dirty="0">
                          <a:solidFill>
                            <a:srgbClr val="04105A"/>
                          </a:solidFill>
                          <a:effectLst/>
                          <a:latin typeface="+mn-lt"/>
                          <a:ea typeface="Times New Roman" panose="02020603050405020304" pitchFamily="18" charset="0"/>
                          <a:cs typeface="Times New Roman" panose="02020603050405020304" pitchFamily="18" charset="0"/>
                        </a:rPr>
                        <a:t>Description </a:t>
                      </a:r>
                      <a:endParaRPr lang="ru-RU" sz="1400" dirty="0">
                        <a:solidFill>
                          <a:srgbClr val="04105A"/>
                        </a:solidFill>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n-US" sz="1400" b="1" dirty="0">
                          <a:solidFill>
                            <a:srgbClr val="04105A"/>
                          </a:solidFill>
                          <a:effectLst/>
                          <a:latin typeface="+mn-lt"/>
                          <a:ea typeface="Times New Roman" panose="02020603050405020304" pitchFamily="18" charset="0"/>
                          <a:cs typeface="Times New Roman" panose="02020603050405020304" pitchFamily="18" charset="0"/>
                        </a:rPr>
                        <a:t>Location </a:t>
                      </a:r>
                      <a:endParaRPr lang="ru-RU" sz="1400" dirty="0">
                        <a:solidFill>
                          <a:srgbClr val="04105A"/>
                        </a:solidFill>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n-US" sz="1400" b="1" dirty="0">
                          <a:solidFill>
                            <a:srgbClr val="04105A"/>
                          </a:solidFill>
                          <a:effectLst/>
                          <a:latin typeface="+mn-lt"/>
                          <a:ea typeface="Times New Roman" panose="02020603050405020304" pitchFamily="18" charset="0"/>
                          <a:cs typeface="Times New Roman" panose="02020603050405020304" pitchFamily="18" charset="0"/>
                        </a:rPr>
                        <a:t>Organizations</a:t>
                      </a:r>
                      <a:endParaRPr lang="ru-RU" sz="1400" dirty="0">
                        <a:solidFill>
                          <a:srgbClr val="04105A"/>
                        </a:solidFill>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n-US" sz="1400" b="1" dirty="0">
                          <a:solidFill>
                            <a:srgbClr val="04105A"/>
                          </a:solidFill>
                          <a:effectLst/>
                          <a:latin typeface="+mn-lt"/>
                          <a:ea typeface="Times New Roman" panose="02020603050405020304" pitchFamily="18" charset="0"/>
                          <a:cs typeface="Times New Roman" panose="02020603050405020304" pitchFamily="18" charset="0"/>
                        </a:rPr>
                        <a:t>Level</a:t>
                      </a:r>
                      <a:endParaRPr lang="ru-RU" sz="1400" dirty="0">
                        <a:solidFill>
                          <a:srgbClr val="04105A"/>
                        </a:solidFill>
                        <a:effectLst/>
                        <a:latin typeface="+mn-lt"/>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554512710"/>
                  </a:ext>
                </a:extLst>
              </a:tr>
              <a:tr h="989542">
                <a:tc>
                  <a:txBody>
                    <a:bodyPr/>
                    <a:lstStyle/>
                    <a:p>
                      <a:pPr algn="l">
                        <a:spcAft>
                          <a:spcPts val="0"/>
                        </a:spcAft>
                      </a:pPr>
                      <a:r>
                        <a:rPr lang="ru-RU" sz="1100" dirty="0">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13-14</a:t>
                      </a:r>
                      <a:r>
                        <a:rPr lang="en-US" sz="1100" baseline="30000" dirty="0" err="1">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th</a:t>
                      </a:r>
                      <a:r>
                        <a:rPr lang="en-US" sz="1100" dirty="0">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 of June </a:t>
                      </a:r>
                      <a:endParaRPr lang="ru-RU" sz="1100" dirty="0">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spcAft>
                          <a:spcPts val="0"/>
                        </a:spcAft>
                      </a:pPr>
                      <a:r>
                        <a:rPr lang="ru-RU" sz="1100">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a:t>
                      </a:r>
                      <a:r>
                        <a:rPr lang="en-US" sz="1100">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Tengri music</a:t>
                      </a:r>
                      <a:r>
                        <a:rPr lang="ru-RU" sz="1100">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1100">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music festival </a:t>
                      </a:r>
                      <a:endParaRPr lang="ru-RU" sz="1100">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spcAft>
                          <a:spcPts val="0"/>
                        </a:spcAft>
                      </a:pPr>
                      <a:r>
                        <a:rPr lang="en-US" sz="1100" dirty="0">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The main goal is to develop event tourism in the Kyrgyz Republic, the infrastructure of the area, the formation of an attractive area image, and to attract tourists.  </a:t>
                      </a:r>
                      <a:endParaRPr lang="ru-RU" sz="1100" dirty="0">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spcAft>
                          <a:spcPts val="0"/>
                        </a:spcAft>
                      </a:pPr>
                      <a:r>
                        <a:rPr lang="en-US" sz="1100" dirty="0">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Hippodrome in </a:t>
                      </a:r>
                      <a:r>
                        <a:rPr lang="en-US" sz="1100" dirty="0" err="1">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Cholpon</a:t>
                      </a:r>
                      <a:r>
                        <a:rPr lang="en-US" sz="1100" dirty="0">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-Ata</a:t>
                      </a:r>
                      <a:r>
                        <a:rPr lang="kk-KZ" sz="1100" dirty="0">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a:t>
                      </a:r>
                      <a:endParaRPr lang="ru-RU" sz="1100" dirty="0">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p>
                      <a:pPr algn="l">
                        <a:spcAft>
                          <a:spcPts val="0"/>
                        </a:spcAft>
                      </a:pPr>
                      <a:r>
                        <a:rPr lang="kk-KZ" sz="1100" dirty="0">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1100" dirty="0">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Nomad» amphitheater,</a:t>
                      </a:r>
                      <a:endParaRPr lang="ru-RU" sz="1100" dirty="0">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p>
                      <a:pPr algn="l">
                        <a:spcAft>
                          <a:spcPts val="0"/>
                        </a:spcAft>
                      </a:pPr>
                      <a:r>
                        <a:rPr lang="en-US" sz="1100" dirty="0">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a:t>
                      </a:r>
                      <a:r>
                        <a:rPr lang="en-US" sz="1100" dirty="0" err="1">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Ruh</a:t>
                      </a:r>
                      <a:r>
                        <a:rPr lang="en-US" sz="1100" dirty="0">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 Ordo</a:t>
                      </a:r>
                      <a:r>
                        <a:rPr lang="ru-RU" sz="1100" dirty="0">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a:t>
                      </a:r>
                    </a:p>
                  </a:txBody>
                  <a:tcPr marL="68580" marR="68580" marT="0" marB="0"/>
                </a:tc>
                <a:tc>
                  <a:txBody>
                    <a:bodyPr/>
                    <a:lstStyle/>
                    <a:p>
                      <a:pPr algn="l">
                        <a:spcAft>
                          <a:spcPts val="0"/>
                        </a:spcAft>
                      </a:pPr>
                      <a:r>
                        <a:rPr lang="en-US" sz="1100">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Coordinator </a:t>
                      </a:r>
                      <a:endParaRPr lang="ru-RU" sz="1100">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p>
                      <a:pPr algn="l">
                        <a:spcAft>
                          <a:spcPts val="0"/>
                        </a:spcAft>
                      </a:pPr>
                      <a:r>
                        <a:rPr lang="en-US" sz="1100">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Yurtaeva Victoria</a:t>
                      </a:r>
                      <a:endParaRPr lang="ru-RU" sz="1100">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p>
                      <a:pPr algn="l">
                        <a:spcAft>
                          <a:spcPts val="0"/>
                        </a:spcAft>
                      </a:pPr>
                      <a:r>
                        <a:rPr lang="en-US" sz="1100">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p. +996 770 787674</a:t>
                      </a:r>
                      <a:endParaRPr lang="ru-RU" sz="1100">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spcAft>
                          <a:spcPts val="0"/>
                        </a:spcAft>
                      </a:pPr>
                      <a:r>
                        <a:rPr lang="en-US" sz="1100">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International</a:t>
                      </a:r>
                      <a:endParaRPr lang="ru-RU" sz="1100">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337250566"/>
                  </a:ext>
                </a:extLst>
              </a:tr>
              <a:tr h="1154465">
                <a:tc>
                  <a:txBody>
                    <a:bodyPr/>
                    <a:lstStyle/>
                    <a:p>
                      <a:pPr algn="l">
                        <a:spcAft>
                          <a:spcPts val="0"/>
                        </a:spcAft>
                      </a:pPr>
                      <a:r>
                        <a:rPr lang="ru-RU" sz="1100">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22</a:t>
                      </a:r>
                      <a:r>
                        <a:rPr lang="en-US" sz="1100" baseline="30000">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nd</a:t>
                      </a:r>
                      <a:r>
                        <a:rPr lang="en-US" sz="1100">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  of June</a:t>
                      </a:r>
                      <a:endParaRPr lang="ru-RU" sz="1100">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spcAft>
                          <a:spcPts val="0"/>
                        </a:spcAft>
                      </a:pPr>
                      <a:r>
                        <a:rPr lang="ru-RU" sz="1100">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a:t>
                      </a:r>
                      <a:r>
                        <a:rPr lang="en-US" sz="1100">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Kurak jana terme</a:t>
                      </a:r>
                      <a:r>
                        <a:rPr lang="ru-RU" sz="1100">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a:t>
                      </a:r>
                      <a:r>
                        <a:rPr lang="en-US" sz="1100">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 Festival</a:t>
                      </a:r>
                      <a:endParaRPr lang="ru-RU" sz="1100">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spcAft>
                          <a:spcPts val="0"/>
                        </a:spcAft>
                      </a:pPr>
                      <a:r>
                        <a:rPr lang="en-US" sz="1100" dirty="0">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The festival is dedicated to </a:t>
                      </a:r>
                      <a:r>
                        <a:rPr lang="en-US" sz="1100" dirty="0" err="1">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Kurak</a:t>
                      </a:r>
                      <a:r>
                        <a:rPr lang="en-US" sz="1100" dirty="0">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 – traditional name that is given to various types of products that are made from shreds sewn together (patchwork).  </a:t>
                      </a:r>
                      <a:endParaRPr lang="ru-RU" sz="1100" dirty="0">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spcAft>
                          <a:spcPts val="0"/>
                        </a:spcAft>
                      </a:pPr>
                      <a:r>
                        <a:rPr lang="kk-KZ" sz="1100">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Kara-Alma Conservation Area, </a:t>
                      </a:r>
                      <a:endParaRPr lang="ru-RU" sz="1100">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p>
                      <a:pPr algn="l">
                        <a:spcAft>
                          <a:spcPts val="0"/>
                        </a:spcAft>
                      </a:pPr>
                      <a:r>
                        <a:rPr lang="en-US" sz="1100">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Jalal-Abad region </a:t>
                      </a:r>
                      <a:endParaRPr lang="ru-RU" sz="1100">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spcAft>
                          <a:spcPts val="0"/>
                        </a:spcAft>
                      </a:pPr>
                      <a:r>
                        <a:rPr lang="kk-KZ" sz="1100">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СВТ </a:t>
                      </a:r>
                      <a:r>
                        <a:rPr lang="en-US" sz="1100">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Jalal-Abad,</a:t>
                      </a:r>
                      <a:endParaRPr lang="ru-RU" sz="1100">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p>
                      <a:pPr algn="l">
                        <a:spcAft>
                          <a:spcPts val="0"/>
                        </a:spcAft>
                      </a:pPr>
                      <a:r>
                        <a:rPr lang="en-US" sz="1100">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P</a:t>
                      </a:r>
                      <a:r>
                        <a:rPr lang="kk-KZ" sz="1100">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 +996 3722 21962, </a:t>
                      </a:r>
                      <a:endParaRPr lang="ru-RU" sz="1100">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p>
                      <a:pPr algn="l">
                        <a:spcAft>
                          <a:spcPts val="0"/>
                        </a:spcAft>
                      </a:pPr>
                      <a:r>
                        <a:rPr lang="kk-KZ" sz="1100">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+996 772 376602 (mobile)</a:t>
                      </a:r>
                      <a:endParaRPr lang="ru-RU" sz="1100">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p>
                      <a:pPr algn="l">
                        <a:spcAft>
                          <a:spcPts val="0"/>
                        </a:spcAft>
                      </a:pPr>
                      <a:r>
                        <a:rPr lang="kk-KZ" sz="1100">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ru-RU" sz="1100">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p>
                      <a:pPr algn="l">
                        <a:spcAft>
                          <a:spcPts val="0"/>
                        </a:spcAft>
                      </a:pPr>
                      <a:r>
                        <a:rPr lang="en-US" sz="1100">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Coordinator - </a:t>
                      </a:r>
                      <a:endParaRPr lang="ru-RU" sz="1100">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p>
                      <a:pPr algn="l">
                        <a:spcAft>
                          <a:spcPts val="0"/>
                        </a:spcAft>
                      </a:pPr>
                      <a:r>
                        <a:rPr lang="en-US" sz="1100">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Ruhsora Abdullaeva</a:t>
                      </a:r>
                      <a:endParaRPr lang="ru-RU" sz="1100">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spcAft>
                          <a:spcPts val="0"/>
                        </a:spcAft>
                      </a:pPr>
                      <a:r>
                        <a:rPr lang="en-US" sz="1100">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Regional </a:t>
                      </a:r>
                      <a:endParaRPr lang="ru-RU" sz="1100">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791486803"/>
                  </a:ext>
                </a:extLst>
              </a:tr>
              <a:tr h="1814160">
                <a:tc>
                  <a:txBody>
                    <a:bodyPr/>
                    <a:lstStyle/>
                    <a:p>
                      <a:pPr algn="l">
                        <a:spcAft>
                          <a:spcPts val="0"/>
                        </a:spcAft>
                      </a:pPr>
                      <a:r>
                        <a:rPr lang="ru-RU" sz="1100">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28-29</a:t>
                      </a:r>
                      <a:r>
                        <a:rPr lang="en-US" sz="1100" baseline="30000">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th</a:t>
                      </a:r>
                      <a:r>
                        <a:rPr lang="en-US" sz="1100">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  of June</a:t>
                      </a:r>
                      <a:endParaRPr lang="ru-RU" sz="1100">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spcAft>
                          <a:spcPts val="0"/>
                        </a:spcAft>
                      </a:pPr>
                      <a:r>
                        <a:rPr lang="ru-RU" sz="1100">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a:t>
                      </a:r>
                      <a:r>
                        <a:rPr lang="en-US" sz="1100">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Kyrgyz Shyrdak</a:t>
                      </a:r>
                      <a:r>
                        <a:rPr lang="ru-RU" sz="1100">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1100">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international festival </a:t>
                      </a:r>
                      <a:endParaRPr lang="ru-RU" sz="1100">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p>
                      <a:pPr algn="l">
                        <a:spcAft>
                          <a:spcPts val="0"/>
                        </a:spcAft>
                      </a:pPr>
                      <a:r>
                        <a:rPr lang="ru-RU" sz="1100">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 </a:t>
                      </a:r>
                    </a:p>
                  </a:txBody>
                  <a:tcPr marL="68580" marR="68580" marT="0" marB="0"/>
                </a:tc>
                <a:tc>
                  <a:txBody>
                    <a:bodyPr/>
                    <a:lstStyle/>
                    <a:p>
                      <a:pPr algn="l">
                        <a:spcAft>
                          <a:spcPts val="0"/>
                        </a:spcAft>
                      </a:pPr>
                      <a:r>
                        <a:rPr lang="en-US" sz="1100" dirty="0">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The goal is to pass on the heritage from the ancestors, preserve intangible cultural values, develop the </a:t>
                      </a:r>
                      <a:r>
                        <a:rPr lang="en-US" sz="1100" dirty="0" err="1">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Shyrdak</a:t>
                      </a:r>
                      <a:r>
                        <a:rPr lang="en-US" sz="1100" dirty="0">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 craft, involve the next generation of young people in the field of crafts and prepare new young craftsmen for the next festival</a:t>
                      </a:r>
                      <a:endParaRPr lang="ru-RU" sz="1100" dirty="0">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p>
                      <a:pPr algn="l">
                        <a:spcAft>
                          <a:spcPts val="0"/>
                        </a:spcAft>
                      </a:pPr>
                      <a:r>
                        <a:rPr lang="en-US" sz="1100" dirty="0">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ru-RU" sz="1100" dirty="0">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spcAft>
                          <a:spcPts val="0"/>
                        </a:spcAft>
                      </a:pPr>
                      <a:r>
                        <a:rPr lang="en-US" sz="1100">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Naryn region,</a:t>
                      </a:r>
                      <a:endParaRPr lang="ru-RU" sz="1100">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p>
                      <a:pPr algn="l">
                        <a:spcAft>
                          <a:spcPts val="0"/>
                        </a:spcAft>
                      </a:pPr>
                      <a:r>
                        <a:rPr lang="en-US" sz="1100">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At-Bashy district, Koshoy Stadium</a:t>
                      </a:r>
                      <a:endParaRPr lang="ru-RU" sz="1100">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spcAft>
                          <a:spcPts val="0"/>
                        </a:spcAft>
                      </a:pPr>
                      <a:r>
                        <a:rPr lang="en-US" sz="1100">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At-Bashy State Administration, </a:t>
                      </a:r>
                      <a:endParaRPr lang="ru-RU" sz="1100">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p>
                      <a:pPr algn="l">
                        <a:spcAft>
                          <a:spcPts val="0"/>
                        </a:spcAft>
                      </a:pPr>
                      <a:r>
                        <a:rPr lang="en-US" sz="1100">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«Altyn Choichok Uzdary» association, regional office.</a:t>
                      </a:r>
                      <a:endParaRPr lang="ru-RU" sz="1100">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p>
                      <a:pPr algn="l">
                        <a:spcAft>
                          <a:spcPts val="0"/>
                        </a:spcAft>
                      </a:pPr>
                      <a:r>
                        <a:rPr lang="en-US" sz="1100">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Responsible officer:</a:t>
                      </a:r>
                      <a:endParaRPr lang="ru-RU" sz="1100">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p>
                      <a:pPr algn="l">
                        <a:spcAft>
                          <a:spcPts val="0"/>
                        </a:spcAft>
                      </a:pPr>
                      <a:r>
                        <a:rPr lang="en-US" sz="1100">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Jarkyn Ibraeva </a:t>
                      </a:r>
                      <a:endParaRPr lang="ru-RU" sz="1100">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p>
                      <a:pPr algn="l">
                        <a:spcAft>
                          <a:spcPts val="0"/>
                        </a:spcAft>
                      </a:pPr>
                      <a:r>
                        <a:rPr lang="en-US" sz="1100">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P. +996 555 300400</a:t>
                      </a:r>
                      <a:endParaRPr lang="ru-RU" sz="1100">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spcAft>
                          <a:spcPts val="0"/>
                        </a:spcAft>
                      </a:pPr>
                      <a:r>
                        <a:rPr lang="en-US" sz="1100">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International</a:t>
                      </a:r>
                      <a:endParaRPr lang="ru-RU" sz="1100">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636265147"/>
                  </a:ext>
                </a:extLst>
              </a:tr>
              <a:tr h="1154465">
                <a:tc>
                  <a:txBody>
                    <a:bodyPr/>
                    <a:lstStyle/>
                    <a:p>
                      <a:pPr algn="l">
                        <a:spcAft>
                          <a:spcPts val="0"/>
                        </a:spcAft>
                      </a:pPr>
                      <a:r>
                        <a:rPr lang="en-US" sz="1100">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28-30</a:t>
                      </a:r>
                      <a:r>
                        <a:rPr lang="en-US" sz="1100" baseline="30000">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th</a:t>
                      </a:r>
                      <a:r>
                        <a:rPr lang="en-US" sz="1100">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 of June</a:t>
                      </a:r>
                      <a:endParaRPr lang="ru-RU" sz="1100">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p>
                      <a:pPr algn="l">
                        <a:spcAft>
                          <a:spcPts val="0"/>
                        </a:spcAft>
                      </a:pPr>
                      <a:r>
                        <a:rPr lang="ru-RU" sz="1100">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 </a:t>
                      </a:r>
                    </a:p>
                  </a:txBody>
                  <a:tcPr marL="68580" marR="68580" marT="0" marB="0"/>
                </a:tc>
                <a:tc>
                  <a:txBody>
                    <a:bodyPr/>
                    <a:lstStyle/>
                    <a:p>
                      <a:pPr algn="l">
                        <a:spcAft>
                          <a:spcPts val="0"/>
                        </a:spcAft>
                      </a:pPr>
                      <a:r>
                        <a:rPr lang="en-US" sz="1100">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“Kol Fest” Central Asian music and arts festival </a:t>
                      </a:r>
                      <a:endParaRPr lang="ru-RU" sz="1100">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spcAft>
                          <a:spcPts val="0"/>
                        </a:spcAft>
                      </a:pPr>
                      <a:r>
                        <a:rPr lang="en-US" sz="1100" dirty="0">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The </a:t>
                      </a:r>
                      <a:r>
                        <a:rPr lang="ky-KG" sz="1100" dirty="0">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Festival will be held </a:t>
                      </a:r>
                      <a:r>
                        <a:rPr lang="en-US" sz="1100" dirty="0">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o</a:t>
                      </a:r>
                      <a:r>
                        <a:rPr lang="ky-KG" sz="1100" dirty="0">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n the southern coast of Issyk-Kul</a:t>
                      </a:r>
                      <a:r>
                        <a:rPr lang="en-US" sz="1100" dirty="0">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 lake</a:t>
                      </a:r>
                      <a:r>
                        <a:rPr lang="ky-KG" sz="1100" dirty="0">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1100" dirty="0">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This </a:t>
                      </a:r>
                      <a:r>
                        <a:rPr lang="ky-KG" sz="1100" dirty="0">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large-scale event</a:t>
                      </a:r>
                      <a:r>
                        <a:rPr lang="en-US" sz="1100" dirty="0">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 would involve t</a:t>
                      </a:r>
                      <a:r>
                        <a:rPr lang="ky-KG" sz="1100" dirty="0">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hree days </a:t>
                      </a:r>
                      <a:r>
                        <a:rPr lang="en-US" sz="1100" dirty="0">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of </a:t>
                      </a:r>
                      <a:r>
                        <a:rPr lang="ky-KG" sz="1100" dirty="0">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creative art</a:t>
                      </a:r>
                      <a:r>
                        <a:rPr lang="en-US" sz="1100" dirty="0">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 and</a:t>
                      </a:r>
                      <a:r>
                        <a:rPr lang="ky-KG" sz="1100" dirty="0">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 interactive</a:t>
                      </a:r>
                      <a:r>
                        <a:rPr lang="en-US" sz="1100" dirty="0">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 activities</a:t>
                      </a:r>
                      <a:r>
                        <a:rPr lang="ky-KG" sz="1100" dirty="0" smtClean="0">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a:t>
                      </a:r>
                      <a:endParaRPr lang="ru-RU" sz="1100" dirty="0">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p>
                      <a:pPr algn="l">
                        <a:spcAft>
                          <a:spcPts val="0"/>
                        </a:spcAft>
                      </a:pPr>
                      <a:r>
                        <a:rPr lang="ky-KG" sz="1100" dirty="0">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ru-RU" sz="1100" dirty="0">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spcAft>
                          <a:spcPts val="0"/>
                        </a:spcAft>
                      </a:pPr>
                      <a:r>
                        <a:rPr lang="en-US" sz="1100">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S</a:t>
                      </a:r>
                      <a:r>
                        <a:rPr lang="ky-KG" sz="1100">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outhern coast of Issyk-Kul</a:t>
                      </a:r>
                      <a:r>
                        <a:rPr lang="en-US" sz="1100">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 lake, Bokonbaevo village</a:t>
                      </a:r>
                      <a:endParaRPr lang="ru-RU" sz="1100">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spcAft>
                          <a:spcPts val="0"/>
                        </a:spcAft>
                      </a:pPr>
                      <a:r>
                        <a:rPr lang="en-US" sz="1100">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«Be travel» LLC.</a:t>
                      </a:r>
                      <a:endParaRPr lang="ru-RU" sz="1100">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p>
                      <a:pPr algn="l">
                        <a:spcAft>
                          <a:spcPts val="0"/>
                        </a:spcAft>
                      </a:pPr>
                      <a:r>
                        <a:rPr lang="en-US" sz="1100">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Batyrbekov Chyngyz</a:t>
                      </a:r>
                      <a:endParaRPr lang="ru-RU" sz="1100">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p>
                      <a:pPr algn="l">
                        <a:spcAft>
                          <a:spcPts val="0"/>
                        </a:spcAft>
                      </a:pPr>
                      <a:r>
                        <a:rPr lang="en-US" sz="1100">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p. +996 556331106</a:t>
                      </a:r>
                      <a:endParaRPr lang="ru-RU" sz="1100">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p>
                      <a:pPr algn="l">
                        <a:spcAft>
                          <a:spcPts val="0"/>
                        </a:spcAft>
                      </a:pPr>
                      <a:r>
                        <a:rPr lang="ky-KG" sz="1100">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ru-RU" sz="1100">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spcAft>
                          <a:spcPts val="0"/>
                        </a:spcAft>
                      </a:pPr>
                      <a:r>
                        <a:rPr lang="en-US" sz="1100" dirty="0">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International</a:t>
                      </a:r>
                      <a:endParaRPr lang="ru-RU" sz="1100" dirty="0">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698741123"/>
                  </a:ext>
                </a:extLst>
              </a:tr>
            </a:tbl>
          </a:graphicData>
        </a:graphic>
      </p:graphicFrame>
      <p:pic>
        <p:nvPicPr>
          <p:cNvPr id="3" name="Рисунок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44937" y="0"/>
            <a:ext cx="1985554" cy="1031966"/>
          </a:xfrm>
          <a:prstGeom prst="rect">
            <a:avLst/>
          </a:prstGeom>
        </p:spPr>
      </p:pic>
    </p:spTree>
    <p:extLst>
      <p:ext uri="{BB962C8B-B14F-4D97-AF65-F5344CB8AC3E}">
        <p14:creationId xmlns:p14="http://schemas.microsoft.com/office/powerpoint/2010/main" val="16273063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6399" y="-74022"/>
            <a:ext cx="7886700" cy="1201783"/>
          </a:xfrm>
        </p:spPr>
        <p:txBody>
          <a:bodyPr/>
          <a:lstStyle/>
          <a:p>
            <a:pPr algn="ctr"/>
            <a:r>
              <a:rPr lang="en-US" sz="4000" b="1" dirty="0" smtClean="0">
                <a:solidFill>
                  <a:schemeClr val="accent5">
                    <a:lumMod val="75000"/>
                  </a:schemeClr>
                </a:solidFill>
                <a:effectLst>
                  <a:outerShdw blurRad="38100" dist="38100" dir="2700000" algn="tl">
                    <a:srgbClr val="000000">
                      <a:alpha val="43137"/>
                    </a:srgbClr>
                  </a:outerShdw>
                </a:effectLst>
              </a:rPr>
              <a:t>Summer</a:t>
            </a:r>
            <a:r>
              <a:rPr lang="en-US" b="1" dirty="0" smtClean="0">
                <a:solidFill>
                  <a:schemeClr val="accent5">
                    <a:lumMod val="75000"/>
                  </a:schemeClr>
                </a:solidFill>
                <a:effectLst>
                  <a:outerShdw blurRad="38100" dist="38100" dir="2700000" algn="tl">
                    <a:srgbClr val="000000">
                      <a:alpha val="43137"/>
                    </a:srgbClr>
                  </a:outerShdw>
                </a:effectLst>
              </a:rPr>
              <a:t> </a:t>
            </a:r>
            <a:r>
              <a:rPr lang="ru-RU" b="1" dirty="0" smtClean="0">
                <a:solidFill>
                  <a:schemeClr val="accent5">
                    <a:lumMod val="75000"/>
                  </a:schemeClr>
                </a:solidFill>
                <a:effectLst>
                  <a:outerShdw blurRad="38100" dist="38100" dir="2700000" algn="tl">
                    <a:srgbClr val="000000">
                      <a:alpha val="43137"/>
                    </a:srgbClr>
                  </a:outerShdw>
                </a:effectLst>
              </a:rPr>
              <a:t>- </a:t>
            </a:r>
            <a:r>
              <a:rPr lang="en-US" sz="3600" b="1" dirty="0" smtClean="0">
                <a:solidFill>
                  <a:schemeClr val="accent5">
                    <a:lumMod val="75000"/>
                  </a:schemeClr>
                </a:solidFill>
                <a:effectLst>
                  <a:outerShdw blurRad="38100" dist="38100" dir="2700000" algn="tl">
                    <a:srgbClr val="000000">
                      <a:alpha val="43137"/>
                    </a:srgbClr>
                  </a:outerShdw>
                </a:effectLst>
              </a:rPr>
              <a:t>July</a:t>
            </a:r>
            <a:endParaRPr lang="ru-RU" sz="3600" b="1" dirty="0">
              <a:solidFill>
                <a:schemeClr val="accent5">
                  <a:lumMod val="75000"/>
                </a:schemeClr>
              </a:solidFill>
              <a:effectLst>
                <a:outerShdw blurRad="38100" dist="38100" dir="2700000" algn="tl">
                  <a:srgbClr val="000000">
                    <a:alpha val="43137"/>
                  </a:srgbClr>
                </a:outerShdw>
              </a:effectLst>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val="807497882"/>
              </p:ext>
            </p:extLst>
          </p:nvPr>
        </p:nvGraphicFramePr>
        <p:xfrm>
          <a:off x="874708" y="937260"/>
          <a:ext cx="7966800" cy="5920740"/>
        </p:xfrm>
        <a:graphic>
          <a:graphicData uri="http://schemas.openxmlformats.org/drawingml/2006/table">
            <a:tbl>
              <a:tblPr firstRow="1" bandRow="1">
                <a:tableStyleId>{5C22544A-7EE6-4342-B048-85BDC9FD1C3A}</a:tableStyleId>
              </a:tblPr>
              <a:tblGrid>
                <a:gridCol w="847544">
                  <a:extLst>
                    <a:ext uri="{9D8B030D-6E8A-4147-A177-3AD203B41FA5}">
                      <a16:colId xmlns:a16="http://schemas.microsoft.com/office/drawing/2014/main" val="2640763240"/>
                    </a:ext>
                  </a:extLst>
                </a:gridCol>
                <a:gridCol w="1201783">
                  <a:extLst>
                    <a:ext uri="{9D8B030D-6E8A-4147-A177-3AD203B41FA5}">
                      <a16:colId xmlns:a16="http://schemas.microsoft.com/office/drawing/2014/main" val="3128765683"/>
                    </a:ext>
                  </a:extLst>
                </a:gridCol>
                <a:gridCol w="1934073">
                  <a:extLst>
                    <a:ext uri="{9D8B030D-6E8A-4147-A177-3AD203B41FA5}">
                      <a16:colId xmlns:a16="http://schemas.microsoft.com/office/drawing/2014/main" val="586713167"/>
                    </a:ext>
                  </a:extLst>
                </a:gridCol>
                <a:gridCol w="1327800">
                  <a:extLst>
                    <a:ext uri="{9D8B030D-6E8A-4147-A177-3AD203B41FA5}">
                      <a16:colId xmlns:a16="http://schemas.microsoft.com/office/drawing/2014/main" val="3136199957"/>
                    </a:ext>
                  </a:extLst>
                </a:gridCol>
                <a:gridCol w="1327800">
                  <a:extLst>
                    <a:ext uri="{9D8B030D-6E8A-4147-A177-3AD203B41FA5}">
                      <a16:colId xmlns:a16="http://schemas.microsoft.com/office/drawing/2014/main" val="73250191"/>
                    </a:ext>
                  </a:extLst>
                </a:gridCol>
                <a:gridCol w="1327800">
                  <a:extLst>
                    <a:ext uri="{9D8B030D-6E8A-4147-A177-3AD203B41FA5}">
                      <a16:colId xmlns:a16="http://schemas.microsoft.com/office/drawing/2014/main" val="3415557848"/>
                    </a:ext>
                  </a:extLst>
                </a:gridCol>
              </a:tblGrid>
              <a:tr h="627574">
                <a:tc>
                  <a:txBody>
                    <a:bodyPr/>
                    <a:lstStyle/>
                    <a:p>
                      <a:pPr algn="ctr">
                        <a:spcAft>
                          <a:spcPts val="0"/>
                        </a:spcAft>
                      </a:pPr>
                      <a:r>
                        <a:rPr lang="en-US" sz="1400" b="1" dirty="0">
                          <a:solidFill>
                            <a:srgbClr val="04105A"/>
                          </a:solidFill>
                          <a:effectLst/>
                          <a:latin typeface="+mn-lt"/>
                          <a:ea typeface="Times New Roman" panose="02020603050405020304" pitchFamily="18" charset="0"/>
                          <a:cs typeface="Times New Roman" panose="02020603050405020304" pitchFamily="18" charset="0"/>
                        </a:rPr>
                        <a:t>Event dates</a:t>
                      </a:r>
                      <a:endParaRPr lang="ru-RU" sz="1400" dirty="0">
                        <a:solidFill>
                          <a:srgbClr val="04105A"/>
                        </a:solidFill>
                        <a:effectLst/>
                        <a:latin typeface="+mn-lt"/>
                        <a:ea typeface="Times New Roman" panose="02020603050405020304" pitchFamily="18" charset="0"/>
                        <a:cs typeface="Times New Roman" panose="02020603050405020304" pitchFamily="18" charset="0"/>
                      </a:endParaRPr>
                    </a:p>
                    <a:p>
                      <a:pPr algn="ctr">
                        <a:spcAft>
                          <a:spcPts val="0"/>
                        </a:spcAft>
                      </a:pPr>
                      <a:r>
                        <a:rPr lang="ru-RU" sz="1400" b="1" dirty="0">
                          <a:solidFill>
                            <a:srgbClr val="04105A"/>
                          </a:solidFill>
                          <a:effectLst/>
                          <a:latin typeface="+mn-lt"/>
                          <a:ea typeface="Times New Roman" panose="02020603050405020304" pitchFamily="18" charset="0"/>
                          <a:cs typeface="Times New Roman" panose="02020603050405020304" pitchFamily="18" charset="0"/>
                        </a:rPr>
                        <a:t> </a:t>
                      </a:r>
                      <a:endParaRPr lang="ru-RU" sz="1400" dirty="0">
                        <a:solidFill>
                          <a:srgbClr val="04105A"/>
                        </a:solidFill>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n-US" sz="1400" b="1" dirty="0">
                          <a:solidFill>
                            <a:srgbClr val="04105A"/>
                          </a:solidFill>
                          <a:effectLst/>
                          <a:latin typeface="+mn-lt"/>
                          <a:ea typeface="Times New Roman" panose="02020603050405020304" pitchFamily="18" charset="0"/>
                          <a:cs typeface="Times New Roman" panose="02020603050405020304" pitchFamily="18" charset="0"/>
                        </a:rPr>
                        <a:t>Name</a:t>
                      </a:r>
                      <a:endParaRPr lang="ru-RU" sz="1400" dirty="0">
                        <a:solidFill>
                          <a:srgbClr val="04105A"/>
                        </a:solidFill>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n-US" sz="1400" b="1" dirty="0">
                          <a:solidFill>
                            <a:srgbClr val="04105A"/>
                          </a:solidFill>
                          <a:effectLst/>
                          <a:latin typeface="+mn-lt"/>
                          <a:ea typeface="Times New Roman" panose="02020603050405020304" pitchFamily="18" charset="0"/>
                          <a:cs typeface="Times New Roman" panose="02020603050405020304" pitchFamily="18" charset="0"/>
                        </a:rPr>
                        <a:t>Description </a:t>
                      </a:r>
                      <a:endParaRPr lang="ru-RU" sz="1400" dirty="0">
                        <a:solidFill>
                          <a:srgbClr val="04105A"/>
                        </a:solidFill>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n-US" sz="1400" b="1" dirty="0">
                          <a:solidFill>
                            <a:srgbClr val="04105A"/>
                          </a:solidFill>
                          <a:effectLst/>
                          <a:latin typeface="+mn-lt"/>
                          <a:ea typeface="Times New Roman" panose="02020603050405020304" pitchFamily="18" charset="0"/>
                          <a:cs typeface="Times New Roman" panose="02020603050405020304" pitchFamily="18" charset="0"/>
                        </a:rPr>
                        <a:t>Location </a:t>
                      </a:r>
                      <a:endParaRPr lang="ru-RU" sz="1400" dirty="0">
                        <a:solidFill>
                          <a:srgbClr val="04105A"/>
                        </a:solidFill>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n-US" sz="1400" b="1" dirty="0">
                          <a:solidFill>
                            <a:srgbClr val="04105A"/>
                          </a:solidFill>
                          <a:effectLst/>
                          <a:latin typeface="+mn-lt"/>
                          <a:ea typeface="Times New Roman" panose="02020603050405020304" pitchFamily="18" charset="0"/>
                          <a:cs typeface="Times New Roman" panose="02020603050405020304" pitchFamily="18" charset="0"/>
                        </a:rPr>
                        <a:t>Organizations</a:t>
                      </a:r>
                      <a:endParaRPr lang="ru-RU" sz="1400" dirty="0">
                        <a:solidFill>
                          <a:srgbClr val="04105A"/>
                        </a:solidFill>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n-US" sz="1400" b="1" dirty="0">
                          <a:solidFill>
                            <a:srgbClr val="04105A"/>
                          </a:solidFill>
                          <a:effectLst/>
                          <a:latin typeface="+mn-lt"/>
                          <a:ea typeface="Times New Roman" panose="02020603050405020304" pitchFamily="18" charset="0"/>
                          <a:cs typeface="Times New Roman" panose="02020603050405020304" pitchFamily="18" charset="0"/>
                        </a:rPr>
                        <a:t>Level</a:t>
                      </a:r>
                      <a:endParaRPr lang="ru-RU" sz="1400" dirty="0">
                        <a:solidFill>
                          <a:srgbClr val="04105A"/>
                        </a:solidFill>
                        <a:effectLst/>
                        <a:latin typeface="+mn-lt"/>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898372623"/>
                  </a:ext>
                </a:extLst>
              </a:tr>
              <a:tr h="172583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050" baseline="0" dirty="0" smtClean="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2</a:t>
                      </a:r>
                      <a:r>
                        <a:rPr lang="en-US" sz="1050" baseline="30000" dirty="0" err="1" smtClean="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th</a:t>
                      </a:r>
                      <a:r>
                        <a:rPr lang="en-US" sz="1050" dirty="0" smtClean="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 of July </a:t>
                      </a:r>
                      <a:endParaRPr lang="ru-RU" sz="1050" dirty="0" smtClean="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p>
                      <a:pPr algn="l">
                        <a:spcAft>
                          <a:spcPts val="0"/>
                        </a:spcAft>
                      </a:pPr>
                      <a:endParaRPr lang="ru-RU" sz="1050" dirty="0" smtClean="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p>
                      <a:pPr algn="l">
                        <a:spcAft>
                          <a:spcPts val="0"/>
                        </a:spcAft>
                      </a:pPr>
                      <a:endParaRPr lang="ru-RU" sz="1050" dirty="0" smtClean="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p>
                      <a:pPr algn="l">
                        <a:spcAft>
                          <a:spcPts val="0"/>
                        </a:spcAft>
                      </a:pPr>
                      <a:endParaRPr lang="en-US" sz="1050" dirty="0" smtClean="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p>
                      <a:pPr algn="l">
                        <a:spcAft>
                          <a:spcPts val="0"/>
                        </a:spcAft>
                      </a:pPr>
                      <a:endParaRPr lang="ru-RU" sz="1050" dirty="0" smtClean="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p>
                      <a:pPr algn="l">
                        <a:spcAft>
                          <a:spcPts val="0"/>
                        </a:spcAft>
                      </a:pPr>
                      <a:r>
                        <a:rPr lang="ru-RU" sz="1050" dirty="0" smtClean="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13</a:t>
                      </a:r>
                      <a:r>
                        <a:rPr lang="en-US" sz="1050" baseline="30000" dirty="0" err="1">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th</a:t>
                      </a:r>
                      <a:r>
                        <a:rPr lang="en-US" sz="105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 of July </a:t>
                      </a:r>
                      <a:endParaRPr lang="ru-RU" sz="105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p>
                      <a:pPr algn="l">
                        <a:spcAft>
                          <a:spcPts val="0"/>
                        </a:spcAft>
                      </a:pPr>
                      <a:r>
                        <a:rPr lang="en-US" sz="105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ru-RU" sz="105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spcAft>
                          <a:spcPts val="0"/>
                        </a:spcAft>
                      </a:pPr>
                      <a:r>
                        <a:rPr lang="en-US" sz="1050" dirty="0" smtClean="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Agro</a:t>
                      </a:r>
                      <a:r>
                        <a:rPr lang="en-US" sz="1050" baseline="0" dirty="0" smtClean="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 Fest</a:t>
                      </a:r>
                      <a:endParaRPr lang="ru-RU" sz="1050" dirty="0" smtClean="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p>
                      <a:pPr algn="l">
                        <a:spcAft>
                          <a:spcPts val="0"/>
                        </a:spcAft>
                      </a:pPr>
                      <a:endParaRPr lang="ru-RU" sz="1050" dirty="0" smtClean="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p>
                      <a:pPr algn="l">
                        <a:spcAft>
                          <a:spcPts val="0"/>
                        </a:spcAft>
                      </a:pPr>
                      <a:endParaRPr lang="ru-RU" sz="1050" dirty="0" smtClean="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p>
                      <a:pPr algn="l">
                        <a:spcAft>
                          <a:spcPts val="0"/>
                        </a:spcAft>
                      </a:pPr>
                      <a:endParaRPr lang="en-US" sz="1050" dirty="0" smtClean="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p>
                      <a:pPr algn="l">
                        <a:spcAft>
                          <a:spcPts val="0"/>
                        </a:spcAft>
                      </a:pPr>
                      <a:endParaRPr lang="en-US" sz="1050" dirty="0" smtClean="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p>
                      <a:pPr algn="l">
                        <a:spcAft>
                          <a:spcPts val="0"/>
                        </a:spcAft>
                      </a:pPr>
                      <a:r>
                        <a:rPr lang="en-US" sz="1050" dirty="0" smtClean="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Festival </a:t>
                      </a:r>
                      <a:r>
                        <a:rPr lang="en-US" sz="105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a:t>
                      </a:r>
                      <a:r>
                        <a:rPr lang="en-US" sz="1050" dirty="0" err="1">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Bugu</a:t>
                      </a:r>
                      <a:r>
                        <a:rPr lang="en-US" sz="105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1050" dirty="0" err="1">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Ene</a:t>
                      </a:r>
                      <a:r>
                        <a:rPr lang="en-US" sz="105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a:t>
                      </a:r>
                      <a:endParaRPr lang="ru-RU" sz="105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spcAft>
                          <a:spcPts val="0"/>
                        </a:spcAft>
                      </a:pPr>
                      <a:r>
                        <a:rPr lang="en-US" sz="1050" dirty="0" smtClean="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Folk show, pet exhibition, Kyrgyz national games, wool exhibition, national dishes, Horse games.</a:t>
                      </a:r>
                      <a:endParaRPr lang="ru-RU" sz="1050" dirty="0" smtClean="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p>
                      <a:pPr algn="l">
                        <a:spcAft>
                          <a:spcPts val="0"/>
                        </a:spcAft>
                      </a:pPr>
                      <a:endParaRPr lang="en-US" sz="1050" dirty="0" smtClean="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p>
                      <a:pPr algn="l">
                        <a:spcAft>
                          <a:spcPts val="0"/>
                        </a:spcAft>
                      </a:pPr>
                      <a:endParaRPr lang="ru-RU" sz="1050" dirty="0" smtClean="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p>
                      <a:pPr algn="l">
                        <a:spcAft>
                          <a:spcPts val="0"/>
                        </a:spcAft>
                      </a:pPr>
                      <a:r>
                        <a:rPr lang="en-US" sz="1050" dirty="0" smtClean="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In </a:t>
                      </a:r>
                      <a:r>
                        <a:rPr lang="en-US" sz="105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order to develop and preserve the heritage of the traditions of the Kyrgyz people (handicrafts, traditions, customs, national cuisine, national games  </a:t>
                      </a:r>
                      <a:endParaRPr lang="ru-RU" sz="105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spcAft>
                          <a:spcPts val="0"/>
                        </a:spcAft>
                      </a:pPr>
                      <a:r>
                        <a:rPr lang="en-US" sz="1050" dirty="0" smtClean="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Yurt camp</a:t>
                      </a:r>
                      <a:r>
                        <a:rPr lang="en-US" sz="1050" baseline="0" dirty="0" smtClean="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ru-RU" sz="1050" baseline="0" dirty="0" smtClean="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a:t>
                      </a:r>
                      <a:r>
                        <a:rPr lang="en-US" sz="1050" dirty="0" err="1" smtClean="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Zhaichy</a:t>
                      </a:r>
                      <a:r>
                        <a:rPr lang="ru-RU" sz="1050" dirty="0" smtClean="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a:t>
                      </a:r>
                    </a:p>
                    <a:p>
                      <a:pPr algn="l">
                        <a:spcAft>
                          <a:spcPts val="0"/>
                        </a:spcAft>
                      </a:pPr>
                      <a:r>
                        <a:rPr lang="en-US" sz="1050" dirty="0" smtClean="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Issyk-Kul region</a:t>
                      </a:r>
                      <a:endParaRPr lang="ru-RU" sz="1050" dirty="0" smtClean="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p>
                      <a:pPr algn="l">
                        <a:spcAft>
                          <a:spcPts val="0"/>
                        </a:spcAft>
                      </a:pPr>
                      <a:endParaRPr lang="ru-RU" sz="1050" dirty="0" smtClean="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p>
                      <a:pPr algn="l">
                        <a:spcAft>
                          <a:spcPts val="0"/>
                        </a:spcAft>
                      </a:pPr>
                      <a:endParaRPr lang="en-US" sz="1050" dirty="0" smtClean="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p>
                      <a:pPr algn="l">
                        <a:spcAft>
                          <a:spcPts val="0"/>
                        </a:spcAft>
                      </a:pPr>
                      <a:endParaRPr lang="ru-RU" sz="1050" dirty="0" smtClean="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p>
                      <a:pPr algn="l">
                        <a:spcAft>
                          <a:spcPts val="0"/>
                        </a:spcAft>
                      </a:pPr>
                      <a:r>
                        <a:rPr lang="en-US" sz="1050" dirty="0" smtClean="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Animal </a:t>
                      </a:r>
                      <a:r>
                        <a:rPr lang="en-US" sz="105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shelter «</a:t>
                      </a:r>
                      <a:r>
                        <a:rPr lang="en-US" sz="1050" dirty="0" err="1">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Bugu</a:t>
                      </a:r>
                      <a:r>
                        <a:rPr lang="en-US" sz="105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1050" dirty="0" err="1">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Ene</a:t>
                      </a:r>
                      <a:r>
                        <a:rPr lang="en-US" sz="105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1050" dirty="0" err="1">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Naryn</a:t>
                      </a:r>
                      <a:r>
                        <a:rPr lang="en-US" sz="105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 State Reserve, </a:t>
                      </a:r>
                      <a:r>
                        <a:rPr lang="en-US" sz="1050" dirty="0" err="1">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Naryn</a:t>
                      </a:r>
                      <a:r>
                        <a:rPr lang="en-US" sz="105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 District,</a:t>
                      </a:r>
                      <a:endParaRPr lang="ru-RU" sz="105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p>
                      <a:pPr algn="l">
                        <a:spcAft>
                          <a:spcPts val="0"/>
                        </a:spcAft>
                      </a:pPr>
                      <a:r>
                        <a:rPr lang="en-US" sz="1050" dirty="0" err="1">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Naryn</a:t>
                      </a:r>
                      <a:r>
                        <a:rPr lang="en-US" sz="105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1050" dirty="0" smtClean="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region</a:t>
                      </a:r>
                    </a:p>
                    <a:p>
                      <a:pPr algn="l">
                        <a:spcAft>
                          <a:spcPts val="0"/>
                        </a:spcAft>
                      </a:pPr>
                      <a:endParaRPr lang="ru-RU" sz="105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spcAft>
                          <a:spcPts val="0"/>
                        </a:spcAft>
                      </a:pPr>
                      <a:r>
                        <a:rPr lang="en-US" sz="1050" dirty="0" smtClean="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p</a:t>
                      </a:r>
                      <a:r>
                        <a:rPr lang="ru-RU" sz="1050" dirty="0" smtClean="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.+996 553 622962</a:t>
                      </a:r>
                    </a:p>
                    <a:p>
                      <a:pPr algn="l">
                        <a:spcAft>
                          <a:spcPts val="0"/>
                        </a:spcAft>
                      </a:pPr>
                      <a:r>
                        <a:rPr lang="ru-RU" sz="1050" dirty="0" smtClean="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+996 557 556455</a:t>
                      </a:r>
                    </a:p>
                    <a:p>
                      <a:pPr algn="l">
                        <a:spcAft>
                          <a:spcPts val="0"/>
                        </a:spcAft>
                      </a:pPr>
                      <a:endParaRPr lang="ru-RU" sz="1050" dirty="0" smtClean="0">
                        <a:solidFill>
                          <a:srgbClr val="FF0000"/>
                        </a:solidFill>
                        <a:effectLst/>
                        <a:latin typeface="Calibri" panose="020F0502020204030204" pitchFamily="34" charset="0"/>
                        <a:ea typeface="Times New Roman" panose="02020603050405020304" pitchFamily="18" charset="0"/>
                        <a:cs typeface="Calibri" panose="020F0502020204030204" pitchFamily="34" charset="0"/>
                      </a:endParaRPr>
                    </a:p>
                    <a:p>
                      <a:pPr algn="l">
                        <a:spcAft>
                          <a:spcPts val="0"/>
                        </a:spcAft>
                      </a:pPr>
                      <a:endParaRPr lang="en-US" sz="1050" dirty="0" smtClean="0">
                        <a:solidFill>
                          <a:srgbClr val="FF0000"/>
                        </a:solidFill>
                        <a:effectLst/>
                        <a:latin typeface="Calibri" panose="020F0502020204030204" pitchFamily="34" charset="0"/>
                        <a:ea typeface="Times New Roman" panose="02020603050405020304" pitchFamily="18" charset="0"/>
                        <a:cs typeface="Calibri" panose="020F0502020204030204" pitchFamily="34" charset="0"/>
                      </a:endParaRPr>
                    </a:p>
                    <a:p>
                      <a:pPr algn="l">
                        <a:spcAft>
                          <a:spcPts val="0"/>
                        </a:spcAft>
                      </a:pPr>
                      <a:endParaRPr lang="ru-RU" sz="1050" dirty="0" smtClean="0">
                        <a:solidFill>
                          <a:srgbClr val="FF0000"/>
                        </a:solidFill>
                        <a:effectLst/>
                        <a:latin typeface="Calibri" panose="020F0502020204030204" pitchFamily="34" charset="0"/>
                        <a:ea typeface="Times New Roman" panose="02020603050405020304" pitchFamily="18" charset="0"/>
                        <a:cs typeface="Calibri" panose="020F0502020204030204" pitchFamily="34" charset="0"/>
                      </a:endParaRPr>
                    </a:p>
                    <a:p>
                      <a:pPr algn="l">
                        <a:spcAft>
                          <a:spcPts val="0"/>
                        </a:spcAft>
                      </a:pPr>
                      <a:r>
                        <a:rPr lang="en-US" sz="1050" dirty="0" smtClean="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p</a:t>
                      </a:r>
                      <a:r>
                        <a:rPr lang="en-US" sz="1050"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+996 </a:t>
                      </a:r>
                      <a:r>
                        <a:rPr lang="ru-RU" sz="1050"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0551957957</a:t>
                      </a:r>
                      <a:endParaRPr lang="ru-RU" sz="105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p>
                      <a:pPr algn="l">
                        <a:spcAft>
                          <a:spcPts val="0"/>
                        </a:spcAft>
                      </a:pPr>
                      <a:r>
                        <a:rPr lang="en-US" sz="1050"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p. +996 </a:t>
                      </a:r>
                      <a:r>
                        <a:rPr lang="ru-RU" sz="1050"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0701957957</a:t>
                      </a:r>
                      <a:endParaRPr lang="ru-RU" sz="105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50" dirty="0" smtClean="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Regional</a:t>
                      </a:r>
                    </a:p>
                    <a:p>
                      <a:pPr algn="l">
                        <a:spcAft>
                          <a:spcPts val="0"/>
                        </a:spcAft>
                      </a:pPr>
                      <a:endParaRPr lang="ru-RU" sz="1050" dirty="0" smtClean="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p>
                      <a:pPr algn="l">
                        <a:spcAft>
                          <a:spcPts val="0"/>
                        </a:spcAft>
                      </a:pPr>
                      <a:endParaRPr lang="ru-RU" sz="1050" dirty="0" smtClean="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p>
                      <a:pPr algn="l">
                        <a:spcAft>
                          <a:spcPts val="0"/>
                        </a:spcAft>
                      </a:pPr>
                      <a:endParaRPr lang="en-US" sz="1050" dirty="0" smtClean="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p>
                      <a:pPr algn="l">
                        <a:spcAft>
                          <a:spcPts val="0"/>
                        </a:spcAft>
                      </a:pPr>
                      <a:endParaRPr lang="ru-RU" sz="1050" dirty="0" smtClean="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p>
                      <a:pPr algn="l">
                        <a:spcAft>
                          <a:spcPts val="0"/>
                        </a:spcAft>
                      </a:pPr>
                      <a:r>
                        <a:rPr lang="en-US" sz="1050" dirty="0" smtClean="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International</a:t>
                      </a:r>
                      <a:endParaRPr lang="ru-RU" sz="105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150218938"/>
                  </a:ext>
                </a:extLst>
              </a:tr>
              <a:tr h="1098255">
                <a:tc>
                  <a:txBody>
                    <a:bodyPr/>
                    <a:lstStyle/>
                    <a:p>
                      <a:pPr algn="l">
                        <a:spcAft>
                          <a:spcPts val="0"/>
                        </a:spcAft>
                      </a:pPr>
                      <a:r>
                        <a:rPr lang="ru-RU" sz="105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14</a:t>
                      </a:r>
                      <a:r>
                        <a:rPr lang="en-US" sz="1050" baseline="3000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th</a:t>
                      </a:r>
                      <a:r>
                        <a:rPr lang="en-US" sz="105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 of July </a:t>
                      </a:r>
                      <a:endParaRPr lang="ru-RU" sz="105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p>
                      <a:pPr algn="l">
                        <a:spcAft>
                          <a:spcPts val="0"/>
                        </a:spcAft>
                      </a:pPr>
                      <a:r>
                        <a:rPr lang="ru-RU" sz="105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 </a:t>
                      </a:r>
                    </a:p>
                  </a:txBody>
                  <a:tcPr marL="68580" marR="68580" marT="0" marB="0"/>
                </a:tc>
                <a:tc>
                  <a:txBody>
                    <a:bodyPr/>
                    <a:lstStyle/>
                    <a:p>
                      <a:pPr algn="l">
                        <a:spcAft>
                          <a:spcPts val="0"/>
                        </a:spcAft>
                      </a:pPr>
                      <a:r>
                        <a:rPr lang="en-US" sz="105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Festival of the national dishes </a:t>
                      </a:r>
                      <a:endParaRPr lang="ru-RU" sz="105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p>
                      <a:pPr algn="l">
                        <a:spcAft>
                          <a:spcPts val="0"/>
                        </a:spcAft>
                      </a:pPr>
                      <a:r>
                        <a:rPr lang="en-US" sz="105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ru-RU" sz="105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spcAft>
                          <a:spcPts val="0"/>
                        </a:spcAft>
                      </a:pPr>
                      <a:r>
                        <a:rPr lang="en-US" sz="105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At the festival visitors could learn how to cook traditional Uzbek dishes (kocho-pepel, gul-manti and kattama), and also to try those dishes </a:t>
                      </a:r>
                      <a:endParaRPr lang="ru-RU" sz="105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spcAft>
                          <a:spcPts val="0"/>
                        </a:spcAft>
                      </a:pPr>
                      <a:r>
                        <a:rPr lang="en-US" sz="105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Kyrgyzstan, </a:t>
                      </a:r>
                      <a:endParaRPr lang="ru-RU" sz="105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p>
                      <a:pPr algn="l">
                        <a:spcAft>
                          <a:spcPts val="0"/>
                        </a:spcAft>
                      </a:pPr>
                      <a:r>
                        <a:rPr lang="en-US" sz="105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Jalal-Abad region, Jalal-Abad city, Sovetskaya str., 3A</a:t>
                      </a:r>
                      <a:endParaRPr lang="ru-RU" sz="105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spcAft>
                          <a:spcPts val="0"/>
                        </a:spcAft>
                      </a:pPr>
                      <a:r>
                        <a:rPr lang="kk-KZ" sz="105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СВТ </a:t>
                      </a:r>
                      <a:r>
                        <a:rPr lang="en-US" sz="105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Jalal-Abad,</a:t>
                      </a:r>
                      <a:endParaRPr lang="ru-RU" sz="105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p>
                      <a:pPr algn="l">
                        <a:spcAft>
                          <a:spcPts val="0"/>
                        </a:spcAft>
                      </a:pPr>
                      <a:r>
                        <a:rPr lang="en-US" sz="105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P: +996 3722 21962, </a:t>
                      </a:r>
                      <a:endParaRPr lang="ru-RU" sz="105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p>
                      <a:pPr algn="l">
                        <a:spcAft>
                          <a:spcPts val="0"/>
                        </a:spcAft>
                      </a:pPr>
                      <a:r>
                        <a:rPr lang="en-US" sz="105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+996 772 376602 (mobile)</a:t>
                      </a:r>
                      <a:endParaRPr lang="ru-RU" sz="105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p>
                      <a:pPr algn="l">
                        <a:spcAft>
                          <a:spcPts val="0"/>
                        </a:spcAft>
                      </a:pPr>
                      <a:r>
                        <a:rPr lang="en-US" sz="105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Coordinator - </a:t>
                      </a:r>
                      <a:endParaRPr lang="ru-RU" sz="105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p>
                      <a:pPr algn="l">
                        <a:spcAft>
                          <a:spcPts val="0"/>
                        </a:spcAft>
                      </a:pPr>
                      <a:r>
                        <a:rPr lang="en-US" sz="1050" dirty="0" err="1">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Ruhsora</a:t>
                      </a:r>
                      <a:r>
                        <a:rPr lang="en-US" sz="105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1050" dirty="0" err="1">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Abdullaeva</a:t>
                      </a:r>
                      <a:r>
                        <a:rPr lang="en-US" sz="105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050" dirty="0" smtClean="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p>
                      <a:pPr algn="l">
                        <a:spcAft>
                          <a:spcPts val="0"/>
                        </a:spcAft>
                      </a:pPr>
                      <a:endParaRPr lang="ru-RU" sz="105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50" dirty="0" smtClean="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Regional</a:t>
                      </a:r>
                    </a:p>
                    <a:p>
                      <a:pPr algn="l">
                        <a:spcAft>
                          <a:spcPts val="0"/>
                        </a:spcAft>
                      </a:pPr>
                      <a:endParaRPr lang="ru-RU" sz="105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253299000"/>
                  </a:ext>
                </a:extLst>
              </a:tr>
              <a:tr h="1255149">
                <a:tc>
                  <a:txBody>
                    <a:bodyPr/>
                    <a:lstStyle/>
                    <a:p>
                      <a:pPr algn="l">
                        <a:spcAft>
                          <a:spcPts val="0"/>
                        </a:spcAft>
                      </a:pPr>
                      <a:r>
                        <a:rPr lang="ru-RU" sz="105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15</a:t>
                      </a:r>
                      <a:r>
                        <a:rPr lang="en-US" sz="1050" baseline="3000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th</a:t>
                      </a:r>
                      <a:r>
                        <a:rPr lang="en-US" sz="105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 of July </a:t>
                      </a:r>
                      <a:endParaRPr lang="ru-RU" sz="105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spcAft>
                          <a:spcPts val="0"/>
                        </a:spcAft>
                      </a:pPr>
                      <a:r>
                        <a:rPr lang="en-US" sz="105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Ethno-festival “Teskey Jeek” </a:t>
                      </a:r>
                      <a:endParaRPr lang="ru-RU" sz="105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spcAft>
                          <a:spcPts val="0"/>
                        </a:spcAft>
                      </a:pPr>
                      <a:r>
                        <a:rPr lang="en-US" sz="105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Program of the ethno-festival:</a:t>
                      </a:r>
                      <a:endParaRPr lang="ru-RU" sz="105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p>
                      <a:pPr algn="l">
                        <a:spcAft>
                          <a:spcPts val="0"/>
                        </a:spcAft>
                      </a:pPr>
                      <a:r>
                        <a:rPr lang="en-US" sz="105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 the show "</a:t>
                      </a:r>
                      <a:r>
                        <a:rPr lang="en-US" sz="1050" dirty="0" err="1">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Salbuurun</a:t>
                      </a:r>
                      <a:r>
                        <a:rPr lang="en-US" sz="105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a:t>
                      </a:r>
                      <a:endParaRPr lang="ru-RU" sz="105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p>
                      <a:pPr algn="l">
                        <a:spcAft>
                          <a:spcPts val="0"/>
                        </a:spcAft>
                      </a:pPr>
                      <a:r>
                        <a:rPr lang="en-US" sz="105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 ethno-sport games;</a:t>
                      </a:r>
                      <a:endParaRPr lang="ru-RU" sz="105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p>
                      <a:pPr algn="l">
                        <a:spcAft>
                          <a:spcPts val="0"/>
                        </a:spcAft>
                      </a:pPr>
                      <a:r>
                        <a:rPr lang="en-US" sz="105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 yurt construction competition;</a:t>
                      </a:r>
                      <a:endParaRPr lang="ru-RU" sz="105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p>
                      <a:pPr algn="l">
                        <a:spcAft>
                          <a:spcPts val="0"/>
                        </a:spcAft>
                      </a:pPr>
                      <a:r>
                        <a:rPr lang="en-US" sz="105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 folklore program;</a:t>
                      </a:r>
                      <a:endParaRPr lang="ru-RU" sz="105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p>
                      <a:pPr algn="l">
                        <a:spcAft>
                          <a:spcPts val="0"/>
                        </a:spcAft>
                      </a:pPr>
                      <a:r>
                        <a:rPr lang="en-US" sz="105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 traditional equestrian games, </a:t>
                      </a:r>
                      <a:r>
                        <a:rPr lang="en-US" sz="1050" dirty="0" err="1">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Kok-Boru</a:t>
                      </a:r>
                      <a:r>
                        <a:rPr lang="en-US" sz="105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1050" dirty="0" err="1">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Kyz</a:t>
                      </a:r>
                      <a:r>
                        <a:rPr lang="en-US" sz="105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1050" dirty="0" err="1">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Kuumai</a:t>
                      </a:r>
                      <a:r>
                        <a:rPr lang="en-US" sz="105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a:t>
                      </a:r>
                      <a:endParaRPr lang="ru-RU" sz="105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p>
                      <a:pPr algn="l">
                        <a:spcAft>
                          <a:spcPts val="0"/>
                        </a:spcAft>
                      </a:pPr>
                      <a:r>
                        <a:rPr lang="en-US" sz="105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ru-RU" sz="105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spcAft>
                          <a:spcPts val="0"/>
                        </a:spcAft>
                      </a:pPr>
                      <a:r>
                        <a:rPr lang="en-US" sz="105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Territories of the Ton district </a:t>
                      </a:r>
                      <a:endParaRPr lang="ru-RU" sz="105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p>
                      <a:pPr algn="l">
                        <a:spcAft>
                          <a:spcPts val="0"/>
                        </a:spcAft>
                      </a:pPr>
                      <a:r>
                        <a:rPr lang="en-US" sz="105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ru-RU" sz="105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spcAft>
                          <a:spcPts val="0"/>
                        </a:spcAft>
                      </a:pPr>
                      <a:r>
                        <a:rPr lang="en-US" sz="1050" dirty="0" smtClean="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Head</a:t>
                      </a:r>
                      <a:r>
                        <a:rPr lang="ru-RU" sz="105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1050" dirty="0" err="1">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Jyldyz</a:t>
                      </a:r>
                      <a:r>
                        <a:rPr lang="en-US" sz="105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1050" dirty="0" err="1">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Asanakunova</a:t>
                      </a:r>
                      <a:endParaRPr lang="ru-RU" sz="105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p>
                      <a:pPr algn="l">
                        <a:spcAft>
                          <a:spcPts val="0"/>
                        </a:spcAft>
                      </a:pPr>
                      <a:r>
                        <a:rPr lang="en-US" sz="105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P</a:t>
                      </a:r>
                      <a:r>
                        <a:rPr lang="ru-RU" sz="105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 +996 777347419</a:t>
                      </a:r>
                    </a:p>
                  </a:txBody>
                  <a:tcPr marL="68580" marR="68580" marT="0" marB="0"/>
                </a:tc>
                <a:tc>
                  <a:txBody>
                    <a:bodyPr/>
                    <a:lstStyle/>
                    <a:p>
                      <a:pPr algn="l">
                        <a:spcAft>
                          <a:spcPts val="0"/>
                        </a:spcAft>
                      </a:pPr>
                      <a:r>
                        <a:rPr lang="en-US" sz="105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International</a:t>
                      </a:r>
                      <a:endParaRPr lang="ru-RU" sz="105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89973208"/>
                  </a:ext>
                </a:extLst>
              </a:tr>
              <a:tr h="1098255">
                <a:tc>
                  <a:txBody>
                    <a:bodyPr/>
                    <a:lstStyle/>
                    <a:p>
                      <a:pPr algn="l">
                        <a:spcAft>
                          <a:spcPts val="0"/>
                        </a:spcAft>
                      </a:pPr>
                      <a:r>
                        <a:rPr lang="ru-RU" sz="105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20</a:t>
                      </a:r>
                      <a:r>
                        <a:rPr lang="en-US" sz="1050" baseline="3000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nd</a:t>
                      </a:r>
                      <a:r>
                        <a:rPr lang="en-US" sz="105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 of July</a:t>
                      </a:r>
                      <a:endParaRPr lang="ru-RU" sz="105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p>
                      <a:pPr algn="l">
                        <a:spcAft>
                          <a:spcPts val="0"/>
                        </a:spcAft>
                      </a:pPr>
                      <a:r>
                        <a:rPr lang="ru-RU" sz="105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 </a:t>
                      </a:r>
                    </a:p>
                  </a:txBody>
                  <a:tcPr marL="68580" marR="68580" marT="0" marB="0"/>
                </a:tc>
                <a:tc>
                  <a:txBody>
                    <a:bodyPr/>
                    <a:lstStyle/>
                    <a:p>
                      <a:pPr algn="l">
                        <a:spcAft>
                          <a:spcPts val="0"/>
                        </a:spcAft>
                      </a:pPr>
                      <a:r>
                        <a:rPr lang="en-US" sz="105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“Mountain Travel” Festival </a:t>
                      </a:r>
                      <a:endParaRPr lang="ru-RU" sz="105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p>
                      <a:pPr algn="l">
                        <a:spcAft>
                          <a:spcPts val="0"/>
                        </a:spcAft>
                      </a:pPr>
                      <a:r>
                        <a:rPr lang="ru-RU" sz="105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 </a:t>
                      </a:r>
                    </a:p>
                  </a:txBody>
                  <a:tcPr marL="68580" marR="68580" marT="0" marB="0"/>
                </a:tc>
                <a:tc>
                  <a:txBody>
                    <a:bodyPr/>
                    <a:lstStyle/>
                    <a:p>
                      <a:pPr algn="l">
                        <a:spcAft>
                          <a:spcPts val="0"/>
                        </a:spcAft>
                      </a:pPr>
                      <a:r>
                        <a:rPr lang="en-US" sz="105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Festival includes national games such as Ulak-tartysh, Kyz-Kuumai, Tyiyn-Enmey, Er-Enish and others. The festival also organizes folklore shows and traditional Kyrgyz cuisine fair.</a:t>
                      </a:r>
                      <a:endParaRPr lang="ru-RU" sz="105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p>
                      <a:pPr algn="l">
                        <a:spcAft>
                          <a:spcPts val="0"/>
                        </a:spcAft>
                      </a:pPr>
                      <a:r>
                        <a:rPr lang="en-US" sz="105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ru-RU" sz="105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spcAft>
                          <a:spcPts val="0"/>
                        </a:spcAft>
                      </a:pPr>
                      <a:r>
                        <a:rPr lang="en-US" sz="105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Lenin’s Peak</a:t>
                      </a:r>
                      <a:endParaRPr lang="ru-RU" sz="105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p>
                      <a:pPr algn="l">
                        <a:spcAft>
                          <a:spcPts val="0"/>
                        </a:spcAft>
                      </a:pPr>
                      <a:r>
                        <a:rPr lang="en-US" sz="105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Mountaineers Base Camp</a:t>
                      </a:r>
                      <a:endParaRPr lang="ru-RU" sz="105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spcAft>
                          <a:spcPts val="0"/>
                        </a:spcAft>
                      </a:pPr>
                      <a:r>
                        <a:rPr lang="en-US" sz="105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TPSA Sary-Mogol </a:t>
                      </a:r>
                      <a:endParaRPr lang="ru-RU" sz="105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p>
                      <a:pPr algn="l">
                        <a:spcAft>
                          <a:spcPts val="0"/>
                        </a:spcAft>
                      </a:pPr>
                      <a:r>
                        <a:rPr lang="en-US" sz="105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Abdilla Tashbekov</a:t>
                      </a:r>
                      <a:endParaRPr lang="ru-RU" sz="105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p>
                      <a:pPr algn="l">
                        <a:spcAft>
                          <a:spcPts val="0"/>
                        </a:spcAft>
                      </a:pPr>
                      <a:r>
                        <a:rPr lang="en-US" sz="105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P. +996 556 092627</a:t>
                      </a:r>
                      <a:endParaRPr lang="ru-RU" sz="105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spcAft>
                          <a:spcPts val="0"/>
                        </a:spcAft>
                      </a:pPr>
                      <a:r>
                        <a:rPr lang="en-US" sz="105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International</a:t>
                      </a:r>
                      <a:endParaRPr lang="ru-RU" sz="105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604065116"/>
                  </a:ext>
                </a:extLst>
              </a:tr>
            </a:tbl>
          </a:graphicData>
        </a:graphic>
      </p:graphicFrame>
      <p:pic>
        <p:nvPicPr>
          <p:cNvPr id="5" name="Рисунок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36827" y="18799"/>
            <a:ext cx="1813563" cy="943357"/>
          </a:xfrm>
          <a:prstGeom prst="rect">
            <a:avLst/>
          </a:prstGeom>
        </p:spPr>
      </p:pic>
    </p:spTree>
    <p:extLst>
      <p:ext uri="{BB962C8B-B14F-4D97-AF65-F5344CB8AC3E}">
        <p14:creationId xmlns:p14="http://schemas.microsoft.com/office/powerpoint/2010/main" val="31331331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0"/>
            <a:ext cx="7886700" cy="1201783"/>
          </a:xfrm>
        </p:spPr>
        <p:txBody>
          <a:bodyPr/>
          <a:lstStyle/>
          <a:p>
            <a:pPr algn="ctr"/>
            <a:r>
              <a:rPr lang="en-US" sz="3600" b="1" dirty="0" smtClean="0">
                <a:solidFill>
                  <a:srgbClr val="FF0000"/>
                </a:solidFill>
                <a:effectLst>
                  <a:outerShdw blurRad="38100" dist="38100" dir="2700000" algn="tl">
                    <a:srgbClr val="000000">
                      <a:alpha val="43137"/>
                    </a:srgbClr>
                  </a:outerShdw>
                </a:effectLst>
              </a:rPr>
              <a:t>Summer</a:t>
            </a:r>
            <a:r>
              <a:rPr lang="en-US" sz="4000" b="1" dirty="0" smtClean="0">
                <a:solidFill>
                  <a:srgbClr val="FF0000"/>
                </a:solidFill>
                <a:effectLst>
                  <a:outerShdw blurRad="38100" dist="38100" dir="2700000" algn="tl">
                    <a:srgbClr val="000000">
                      <a:alpha val="43137"/>
                    </a:srgbClr>
                  </a:outerShdw>
                </a:effectLst>
              </a:rPr>
              <a:t> </a:t>
            </a:r>
            <a:r>
              <a:rPr lang="ru-RU" sz="2800" b="1" dirty="0" smtClean="0">
                <a:solidFill>
                  <a:srgbClr val="FF0000"/>
                </a:solidFill>
                <a:effectLst>
                  <a:outerShdw blurRad="38100" dist="38100" dir="2700000" algn="tl">
                    <a:srgbClr val="000000">
                      <a:alpha val="43137"/>
                    </a:srgbClr>
                  </a:outerShdw>
                </a:effectLst>
              </a:rPr>
              <a:t>– </a:t>
            </a:r>
            <a:r>
              <a:rPr lang="en-US" sz="2800" b="1" dirty="0" smtClean="0">
                <a:solidFill>
                  <a:srgbClr val="FF0000"/>
                </a:solidFill>
                <a:effectLst>
                  <a:outerShdw blurRad="38100" dist="38100" dir="2700000" algn="tl">
                    <a:srgbClr val="000000">
                      <a:alpha val="43137"/>
                    </a:srgbClr>
                  </a:outerShdw>
                </a:effectLst>
              </a:rPr>
              <a:t>July</a:t>
            </a:r>
            <a:r>
              <a:rPr lang="ru-RU" sz="2800" b="1" dirty="0" smtClean="0">
                <a:solidFill>
                  <a:srgbClr val="FF0000"/>
                </a:solidFill>
                <a:effectLst>
                  <a:outerShdw blurRad="38100" dist="38100" dir="2700000" algn="tl">
                    <a:srgbClr val="000000">
                      <a:alpha val="43137"/>
                    </a:srgbClr>
                  </a:outerShdw>
                </a:effectLst>
              </a:rPr>
              <a:t> </a:t>
            </a:r>
            <a:r>
              <a:rPr lang="en-US" sz="2800" b="1" dirty="0" smtClean="0">
                <a:solidFill>
                  <a:srgbClr val="FF0000"/>
                </a:solidFill>
                <a:effectLst>
                  <a:outerShdw blurRad="38100" dist="38100" dir="2700000" algn="tl">
                    <a:srgbClr val="000000">
                      <a:alpha val="43137"/>
                    </a:srgbClr>
                  </a:outerShdw>
                </a:effectLst>
              </a:rPr>
              <a:t>-</a:t>
            </a:r>
            <a:r>
              <a:rPr lang="ru-RU" sz="2800" b="1" dirty="0" smtClean="0">
                <a:solidFill>
                  <a:srgbClr val="FF0000"/>
                </a:solidFill>
                <a:effectLst>
                  <a:outerShdw blurRad="38100" dist="38100" dir="2700000" algn="tl">
                    <a:srgbClr val="000000">
                      <a:alpha val="43137"/>
                    </a:srgbClr>
                  </a:outerShdw>
                </a:effectLst>
              </a:rPr>
              <a:t> </a:t>
            </a:r>
            <a:r>
              <a:rPr lang="en-US" sz="2800" b="1" dirty="0" smtClean="0">
                <a:solidFill>
                  <a:srgbClr val="FF0000"/>
                </a:solidFill>
                <a:effectLst>
                  <a:outerShdw blurRad="38100" dist="38100" dir="2700000" algn="tl">
                    <a:srgbClr val="000000">
                      <a:alpha val="43137"/>
                    </a:srgbClr>
                  </a:outerShdw>
                </a:effectLst>
              </a:rPr>
              <a:t>August</a:t>
            </a:r>
            <a:endParaRPr lang="ru-RU" sz="2800" b="1" dirty="0">
              <a:solidFill>
                <a:srgbClr val="FF0000"/>
              </a:solidFill>
              <a:effectLst>
                <a:outerShdw blurRad="38100" dist="38100" dir="2700000" algn="tl">
                  <a:srgbClr val="000000">
                    <a:alpha val="43137"/>
                  </a:srgbClr>
                </a:outerShdw>
              </a:effectLst>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val="789218655"/>
              </p:ext>
            </p:extLst>
          </p:nvPr>
        </p:nvGraphicFramePr>
        <p:xfrm>
          <a:off x="881856" y="1071154"/>
          <a:ext cx="7939664" cy="5760720"/>
        </p:xfrm>
        <a:graphic>
          <a:graphicData uri="http://schemas.openxmlformats.org/drawingml/2006/table">
            <a:tbl>
              <a:tblPr firstRow="1" bandRow="1">
                <a:tableStyleId>{E8B1032C-EA38-4F05-BA0D-38AFFFC7BED3}</a:tableStyleId>
              </a:tblPr>
              <a:tblGrid>
                <a:gridCol w="963706">
                  <a:extLst>
                    <a:ext uri="{9D8B030D-6E8A-4147-A177-3AD203B41FA5}">
                      <a16:colId xmlns:a16="http://schemas.microsoft.com/office/drawing/2014/main" val="787005839"/>
                    </a:ext>
                  </a:extLst>
                </a:gridCol>
                <a:gridCol w="1264660">
                  <a:extLst>
                    <a:ext uri="{9D8B030D-6E8A-4147-A177-3AD203B41FA5}">
                      <a16:colId xmlns:a16="http://schemas.microsoft.com/office/drawing/2014/main" val="3505640536"/>
                    </a:ext>
                  </a:extLst>
                </a:gridCol>
                <a:gridCol w="1741466">
                  <a:extLst>
                    <a:ext uri="{9D8B030D-6E8A-4147-A177-3AD203B41FA5}">
                      <a16:colId xmlns:a16="http://schemas.microsoft.com/office/drawing/2014/main" val="562473722"/>
                    </a:ext>
                  </a:extLst>
                </a:gridCol>
                <a:gridCol w="1634319">
                  <a:extLst>
                    <a:ext uri="{9D8B030D-6E8A-4147-A177-3AD203B41FA5}">
                      <a16:colId xmlns:a16="http://schemas.microsoft.com/office/drawing/2014/main" val="1653063177"/>
                    </a:ext>
                  </a:extLst>
                </a:gridCol>
                <a:gridCol w="1206682">
                  <a:extLst>
                    <a:ext uri="{9D8B030D-6E8A-4147-A177-3AD203B41FA5}">
                      <a16:colId xmlns:a16="http://schemas.microsoft.com/office/drawing/2014/main" val="2888213715"/>
                    </a:ext>
                  </a:extLst>
                </a:gridCol>
                <a:gridCol w="1128831">
                  <a:extLst>
                    <a:ext uri="{9D8B030D-6E8A-4147-A177-3AD203B41FA5}">
                      <a16:colId xmlns:a16="http://schemas.microsoft.com/office/drawing/2014/main" val="1629841186"/>
                    </a:ext>
                  </a:extLst>
                </a:gridCol>
              </a:tblGrid>
              <a:tr h="620739">
                <a:tc>
                  <a:txBody>
                    <a:bodyPr/>
                    <a:lstStyle/>
                    <a:p>
                      <a:pPr algn="ctr">
                        <a:spcAft>
                          <a:spcPts val="0"/>
                        </a:spcAft>
                      </a:pPr>
                      <a:r>
                        <a:rPr lang="en-US" sz="1400" b="1" dirty="0">
                          <a:solidFill>
                            <a:srgbClr val="04105A"/>
                          </a:solidFill>
                          <a:effectLst/>
                          <a:latin typeface="+mn-lt"/>
                          <a:ea typeface="Times New Roman" panose="02020603050405020304" pitchFamily="18" charset="0"/>
                          <a:cs typeface="Times New Roman" panose="02020603050405020304" pitchFamily="18" charset="0"/>
                        </a:rPr>
                        <a:t>Event dates</a:t>
                      </a:r>
                      <a:endParaRPr lang="ru-RU" sz="1400" dirty="0">
                        <a:solidFill>
                          <a:srgbClr val="04105A"/>
                        </a:solidFill>
                        <a:effectLst/>
                        <a:latin typeface="+mn-lt"/>
                        <a:ea typeface="Times New Roman" panose="02020603050405020304" pitchFamily="18" charset="0"/>
                        <a:cs typeface="Times New Roman" panose="02020603050405020304" pitchFamily="18" charset="0"/>
                      </a:endParaRPr>
                    </a:p>
                    <a:p>
                      <a:pPr algn="ctr">
                        <a:spcAft>
                          <a:spcPts val="0"/>
                        </a:spcAft>
                      </a:pPr>
                      <a:r>
                        <a:rPr lang="ru-RU" sz="1400" b="1" dirty="0">
                          <a:solidFill>
                            <a:srgbClr val="04105A"/>
                          </a:solidFill>
                          <a:effectLst/>
                          <a:latin typeface="+mn-lt"/>
                          <a:ea typeface="Times New Roman" panose="02020603050405020304" pitchFamily="18" charset="0"/>
                          <a:cs typeface="Times New Roman" panose="02020603050405020304" pitchFamily="18" charset="0"/>
                        </a:rPr>
                        <a:t> </a:t>
                      </a:r>
                      <a:endParaRPr lang="ru-RU" sz="1400" dirty="0">
                        <a:solidFill>
                          <a:srgbClr val="04105A"/>
                        </a:solidFill>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n-US" sz="1400" b="1" dirty="0">
                          <a:solidFill>
                            <a:srgbClr val="04105A"/>
                          </a:solidFill>
                          <a:effectLst/>
                          <a:latin typeface="+mn-lt"/>
                          <a:ea typeface="Times New Roman" panose="02020603050405020304" pitchFamily="18" charset="0"/>
                          <a:cs typeface="Times New Roman" panose="02020603050405020304" pitchFamily="18" charset="0"/>
                        </a:rPr>
                        <a:t>Name</a:t>
                      </a:r>
                      <a:endParaRPr lang="ru-RU" sz="1400" dirty="0">
                        <a:solidFill>
                          <a:srgbClr val="04105A"/>
                        </a:solidFill>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n-US" sz="1400" b="1" dirty="0">
                          <a:solidFill>
                            <a:srgbClr val="04105A"/>
                          </a:solidFill>
                          <a:effectLst/>
                          <a:latin typeface="+mn-lt"/>
                          <a:ea typeface="Times New Roman" panose="02020603050405020304" pitchFamily="18" charset="0"/>
                          <a:cs typeface="Times New Roman" panose="02020603050405020304" pitchFamily="18" charset="0"/>
                        </a:rPr>
                        <a:t>Description </a:t>
                      </a:r>
                      <a:endParaRPr lang="ru-RU" sz="1400" dirty="0">
                        <a:solidFill>
                          <a:srgbClr val="04105A"/>
                        </a:solidFill>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n-US" sz="1400" b="1" dirty="0">
                          <a:solidFill>
                            <a:srgbClr val="04105A"/>
                          </a:solidFill>
                          <a:effectLst/>
                          <a:latin typeface="+mn-lt"/>
                          <a:ea typeface="Times New Roman" panose="02020603050405020304" pitchFamily="18" charset="0"/>
                          <a:cs typeface="Times New Roman" panose="02020603050405020304" pitchFamily="18" charset="0"/>
                        </a:rPr>
                        <a:t>Location </a:t>
                      </a:r>
                      <a:endParaRPr lang="ru-RU" sz="1400" dirty="0">
                        <a:solidFill>
                          <a:srgbClr val="04105A"/>
                        </a:solidFill>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n-US" sz="1400" b="1" dirty="0">
                          <a:solidFill>
                            <a:srgbClr val="04105A"/>
                          </a:solidFill>
                          <a:effectLst/>
                          <a:latin typeface="+mn-lt"/>
                          <a:ea typeface="Times New Roman" panose="02020603050405020304" pitchFamily="18" charset="0"/>
                          <a:cs typeface="Times New Roman" panose="02020603050405020304" pitchFamily="18" charset="0"/>
                        </a:rPr>
                        <a:t>Organizations</a:t>
                      </a:r>
                      <a:endParaRPr lang="ru-RU" sz="1400" dirty="0">
                        <a:solidFill>
                          <a:srgbClr val="04105A"/>
                        </a:solidFill>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n-US" sz="1400" b="1" dirty="0">
                          <a:solidFill>
                            <a:srgbClr val="04105A"/>
                          </a:solidFill>
                          <a:effectLst/>
                          <a:latin typeface="+mn-lt"/>
                          <a:ea typeface="Times New Roman" panose="02020603050405020304" pitchFamily="18" charset="0"/>
                          <a:cs typeface="Times New Roman" panose="02020603050405020304" pitchFamily="18" charset="0"/>
                        </a:rPr>
                        <a:t>Level</a:t>
                      </a:r>
                      <a:endParaRPr lang="ru-RU" sz="1400" dirty="0">
                        <a:solidFill>
                          <a:srgbClr val="04105A"/>
                        </a:solidFill>
                        <a:effectLst/>
                        <a:latin typeface="+mn-lt"/>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491896888"/>
                  </a:ext>
                </a:extLst>
              </a:tr>
              <a:tr h="1241478">
                <a:tc>
                  <a:txBody>
                    <a:bodyPr/>
                    <a:lstStyle/>
                    <a:p>
                      <a:pPr algn="l">
                        <a:spcAft>
                          <a:spcPts val="0"/>
                        </a:spcAft>
                      </a:pPr>
                      <a:r>
                        <a:rPr lang="ru-RU" sz="1050" smtClean="0">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25</a:t>
                      </a:r>
                      <a:r>
                        <a:rPr lang="en-US" sz="1050" baseline="30000" dirty="0" err="1">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th</a:t>
                      </a:r>
                      <a:r>
                        <a:rPr lang="en-US" sz="1050" dirty="0">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 of July</a:t>
                      </a:r>
                      <a:endParaRPr lang="ru-RU" sz="1050" dirty="0">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p>
                      <a:pPr algn="l">
                        <a:spcAft>
                          <a:spcPts val="0"/>
                        </a:spcAft>
                      </a:pPr>
                      <a:r>
                        <a:rPr lang="ru-RU" sz="1050" dirty="0">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 </a:t>
                      </a:r>
                    </a:p>
                  </a:txBody>
                  <a:tcPr marL="68580" marR="68580" marT="0" marB="0"/>
                </a:tc>
                <a:tc>
                  <a:txBody>
                    <a:bodyPr/>
                    <a:lstStyle/>
                    <a:p>
                      <a:pPr algn="l">
                        <a:spcAft>
                          <a:spcPts val="0"/>
                        </a:spcAft>
                      </a:pPr>
                      <a:r>
                        <a:rPr lang="en-US" sz="1050">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Eco-cultural event "Köl-Ene"</a:t>
                      </a:r>
                      <a:endParaRPr lang="ru-RU" sz="1050">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spcAft>
                          <a:spcPts val="0"/>
                        </a:spcAft>
                      </a:pPr>
                      <a:r>
                        <a:rPr lang="en-US" sz="1050" dirty="0">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Program: </a:t>
                      </a:r>
                      <a:endParaRPr lang="ru-RU" sz="1050" dirty="0">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p>
                      <a:pPr algn="l">
                        <a:spcAft>
                          <a:spcPts val="0"/>
                        </a:spcAft>
                      </a:pPr>
                      <a:r>
                        <a:rPr lang="ky-KG" sz="1050" dirty="0">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 a drawing contest among local schools pupils on the topic “Kol-Ene”;</a:t>
                      </a:r>
                      <a:endParaRPr lang="ru-RU" sz="1050" dirty="0">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p>
                      <a:pPr algn="l">
                        <a:spcAft>
                          <a:spcPts val="0"/>
                        </a:spcAft>
                      </a:pPr>
                      <a:r>
                        <a:rPr lang="ky-KG" sz="1050" dirty="0">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 Thanksgiving for water;</a:t>
                      </a:r>
                      <a:endParaRPr lang="ru-RU" sz="1050" dirty="0">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p>
                      <a:pPr algn="l">
                        <a:spcAft>
                          <a:spcPts val="0"/>
                        </a:spcAft>
                      </a:pPr>
                      <a:r>
                        <a:rPr lang="ky-KG" sz="1050" dirty="0">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 Сleaning </a:t>
                      </a:r>
                      <a:r>
                        <a:rPr lang="en-US" sz="1050" dirty="0">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of </a:t>
                      </a:r>
                      <a:r>
                        <a:rPr lang="ky-KG" sz="1050" dirty="0">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the coastal zone.</a:t>
                      </a:r>
                      <a:endParaRPr lang="ru-RU" sz="1050" dirty="0">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p>
                      <a:pPr algn="l">
                        <a:spcAft>
                          <a:spcPts val="0"/>
                        </a:spcAft>
                      </a:pPr>
                      <a:r>
                        <a:rPr lang="ky-KG" sz="1050" dirty="0">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ru-RU" sz="1050" dirty="0">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spcAft>
                          <a:spcPts val="0"/>
                        </a:spcAft>
                      </a:pPr>
                      <a:r>
                        <a:rPr lang="en-US" sz="1050" dirty="0">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Coastal zone of </a:t>
                      </a:r>
                      <a:r>
                        <a:rPr lang="en-US" sz="1050" dirty="0" err="1">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Manzhyly</a:t>
                      </a:r>
                      <a:r>
                        <a:rPr lang="en-US" sz="1050" dirty="0">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-Ata </a:t>
                      </a:r>
                      <a:endParaRPr lang="ru-RU" sz="1050" dirty="0">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spcAft>
                          <a:spcPts val="0"/>
                        </a:spcAft>
                      </a:pPr>
                      <a:r>
                        <a:rPr lang="en-US" sz="1050" dirty="0">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TPSA «</a:t>
                      </a:r>
                      <a:r>
                        <a:rPr lang="en-US" sz="1050" dirty="0" err="1">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Bokonbaevo-Manjyly</a:t>
                      </a:r>
                      <a:r>
                        <a:rPr lang="en-US" sz="1050" dirty="0">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1050" dirty="0" err="1">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Bakyt</a:t>
                      </a:r>
                      <a:r>
                        <a:rPr lang="en-US" sz="1050" dirty="0">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1050" dirty="0" err="1">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Choitonbaev</a:t>
                      </a:r>
                      <a:r>
                        <a:rPr lang="en-US" sz="1050" dirty="0">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a:t>
                      </a:r>
                      <a:endParaRPr lang="ru-RU" sz="1050" dirty="0">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p>
                      <a:pPr algn="l">
                        <a:spcAft>
                          <a:spcPts val="0"/>
                        </a:spcAft>
                      </a:pPr>
                      <a:r>
                        <a:rPr lang="en-US" sz="1050" dirty="0">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P. +996 700 267795, +996 778 267795</a:t>
                      </a:r>
                      <a:endParaRPr lang="ru-RU" sz="1050" dirty="0">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spcAft>
                          <a:spcPts val="0"/>
                        </a:spcAft>
                      </a:pPr>
                      <a:r>
                        <a:rPr lang="en-US" sz="1050">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Regional </a:t>
                      </a:r>
                      <a:endParaRPr lang="ru-RU" sz="1050">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356772244"/>
                  </a:ext>
                </a:extLst>
              </a:tr>
              <a:tr h="1241478">
                <a:tc>
                  <a:txBody>
                    <a:bodyPr/>
                    <a:lstStyle/>
                    <a:p>
                      <a:pPr algn="l">
                        <a:spcAft>
                          <a:spcPts val="0"/>
                        </a:spcAft>
                      </a:pPr>
                      <a:r>
                        <a:rPr lang="ru-RU" sz="1050">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25</a:t>
                      </a:r>
                      <a:r>
                        <a:rPr lang="en-US" sz="1050" baseline="30000">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th</a:t>
                      </a:r>
                      <a:r>
                        <a:rPr lang="en-US" sz="1050">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 of July</a:t>
                      </a:r>
                      <a:endParaRPr lang="ru-RU" sz="1050">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p>
                      <a:pPr algn="l">
                        <a:spcAft>
                          <a:spcPts val="0"/>
                        </a:spcAft>
                      </a:pPr>
                      <a:r>
                        <a:rPr lang="ru-RU" sz="1050">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 </a:t>
                      </a:r>
                    </a:p>
                  </a:txBody>
                  <a:tcPr marL="68580" marR="68580" marT="0" marB="0"/>
                </a:tc>
                <a:tc>
                  <a:txBody>
                    <a:bodyPr/>
                    <a:lstStyle/>
                    <a:p>
                      <a:pPr algn="l">
                        <a:spcAft>
                          <a:spcPts val="0"/>
                        </a:spcAft>
                      </a:pPr>
                      <a:r>
                        <a:rPr lang="en-US" sz="1050">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National horse games Festival </a:t>
                      </a:r>
                      <a:endParaRPr lang="ru-RU" sz="1050">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spcAft>
                          <a:spcPts val="0"/>
                        </a:spcAft>
                      </a:pPr>
                      <a:r>
                        <a:rPr lang="en-US" sz="1050" dirty="0">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Those </a:t>
                      </a:r>
                      <a:r>
                        <a:rPr lang="ky-KG" sz="1050" dirty="0">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fascinating, traditional </a:t>
                      </a:r>
                      <a:r>
                        <a:rPr lang="en-US" sz="1050" dirty="0">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horse-riding</a:t>
                      </a:r>
                      <a:r>
                        <a:rPr lang="ky-KG" sz="1050" dirty="0">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 games </a:t>
                      </a:r>
                      <a:r>
                        <a:rPr lang="en-US" sz="1050" dirty="0">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will </a:t>
                      </a:r>
                      <a:r>
                        <a:rPr lang="ky-KG" sz="1050" dirty="0">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take place </a:t>
                      </a:r>
                      <a:r>
                        <a:rPr lang="en-US" sz="1050" dirty="0">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o</a:t>
                      </a:r>
                      <a:r>
                        <a:rPr lang="ky-KG" sz="1050" dirty="0">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n the high-mountain pasture</a:t>
                      </a:r>
                      <a:r>
                        <a:rPr lang="en-US" sz="1050" dirty="0">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s</a:t>
                      </a:r>
                      <a:r>
                        <a:rPr lang="ky-KG" sz="1050" dirty="0">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 of the Son-Kul lake</a:t>
                      </a:r>
                      <a:r>
                        <a:rPr lang="en-US" sz="1050" dirty="0">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 including</a:t>
                      </a:r>
                      <a:r>
                        <a:rPr lang="ky-KG" sz="1050" dirty="0">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 ulak-tartysh, kyz-kumay, tyiyn-enmey, and er-enish.</a:t>
                      </a:r>
                      <a:endParaRPr lang="ru-RU" sz="1050" dirty="0">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p>
                      <a:pPr algn="l">
                        <a:spcAft>
                          <a:spcPts val="0"/>
                        </a:spcAft>
                      </a:pPr>
                      <a:r>
                        <a:rPr lang="ky-KG" sz="1050" dirty="0">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ru-RU" sz="1050" dirty="0">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spcAft>
                          <a:spcPts val="0"/>
                        </a:spcAft>
                      </a:pPr>
                      <a:r>
                        <a:rPr lang="en-US" sz="1050">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Naryn region, Son-Kul lake </a:t>
                      </a:r>
                      <a:endParaRPr lang="ru-RU" sz="1050">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spcAft>
                          <a:spcPts val="0"/>
                        </a:spcAft>
                      </a:pPr>
                      <a:r>
                        <a:rPr lang="en-US" sz="1050">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TPSA Kochkor</a:t>
                      </a:r>
                      <a:endParaRPr lang="ru-RU" sz="1050">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p>
                      <a:pPr algn="l">
                        <a:spcAft>
                          <a:spcPts val="0"/>
                        </a:spcAft>
                      </a:pPr>
                      <a:r>
                        <a:rPr lang="en-US" sz="1050">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Bekbolot Builashev</a:t>
                      </a:r>
                      <a:endParaRPr lang="ru-RU" sz="1050">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p>
                      <a:pPr algn="l">
                        <a:spcAft>
                          <a:spcPts val="0"/>
                        </a:spcAft>
                      </a:pPr>
                      <a:r>
                        <a:rPr lang="ru-RU" sz="1050">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+996 777 265559</a:t>
                      </a:r>
                    </a:p>
                    <a:p>
                      <a:pPr algn="l">
                        <a:spcAft>
                          <a:spcPts val="0"/>
                        </a:spcAft>
                      </a:pPr>
                      <a:r>
                        <a:rPr lang="ru-RU" sz="1050">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+996 3535 51114</a:t>
                      </a:r>
                    </a:p>
                  </a:txBody>
                  <a:tcPr marL="68580" marR="68580" marT="0" marB="0"/>
                </a:tc>
                <a:tc>
                  <a:txBody>
                    <a:bodyPr/>
                    <a:lstStyle/>
                    <a:p>
                      <a:pPr algn="l">
                        <a:lnSpc>
                          <a:spcPct val="115000"/>
                        </a:lnSpc>
                        <a:spcAft>
                          <a:spcPts val="0"/>
                        </a:spcAft>
                      </a:pPr>
                      <a:r>
                        <a:rPr lang="en-US" sz="1050">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International </a:t>
                      </a:r>
                      <a:endParaRPr lang="ru-RU" sz="1050">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185096890"/>
                  </a:ext>
                </a:extLst>
              </a:tr>
              <a:tr h="775924">
                <a:tc>
                  <a:txBody>
                    <a:bodyPr/>
                    <a:lstStyle/>
                    <a:p>
                      <a:pPr algn="l">
                        <a:spcAft>
                          <a:spcPts val="0"/>
                        </a:spcAft>
                      </a:pPr>
                      <a:r>
                        <a:rPr lang="ru-RU" sz="1050">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28</a:t>
                      </a:r>
                      <a:r>
                        <a:rPr lang="en-US" sz="1050" baseline="30000">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th</a:t>
                      </a:r>
                      <a:r>
                        <a:rPr lang="en-US" sz="1050">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 of July</a:t>
                      </a:r>
                      <a:endParaRPr lang="ru-RU" sz="1050">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p>
                      <a:pPr algn="l">
                        <a:spcAft>
                          <a:spcPts val="0"/>
                        </a:spcAft>
                      </a:pPr>
                      <a:r>
                        <a:rPr lang="ru-RU" sz="1050">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 </a:t>
                      </a:r>
                    </a:p>
                  </a:txBody>
                  <a:tcPr marL="68580" marR="68580" marT="0" marB="0"/>
                </a:tc>
                <a:tc>
                  <a:txBody>
                    <a:bodyPr/>
                    <a:lstStyle/>
                    <a:p>
                      <a:pPr algn="l">
                        <a:spcAft>
                          <a:spcPts val="0"/>
                        </a:spcAft>
                      </a:pPr>
                      <a:r>
                        <a:rPr lang="en-US" sz="1050">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National horse games Festival </a:t>
                      </a:r>
                      <a:endParaRPr lang="ru-RU" sz="1050">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spcAft>
                          <a:spcPts val="0"/>
                        </a:spcAft>
                      </a:pPr>
                      <a:r>
                        <a:rPr lang="en-US" sz="1050" dirty="0">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Traditional horse-riding competitions in </a:t>
                      </a:r>
                      <a:r>
                        <a:rPr lang="en-US" sz="1050" dirty="0" err="1">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Ulak-tartysh</a:t>
                      </a:r>
                      <a:r>
                        <a:rPr lang="en-US" sz="1050" dirty="0">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1050" dirty="0" err="1">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Kyz-Kuumai</a:t>
                      </a:r>
                      <a:r>
                        <a:rPr lang="en-US" sz="1050" dirty="0">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1050" dirty="0" err="1">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Tyin-enmey</a:t>
                      </a:r>
                      <a:r>
                        <a:rPr lang="en-US" sz="1050" dirty="0">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 and </a:t>
                      </a:r>
                      <a:r>
                        <a:rPr lang="en-US" sz="1050" dirty="0" err="1">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er-enish</a:t>
                      </a:r>
                      <a:r>
                        <a:rPr lang="en-US" sz="1050" dirty="0" smtClean="0">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a:t>
                      </a:r>
                    </a:p>
                    <a:p>
                      <a:pPr algn="l">
                        <a:spcAft>
                          <a:spcPts val="0"/>
                        </a:spcAft>
                      </a:pPr>
                      <a:endParaRPr lang="ru-RU" sz="1050" dirty="0">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spcAft>
                          <a:spcPts val="0"/>
                        </a:spcAft>
                      </a:pPr>
                      <a:r>
                        <a:rPr lang="en-US" sz="1050">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Kyzyl-Oi village,</a:t>
                      </a:r>
                      <a:endParaRPr lang="ru-RU" sz="1050">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p>
                      <a:pPr algn="l">
                        <a:spcAft>
                          <a:spcPts val="0"/>
                        </a:spcAft>
                      </a:pPr>
                      <a:r>
                        <a:rPr lang="en-US" sz="1050">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Suusamyr village administration </a:t>
                      </a:r>
                      <a:endParaRPr lang="ru-RU" sz="1050">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p>
                      <a:pPr algn="l">
                        <a:spcAft>
                          <a:spcPts val="0"/>
                        </a:spcAft>
                      </a:pPr>
                      <a:r>
                        <a:rPr lang="en-US" sz="1050">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(aiyl okmotu)</a:t>
                      </a:r>
                      <a:endParaRPr lang="ru-RU" sz="1050">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spcAft>
                          <a:spcPts val="0"/>
                        </a:spcAft>
                      </a:pPr>
                      <a:r>
                        <a:rPr lang="en-US" sz="1050" dirty="0" err="1" smtClean="0">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Artyk</a:t>
                      </a:r>
                      <a:r>
                        <a:rPr lang="en-US" sz="1050" dirty="0" smtClean="0">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1050" dirty="0" err="1">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Kulubaev</a:t>
                      </a:r>
                      <a:endParaRPr lang="ru-RU" sz="1050" dirty="0">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p>
                      <a:pPr algn="l">
                        <a:spcAft>
                          <a:spcPts val="0"/>
                        </a:spcAft>
                      </a:pPr>
                      <a:r>
                        <a:rPr lang="en-US" sz="1050" dirty="0">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P.: +996 312 464785,</a:t>
                      </a:r>
                      <a:endParaRPr lang="ru-RU" sz="1050" dirty="0">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p>
                      <a:pPr algn="l">
                        <a:spcAft>
                          <a:spcPts val="0"/>
                        </a:spcAft>
                      </a:pPr>
                      <a:r>
                        <a:rPr lang="ru-RU" sz="1050" dirty="0">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+ 996 555 417847</a:t>
                      </a:r>
                    </a:p>
                  </a:txBody>
                  <a:tcPr marL="68580" marR="68580" marT="0" marB="0"/>
                </a:tc>
                <a:tc>
                  <a:txBody>
                    <a:bodyPr/>
                    <a:lstStyle/>
                    <a:p>
                      <a:pPr algn="l">
                        <a:lnSpc>
                          <a:spcPct val="115000"/>
                        </a:lnSpc>
                        <a:spcAft>
                          <a:spcPts val="0"/>
                        </a:spcAft>
                      </a:pPr>
                      <a:r>
                        <a:rPr lang="en-US" sz="1050">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International </a:t>
                      </a:r>
                      <a:endParaRPr lang="ru-RU" sz="1050">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0438714"/>
                  </a:ext>
                </a:extLst>
              </a:tr>
              <a:tr h="1707033">
                <a:tc>
                  <a:txBody>
                    <a:bodyPr/>
                    <a:lstStyle/>
                    <a:p>
                      <a:pPr algn="l">
                        <a:spcAft>
                          <a:spcPts val="0"/>
                        </a:spcAft>
                      </a:pPr>
                      <a:r>
                        <a:rPr lang="en-US" sz="1050" dirty="0">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26-29</a:t>
                      </a:r>
                      <a:r>
                        <a:rPr lang="en-US" sz="1050" baseline="30000" dirty="0">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th</a:t>
                      </a:r>
                      <a:r>
                        <a:rPr lang="en-US" sz="1050" dirty="0">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 of July</a:t>
                      </a:r>
                      <a:endParaRPr lang="ru-RU" sz="1050" dirty="0">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p>
                      <a:pPr algn="l">
                        <a:spcAft>
                          <a:spcPts val="0"/>
                        </a:spcAft>
                      </a:pPr>
                      <a:r>
                        <a:rPr lang="ky-KG" sz="1050" dirty="0">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ru-RU" sz="1050" dirty="0">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p>
                      <a:pPr algn="l">
                        <a:spcAft>
                          <a:spcPts val="0"/>
                        </a:spcAft>
                      </a:pPr>
                      <a:endParaRPr lang="en-US" sz="1050" dirty="0">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p>
                      <a:pPr algn="l">
                        <a:spcAft>
                          <a:spcPts val="0"/>
                        </a:spcAft>
                      </a:pPr>
                      <a:endParaRPr lang="en-US" sz="1050" dirty="0">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p>
                      <a:pPr algn="l">
                        <a:spcAft>
                          <a:spcPts val="0"/>
                        </a:spcAft>
                      </a:pPr>
                      <a:endParaRPr lang="en-US" sz="1050" dirty="0">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p>
                      <a:pPr algn="l">
                        <a:spcAft>
                          <a:spcPts val="0"/>
                        </a:spcAft>
                      </a:pPr>
                      <a:r>
                        <a:rPr lang="en-US" sz="1050" dirty="0" smtClean="0">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31</a:t>
                      </a:r>
                      <a:r>
                        <a:rPr lang="en-US" sz="1050" baseline="30000" dirty="0" smtClean="0">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st</a:t>
                      </a:r>
                      <a:r>
                        <a:rPr lang="en-US" sz="1050" dirty="0" smtClean="0">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1050" dirty="0">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of July– 4</a:t>
                      </a:r>
                      <a:r>
                        <a:rPr lang="en-US" sz="1050" baseline="30000" dirty="0">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th</a:t>
                      </a:r>
                      <a:r>
                        <a:rPr lang="en-US" sz="1050" dirty="0">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 of August </a:t>
                      </a:r>
                      <a:endParaRPr lang="ru-RU" sz="1050" dirty="0">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p>
                      <a:pPr algn="l">
                        <a:spcAft>
                          <a:spcPts val="0"/>
                        </a:spcAft>
                      </a:pPr>
                      <a:r>
                        <a:rPr lang="en-US" sz="1050" dirty="0">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ru-RU" sz="1050" dirty="0">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p>
                      <a:pPr algn="l">
                        <a:spcAft>
                          <a:spcPts val="0"/>
                        </a:spcAft>
                      </a:pPr>
                      <a:r>
                        <a:rPr lang="ky-KG" sz="1050" dirty="0">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ru-RU" sz="1050" dirty="0">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p>
                      <a:pPr algn="l">
                        <a:spcAft>
                          <a:spcPts val="0"/>
                        </a:spcAft>
                      </a:pPr>
                      <a:r>
                        <a:rPr lang="ky-KG" sz="1050" dirty="0">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ru-RU" sz="1050" dirty="0">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p>
                      <a:pPr algn="l">
                        <a:spcAft>
                          <a:spcPts val="0"/>
                        </a:spcAft>
                      </a:pPr>
                      <a:r>
                        <a:rPr lang="en-US" sz="1050" dirty="0">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ru-RU" sz="1050" dirty="0">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spcAft>
                          <a:spcPts val="0"/>
                        </a:spcAft>
                      </a:pPr>
                      <a:r>
                        <a:rPr lang="en-US" sz="1050" dirty="0">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International “</a:t>
                      </a:r>
                      <a:r>
                        <a:rPr lang="en-US" sz="1050" dirty="0" err="1">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Oimo</a:t>
                      </a:r>
                      <a:r>
                        <a:rPr lang="en-US" sz="1050" dirty="0">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 festival </a:t>
                      </a:r>
                      <a:endParaRPr lang="ru-RU" sz="1050" dirty="0">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p>
                      <a:pPr algn="l">
                        <a:spcAft>
                          <a:spcPts val="0"/>
                        </a:spcAft>
                      </a:pPr>
                      <a:r>
                        <a:rPr lang="ky-KG" sz="1050" dirty="0">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ru-RU" sz="1050" dirty="0">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p>
                      <a:pPr algn="l">
                        <a:spcAft>
                          <a:spcPts val="0"/>
                        </a:spcAft>
                      </a:pPr>
                      <a:r>
                        <a:rPr lang="ky-KG" sz="1050" dirty="0">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ru-RU" sz="1050" dirty="0">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p>
                      <a:pPr algn="l">
                        <a:spcAft>
                          <a:spcPts val="0"/>
                        </a:spcAft>
                      </a:pPr>
                      <a:r>
                        <a:rPr lang="ky-KG" sz="1050" dirty="0">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ru-RU" sz="1050" dirty="0">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p>
                      <a:pPr algn="l">
                        <a:spcAft>
                          <a:spcPts val="0"/>
                        </a:spcAft>
                      </a:pPr>
                      <a:r>
                        <a:rPr lang="ky-KG" sz="1050" dirty="0">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ru-RU" sz="1050" dirty="0">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p>
                      <a:pPr algn="l">
                        <a:spcAft>
                          <a:spcPts val="0"/>
                        </a:spcAft>
                      </a:pPr>
                      <a:r>
                        <a:rPr lang="ky-KG" sz="1050" dirty="0">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ru-RU" sz="1050" dirty="0">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p>
                      <a:pPr algn="l">
                        <a:spcAft>
                          <a:spcPts val="0"/>
                        </a:spcAft>
                      </a:pPr>
                      <a:r>
                        <a:rPr lang="ky-KG" sz="1050" dirty="0">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ru-RU" sz="1050" dirty="0">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p>
                      <a:pPr algn="l">
                        <a:spcAft>
                          <a:spcPts val="0"/>
                        </a:spcAft>
                      </a:pPr>
                      <a:r>
                        <a:rPr lang="ky-KG" sz="1050" dirty="0">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ru-RU" sz="1050" dirty="0">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p>
                      <a:pPr algn="l">
                        <a:spcAft>
                          <a:spcPts val="0"/>
                        </a:spcAft>
                      </a:pPr>
                      <a:r>
                        <a:rPr lang="ky-KG" sz="1050" dirty="0">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ru-RU" sz="1050" dirty="0">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spcAft>
                          <a:spcPts val="0"/>
                        </a:spcAft>
                      </a:pPr>
                      <a:r>
                        <a:rPr lang="ky-KG" sz="1050" dirty="0">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Artisans from different countries exhibit their products </a:t>
                      </a:r>
                      <a:r>
                        <a:rPr lang="en-US" sz="1050" dirty="0">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at the stalls of the</a:t>
                      </a:r>
                      <a:r>
                        <a:rPr lang="ky-KG" sz="1050" dirty="0">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 Handicraft</a:t>
                      </a:r>
                      <a:r>
                        <a:rPr lang="en-US" sz="1050" dirty="0">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s</a:t>
                      </a:r>
                      <a:r>
                        <a:rPr lang="ky-KG" sz="1050" dirty="0">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 Fair, which continues traditions of the Silk Road. </a:t>
                      </a:r>
                      <a:endParaRPr lang="ru-RU" sz="1050" dirty="0">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spcAft>
                          <a:spcPts val="0"/>
                        </a:spcAft>
                      </a:pPr>
                      <a:r>
                        <a:rPr lang="ky-KG" sz="1050" dirty="0">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Bishkek, a square near «Ala-Too» movie theatre, </a:t>
                      </a:r>
                      <a:endParaRPr lang="ru-RU" sz="1050" dirty="0">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p>
                      <a:pPr algn="l">
                        <a:spcAft>
                          <a:spcPts val="0"/>
                        </a:spcAft>
                      </a:pPr>
                      <a:r>
                        <a:rPr lang="en-US" sz="1050" dirty="0">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National Museum of Fine Arts named after </a:t>
                      </a:r>
                      <a:r>
                        <a:rPr lang="en-US" sz="1050" dirty="0" err="1">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Gapar</a:t>
                      </a:r>
                      <a:r>
                        <a:rPr lang="en-US" sz="1050" dirty="0">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1050" dirty="0" err="1">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Aitiev</a:t>
                      </a:r>
                      <a:endParaRPr lang="ru-RU" sz="1050" dirty="0">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p>
                      <a:pPr algn="l">
                        <a:spcAft>
                          <a:spcPts val="0"/>
                        </a:spcAft>
                      </a:pPr>
                      <a:r>
                        <a:rPr lang="ky-KG" sz="1050" dirty="0">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ru-RU" sz="1050" dirty="0">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p>
                      <a:pPr algn="l">
                        <a:spcAft>
                          <a:spcPts val="0"/>
                        </a:spcAft>
                      </a:pPr>
                      <a:r>
                        <a:rPr lang="en-US" sz="1050" dirty="0" err="1" smtClean="0">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Cholpon</a:t>
                      </a:r>
                      <a:r>
                        <a:rPr lang="en-US" sz="1050" dirty="0" smtClean="0">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1050" dirty="0">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 Ata, central town square, across </a:t>
                      </a:r>
                      <a:r>
                        <a:rPr lang="en-GB" sz="1050" dirty="0">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Eco centre </a:t>
                      </a:r>
                      <a:endParaRPr lang="ru-RU" sz="1050" dirty="0">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p>
                      <a:pPr algn="l">
                        <a:spcAft>
                          <a:spcPts val="0"/>
                        </a:spcAft>
                      </a:pPr>
                      <a:r>
                        <a:rPr lang="ky-KG" sz="1050" dirty="0">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ru-RU" sz="1050" dirty="0">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spcAft>
                          <a:spcPts val="0"/>
                        </a:spcAft>
                      </a:pPr>
                      <a:r>
                        <a:rPr lang="en-US" sz="1050" dirty="0" err="1" smtClean="0">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Koshoeva</a:t>
                      </a:r>
                      <a:r>
                        <a:rPr lang="en-US" sz="1050" dirty="0" smtClean="0">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1050" dirty="0">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Meer</a:t>
                      </a:r>
                      <a:endParaRPr lang="ru-RU" sz="1050" dirty="0">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p>
                      <a:pPr algn="l">
                        <a:spcAft>
                          <a:spcPts val="0"/>
                        </a:spcAft>
                      </a:pPr>
                      <a:r>
                        <a:rPr lang="ru-RU" sz="1050" dirty="0">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+996 555 960577</a:t>
                      </a:r>
                    </a:p>
                  </a:txBody>
                  <a:tcPr marL="68580" marR="68580" marT="0" marB="0"/>
                </a:tc>
                <a:tc>
                  <a:txBody>
                    <a:bodyPr/>
                    <a:lstStyle/>
                    <a:p>
                      <a:pPr algn="l">
                        <a:lnSpc>
                          <a:spcPct val="115000"/>
                        </a:lnSpc>
                        <a:spcAft>
                          <a:spcPts val="0"/>
                        </a:spcAft>
                      </a:pPr>
                      <a:r>
                        <a:rPr lang="en-US" sz="1050" dirty="0">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International </a:t>
                      </a:r>
                      <a:endParaRPr lang="ru-RU" sz="1050" dirty="0">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815398264"/>
                  </a:ext>
                </a:extLst>
              </a:tr>
            </a:tbl>
          </a:graphicData>
        </a:graphic>
      </p:graphicFrame>
      <p:pic>
        <p:nvPicPr>
          <p:cNvPr id="5" name="Рисунок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29029" y="0"/>
            <a:ext cx="1750423" cy="1071154"/>
          </a:xfrm>
          <a:prstGeom prst="rect">
            <a:avLst/>
          </a:prstGeom>
        </p:spPr>
      </p:pic>
    </p:spTree>
    <p:extLst>
      <p:ext uri="{BB962C8B-B14F-4D97-AF65-F5344CB8AC3E}">
        <p14:creationId xmlns:p14="http://schemas.microsoft.com/office/powerpoint/2010/main" val="26418659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46216" y="1"/>
            <a:ext cx="7886700" cy="848298"/>
          </a:xfrm>
        </p:spPr>
        <p:txBody>
          <a:bodyPr>
            <a:normAutofit/>
          </a:bodyPr>
          <a:lstStyle/>
          <a:p>
            <a:pPr algn="ctr"/>
            <a:r>
              <a:rPr lang="en-US" sz="4000" b="1" dirty="0" smtClean="0">
                <a:solidFill>
                  <a:schemeClr val="accent1">
                    <a:lumMod val="50000"/>
                  </a:schemeClr>
                </a:solidFill>
                <a:effectLst>
                  <a:outerShdw blurRad="38100" dist="38100" dir="2700000" algn="tl">
                    <a:srgbClr val="000000">
                      <a:alpha val="43137"/>
                    </a:srgbClr>
                  </a:outerShdw>
                </a:effectLst>
              </a:rPr>
              <a:t>Summer </a:t>
            </a:r>
            <a:r>
              <a:rPr lang="ru-RU" sz="3600" b="1" dirty="0" smtClean="0">
                <a:solidFill>
                  <a:schemeClr val="accent1">
                    <a:lumMod val="50000"/>
                  </a:schemeClr>
                </a:solidFill>
                <a:effectLst>
                  <a:outerShdw blurRad="38100" dist="38100" dir="2700000" algn="tl">
                    <a:srgbClr val="000000">
                      <a:alpha val="43137"/>
                    </a:srgbClr>
                  </a:outerShdw>
                </a:effectLst>
              </a:rPr>
              <a:t>- </a:t>
            </a:r>
            <a:r>
              <a:rPr lang="en-US" sz="3600" b="1" dirty="0" smtClean="0">
                <a:solidFill>
                  <a:schemeClr val="accent1">
                    <a:lumMod val="50000"/>
                  </a:schemeClr>
                </a:solidFill>
                <a:effectLst>
                  <a:outerShdw blurRad="38100" dist="38100" dir="2700000" algn="tl">
                    <a:srgbClr val="000000">
                      <a:alpha val="43137"/>
                    </a:srgbClr>
                  </a:outerShdw>
                </a:effectLst>
              </a:rPr>
              <a:t>Augus</a:t>
            </a:r>
            <a:r>
              <a:rPr lang="en-US" b="1" dirty="0" smtClean="0">
                <a:solidFill>
                  <a:schemeClr val="accent1">
                    <a:lumMod val="50000"/>
                  </a:schemeClr>
                </a:solidFill>
                <a:effectLst>
                  <a:outerShdw blurRad="38100" dist="38100" dir="2700000" algn="tl">
                    <a:srgbClr val="000000">
                      <a:alpha val="43137"/>
                    </a:srgbClr>
                  </a:outerShdw>
                </a:effectLst>
              </a:rPr>
              <a:t>t</a:t>
            </a:r>
            <a:endParaRPr lang="ru-RU" b="1" dirty="0">
              <a:solidFill>
                <a:schemeClr val="accent1">
                  <a:lumMod val="50000"/>
                </a:schemeClr>
              </a:solidFill>
              <a:effectLst>
                <a:outerShdw blurRad="38100" dist="38100" dir="2700000" algn="tl">
                  <a:srgbClr val="000000">
                    <a:alpha val="43137"/>
                  </a:srgbClr>
                </a:outerShdw>
              </a:effectLst>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val="72586285"/>
              </p:ext>
            </p:extLst>
          </p:nvPr>
        </p:nvGraphicFramePr>
        <p:xfrm>
          <a:off x="850537" y="741706"/>
          <a:ext cx="7953378" cy="6116294"/>
        </p:xfrm>
        <a:graphic>
          <a:graphicData uri="http://schemas.openxmlformats.org/drawingml/2006/table">
            <a:tbl>
              <a:tblPr firstRow="1" bandRow="1">
                <a:tableStyleId>{21E4AEA4-8DFA-4A89-87EB-49C32662AFE0}</a:tableStyleId>
              </a:tblPr>
              <a:tblGrid>
                <a:gridCol w="1082766">
                  <a:extLst>
                    <a:ext uri="{9D8B030D-6E8A-4147-A177-3AD203B41FA5}">
                      <a16:colId xmlns:a16="http://schemas.microsoft.com/office/drawing/2014/main" val="3880372769"/>
                    </a:ext>
                  </a:extLst>
                </a:gridCol>
                <a:gridCol w="1254034">
                  <a:extLst>
                    <a:ext uri="{9D8B030D-6E8A-4147-A177-3AD203B41FA5}">
                      <a16:colId xmlns:a16="http://schemas.microsoft.com/office/drawing/2014/main" val="1241764242"/>
                    </a:ext>
                  </a:extLst>
                </a:gridCol>
                <a:gridCol w="2116183">
                  <a:extLst>
                    <a:ext uri="{9D8B030D-6E8A-4147-A177-3AD203B41FA5}">
                      <a16:colId xmlns:a16="http://schemas.microsoft.com/office/drawing/2014/main" val="1771787110"/>
                    </a:ext>
                  </a:extLst>
                </a:gridCol>
                <a:gridCol w="1123406">
                  <a:extLst>
                    <a:ext uri="{9D8B030D-6E8A-4147-A177-3AD203B41FA5}">
                      <a16:colId xmlns:a16="http://schemas.microsoft.com/office/drawing/2014/main" val="1730661724"/>
                    </a:ext>
                  </a:extLst>
                </a:gridCol>
                <a:gridCol w="1332411">
                  <a:extLst>
                    <a:ext uri="{9D8B030D-6E8A-4147-A177-3AD203B41FA5}">
                      <a16:colId xmlns:a16="http://schemas.microsoft.com/office/drawing/2014/main" val="851337290"/>
                    </a:ext>
                  </a:extLst>
                </a:gridCol>
                <a:gridCol w="1044578">
                  <a:extLst>
                    <a:ext uri="{9D8B030D-6E8A-4147-A177-3AD203B41FA5}">
                      <a16:colId xmlns:a16="http://schemas.microsoft.com/office/drawing/2014/main" val="2370674410"/>
                    </a:ext>
                  </a:extLst>
                </a:gridCol>
              </a:tblGrid>
              <a:tr h="411435">
                <a:tc>
                  <a:txBody>
                    <a:bodyPr/>
                    <a:lstStyle/>
                    <a:p>
                      <a:pPr algn="ctr">
                        <a:spcAft>
                          <a:spcPts val="0"/>
                        </a:spcAft>
                      </a:pPr>
                      <a:r>
                        <a:rPr lang="en-US" sz="1400" b="1" dirty="0">
                          <a:solidFill>
                            <a:srgbClr val="04105A"/>
                          </a:solidFill>
                          <a:effectLst/>
                          <a:latin typeface="+mn-lt"/>
                          <a:ea typeface="Times New Roman" panose="02020603050405020304" pitchFamily="18" charset="0"/>
                          <a:cs typeface="Times New Roman" panose="02020603050405020304" pitchFamily="18" charset="0"/>
                        </a:rPr>
                        <a:t>Event dates</a:t>
                      </a:r>
                      <a:endParaRPr lang="ru-RU" sz="1400" dirty="0">
                        <a:solidFill>
                          <a:srgbClr val="04105A"/>
                        </a:solidFill>
                        <a:effectLst/>
                        <a:latin typeface="+mn-lt"/>
                        <a:ea typeface="Times New Roman" panose="02020603050405020304" pitchFamily="18" charset="0"/>
                        <a:cs typeface="Times New Roman" panose="02020603050405020304" pitchFamily="18" charset="0"/>
                      </a:endParaRPr>
                    </a:p>
                    <a:p>
                      <a:pPr algn="ctr">
                        <a:spcAft>
                          <a:spcPts val="0"/>
                        </a:spcAft>
                      </a:pPr>
                      <a:r>
                        <a:rPr lang="ru-RU" sz="1400" b="1" dirty="0">
                          <a:solidFill>
                            <a:srgbClr val="04105A"/>
                          </a:solidFill>
                          <a:effectLst/>
                          <a:latin typeface="+mn-lt"/>
                          <a:ea typeface="Times New Roman" panose="02020603050405020304" pitchFamily="18" charset="0"/>
                          <a:cs typeface="Times New Roman" panose="02020603050405020304" pitchFamily="18" charset="0"/>
                        </a:rPr>
                        <a:t> </a:t>
                      </a:r>
                      <a:endParaRPr lang="ru-RU" sz="1400" dirty="0">
                        <a:solidFill>
                          <a:srgbClr val="04105A"/>
                        </a:solidFill>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n-US" sz="1400" b="1" dirty="0">
                          <a:solidFill>
                            <a:srgbClr val="04105A"/>
                          </a:solidFill>
                          <a:effectLst/>
                          <a:latin typeface="+mn-lt"/>
                          <a:ea typeface="Times New Roman" panose="02020603050405020304" pitchFamily="18" charset="0"/>
                          <a:cs typeface="Times New Roman" panose="02020603050405020304" pitchFamily="18" charset="0"/>
                        </a:rPr>
                        <a:t>Name</a:t>
                      </a:r>
                      <a:endParaRPr lang="ru-RU" sz="1400" dirty="0">
                        <a:solidFill>
                          <a:srgbClr val="04105A"/>
                        </a:solidFill>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n-US" sz="1400" b="1" dirty="0">
                          <a:solidFill>
                            <a:srgbClr val="04105A"/>
                          </a:solidFill>
                          <a:effectLst/>
                          <a:latin typeface="+mn-lt"/>
                          <a:ea typeface="Times New Roman" panose="02020603050405020304" pitchFamily="18" charset="0"/>
                          <a:cs typeface="Times New Roman" panose="02020603050405020304" pitchFamily="18" charset="0"/>
                        </a:rPr>
                        <a:t>Description </a:t>
                      </a:r>
                      <a:endParaRPr lang="ru-RU" sz="1400" dirty="0">
                        <a:solidFill>
                          <a:srgbClr val="04105A"/>
                        </a:solidFill>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n-US" sz="1400" b="1" dirty="0">
                          <a:solidFill>
                            <a:srgbClr val="04105A"/>
                          </a:solidFill>
                          <a:effectLst/>
                          <a:latin typeface="+mn-lt"/>
                          <a:ea typeface="Times New Roman" panose="02020603050405020304" pitchFamily="18" charset="0"/>
                          <a:cs typeface="Times New Roman" panose="02020603050405020304" pitchFamily="18" charset="0"/>
                        </a:rPr>
                        <a:t>Location </a:t>
                      </a:r>
                      <a:endParaRPr lang="ru-RU" sz="1400" dirty="0">
                        <a:solidFill>
                          <a:srgbClr val="04105A"/>
                        </a:solidFill>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n-US" sz="1400" b="1" dirty="0">
                          <a:solidFill>
                            <a:srgbClr val="04105A"/>
                          </a:solidFill>
                          <a:effectLst/>
                          <a:latin typeface="+mn-lt"/>
                          <a:ea typeface="Times New Roman" panose="02020603050405020304" pitchFamily="18" charset="0"/>
                          <a:cs typeface="Times New Roman" panose="02020603050405020304" pitchFamily="18" charset="0"/>
                        </a:rPr>
                        <a:t>Organizations</a:t>
                      </a:r>
                      <a:endParaRPr lang="ru-RU" sz="1400" dirty="0">
                        <a:solidFill>
                          <a:srgbClr val="04105A"/>
                        </a:solidFill>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n-US" sz="1400" b="1" dirty="0">
                          <a:solidFill>
                            <a:srgbClr val="04105A"/>
                          </a:solidFill>
                          <a:effectLst/>
                          <a:latin typeface="+mn-lt"/>
                          <a:ea typeface="Times New Roman" panose="02020603050405020304" pitchFamily="18" charset="0"/>
                          <a:cs typeface="Times New Roman" panose="02020603050405020304" pitchFamily="18" charset="0"/>
                        </a:rPr>
                        <a:t>Level</a:t>
                      </a:r>
                      <a:endParaRPr lang="ru-RU" sz="1400" dirty="0">
                        <a:solidFill>
                          <a:srgbClr val="04105A"/>
                        </a:solidFill>
                        <a:effectLst/>
                        <a:latin typeface="+mn-lt"/>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887345691"/>
                  </a:ext>
                </a:extLst>
              </a:tr>
              <a:tr h="1616352">
                <a:tc>
                  <a:txBody>
                    <a:bodyPr/>
                    <a:lstStyle/>
                    <a:p>
                      <a:pPr algn="l">
                        <a:spcAft>
                          <a:spcPts val="0"/>
                        </a:spcAft>
                      </a:pPr>
                      <a:r>
                        <a:rPr lang="ru-RU" sz="1000" dirty="0">
                          <a:solidFill>
                            <a:srgbClr val="04105A"/>
                          </a:solidFill>
                          <a:effectLst/>
                          <a:latin typeface="Calibri" panose="020F0502020204030204" pitchFamily="34" charset="0"/>
                          <a:ea typeface="Times New Roman" panose="02020603050405020304" pitchFamily="18" charset="0"/>
                          <a:cs typeface="Times New Roman" panose="02020603050405020304" pitchFamily="18" charset="0"/>
                        </a:rPr>
                        <a:t>3</a:t>
                      </a:r>
                      <a:r>
                        <a:rPr lang="en-US" sz="1000" baseline="30000" dirty="0" err="1">
                          <a:solidFill>
                            <a:srgbClr val="04105A"/>
                          </a:solidFill>
                          <a:effectLst/>
                          <a:latin typeface="Calibri" panose="020F0502020204030204" pitchFamily="34" charset="0"/>
                          <a:ea typeface="Times New Roman" panose="02020603050405020304" pitchFamily="18" charset="0"/>
                          <a:cs typeface="Times New Roman" panose="02020603050405020304" pitchFamily="18" charset="0"/>
                        </a:rPr>
                        <a:t>rd</a:t>
                      </a:r>
                      <a:r>
                        <a:rPr lang="en-US" sz="1000" dirty="0">
                          <a:solidFill>
                            <a:srgbClr val="04105A"/>
                          </a:solidFill>
                          <a:effectLst/>
                          <a:latin typeface="Calibri" panose="020F0502020204030204" pitchFamily="34" charset="0"/>
                          <a:ea typeface="Times New Roman" panose="02020603050405020304" pitchFamily="18" charset="0"/>
                          <a:cs typeface="Times New Roman" panose="02020603050405020304" pitchFamily="18" charset="0"/>
                        </a:rPr>
                        <a:t> of August </a:t>
                      </a:r>
                      <a:endParaRPr lang="ru-RU" sz="1000" dirty="0">
                        <a:solidFill>
                          <a:srgbClr val="04105A"/>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spcAft>
                          <a:spcPts val="0"/>
                        </a:spcAft>
                      </a:pPr>
                      <a:r>
                        <a:rPr lang="en-US" sz="1000" dirty="0">
                          <a:solidFill>
                            <a:srgbClr val="04105A"/>
                          </a:solidFill>
                          <a:effectLst/>
                          <a:latin typeface="Calibri" panose="020F0502020204030204" pitchFamily="34" charset="0"/>
                          <a:ea typeface="Times New Roman" panose="02020603050405020304" pitchFamily="18" charset="0"/>
                          <a:cs typeface="Times New Roman" panose="02020603050405020304" pitchFamily="18" charset="0"/>
                        </a:rPr>
                        <a:t>“</a:t>
                      </a:r>
                      <a:r>
                        <a:rPr lang="en-US" sz="1000" dirty="0" err="1">
                          <a:solidFill>
                            <a:srgbClr val="04105A"/>
                          </a:solidFill>
                          <a:effectLst/>
                          <a:latin typeface="Calibri" panose="020F0502020204030204" pitchFamily="34" charset="0"/>
                          <a:ea typeface="Times New Roman" panose="02020603050405020304" pitchFamily="18" charset="0"/>
                          <a:cs typeface="Times New Roman" panose="02020603050405020304" pitchFamily="18" charset="0"/>
                        </a:rPr>
                        <a:t>Karagat</a:t>
                      </a:r>
                      <a:r>
                        <a:rPr lang="en-US" sz="1000" dirty="0">
                          <a:solidFill>
                            <a:srgbClr val="04105A"/>
                          </a:solidFill>
                          <a:effectLst/>
                          <a:latin typeface="Calibri" panose="020F0502020204030204" pitchFamily="34" charset="0"/>
                          <a:ea typeface="Times New Roman" panose="02020603050405020304" pitchFamily="18" charset="0"/>
                          <a:cs typeface="Times New Roman" panose="02020603050405020304" pitchFamily="18" charset="0"/>
                        </a:rPr>
                        <a:t> Fest” </a:t>
                      </a:r>
                      <a:endParaRPr lang="ru-RU" sz="1000" dirty="0">
                        <a:solidFill>
                          <a:srgbClr val="04105A"/>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spcAft>
                          <a:spcPts val="0"/>
                        </a:spcAft>
                      </a:pPr>
                      <a:r>
                        <a:rPr lang="en-US" sz="1000" dirty="0">
                          <a:solidFill>
                            <a:srgbClr val="04105A"/>
                          </a:solidFill>
                          <a:effectLst/>
                          <a:latin typeface="Calibri" panose="020F0502020204030204" pitchFamily="34" charset="0"/>
                          <a:ea typeface="Times New Roman" panose="02020603050405020304" pitchFamily="18" charset="0"/>
                          <a:cs typeface="Times New Roman" panose="02020603050405020304" pitchFamily="18" charset="0"/>
                        </a:rPr>
                        <a:t>The purpose of the festival is to promote berries and fruits growing in the Issyk-Kul region on the local and foreign markets. The festival program includes a festive parade of berries, farmers fair, an exhibition of technical equipment, workshops, competitions and a concert program.</a:t>
                      </a:r>
                      <a:endParaRPr lang="ru-RU" sz="1000" dirty="0">
                        <a:solidFill>
                          <a:srgbClr val="04105A"/>
                        </a:solidFill>
                        <a:effectLst/>
                        <a:latin typeface="Calibri" panose="020F0502020204030204" pitchFamily="34" charset="0"/>
                        <a:ea typeface="Times New Roman" panose="02020603050405020304" pitchFamily="18" charset="0"/>
                        <a:cs typeface="Times New Roman" panose="02020603050405020304" pitchFamily="18" charset="0"/>
                      </a:endParaRPr>
                    </a:p>
                    <a:p>
                      <a:pPr algn="l">
                        <a:spcAft>
                          <a:spcPts val="0"/>
                        </a:spcAft>
                      </a:pPr>
                      <a:r>
                        <a:rPr lang="en-US" sz="1000" dirty="0">
                          <a:solidFill>
                            <a:srgbClr val="04105A"/>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ru-RU" sz="1000" dirty="0">
                        <a:solidFill>
                          <a:srgbClr val="04105A"/>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spcAft>
                          <a:spcPts val="0"/>
                        </a:spcAft>
                      </a:pPr>
                      <a:r>
                        <a:rPr lang="en-US" sz="1000" dirty="0">
                          <a:solidFill>
                            <a:srgbClr val="04105A"/>
                          </a:solidFill>
                          <a:effectLst/>
                          <a:latin typeface="Calibri" panose="020F0502020204030204" pitchFamily="34" charset="0"/>
                          <a:ea typeface="Times New Roman" panose="02020603050405020304" pitchFamily="18" charset="0"/>
                          <a:cs typeface="Times New Roman" panose="02020603050405020304" pitchFamily="18" charset="0"/>
                        </a:rPr>
                        <a:t>“</a:t>
                      </a:r>
                      <a:r>
                        <a:rPr lang="en-US" sz="1000" dirty="0" err="1">
                          <a:solidFill>
                            <a:srgbClr val="04105A"/>
                          </a:solidFill>
                          <a:effectLst/>
                          <a:latin typeface="Calibri" panose="020F0502020204030204" pitchFamily="34" charset="0"/>
                          <a:ea typeface="Times New Roman" panose="02020603050405020304" pitchFamily="18" charset="0"/>
                          <a:cs typeface="Times New Roman" panose="02020603050405020304" pitchFamily="18" charset="0"/>
                        </a:rPr>
                        <a:t>Avep</a:t>
                      </a:r>
                      <a:r>
                        <a:rPr lang="en-US" sz="1000" dirty="0">
                          <a:solidFill>
                            <a:srgbClr val="04105A"/>
                          </a:solidFill>
                          <a:effectLst/>
                          <a:latin typeface="Calibri" panose="020F0502020204030204" pitchFamily="34" charset="0"/>
                          <a:ea typeface="Times New Roman" panose="02020603050405020304" pitchFamily="18" charset="0"/>
                          <a:cs typeface="Times New Roman" panose="02020603050405020304" pitchFamily="18" charset="0"/>
                        </a:rPr>
                        <a:t>” NGO, </a:t>
                      </a:r>
                      <a:r>
                        <a:rPr lang="en-US" sz="1000" dirty="0" err="1">
                          <a:solidFill>
                            <a:srgbClr val="04105A"/>
                          </a:solidFill>
                          <a:effectLst/>
                          <a:latin typeface="Calibri" panose="020F0502020204030204" pitchFamily="34" charset="0"/>
                          <a:ea typeface="Times New Roman" panose="02020603050405020304" pitchFamily="18" charset="0"/>
                          <a:cs typeface="Times New Roman" panose="02020603050405020304" pitchFamily="18" charset="0"/>
                        </a:rPr>
                        <a:t>Temirovka</a:t>
                      </a:r>
                      <a:r>
                        <a:rPr lang="en-US" sz="1000" dirty="0">
                          <a:solidFill>
                            <a:srgbClr val="04105A"/>
                          </a:solidFill>
                          <a:effectLst/>
                          <a:latin typeface="Calibri" panose="020F0502020204030204" pitchFamily="34" charset="0"/>
                          <a:ea typeface="Times New Roman" panose="02020603050405020304" pitchFamily="18" charset="0"/>
                          <a:cs typeface="Times New Roman" panose="02020603050405020304" pitchFamily="18" charset="0"/>
                        </a:rPr>
                        <a:t> village, Issyk-Kul region </a:t>
                      </a:r>
                      <a:endParaRPr lang="ru-RU" sz="1000" dirty="0">
                        <a:solidFill>
                          <a:srgbClr val="04105A"/>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spcAft>
                          <a:spcPts val="0"/>
                        </a:spcAft>
                      </a:pPr>
                      <a:r>
                        <a:rPr lang="ky-KG" sz="1000" dirty="0">
                          <a:solidFill>
                            <a:srgbClr val="04105A"/>
                          </a:solidFill>
                          <a:effectLst/>
                          <a:latin typeface="Calibri" panose="020F0502020204030204" pitchFamily="34" charset="0"/>
                          <a:ea typeface="Times New Roman" panose="02020603050405020304" pitchFamily="18" charset="0"/>
                          <a:cs typeface="Times New Roman" panose="02020603050405020304" pitchFamily="18" charset="0"/>
                        </a:rPr>
                        <a:t>Coordinator </a:t>
                      </a:r>
                      <a:endParaRPr lang="ru-RU" sz="1000" dirty="0">
                        <a:solidFill>
                          <a:srgbClr val="04105A"/>
                        </a:solidFill>
                        <a:effectLst/>
                        <a:latin typeface="Calibri" panose="020F0502020204030204" pitchFamily="34" charset="0"/>
                        <a:ea typeface="Times New Roman" panose="02020603050405020304" pitchFamily="18" charset="0"/>
                        <a:cs typeface="Times New Roman" panose="02020603050405020304" pitchFamily="18" charset="0"/>
                      </a:endParaRPr>
                    </a:p>
                    <a:p>
                      <a:pPr algn="l">
                        <a:spcAft>
                          <a:spcPts val="0"/>
                        </a:spcAft>
                      </a:pPr>
                      <a:r>
                        <a:rPr lang="ky-KG" sz="1000" dirty="0">
                          <a:solidFill>
                            <a:srgbClr val="04105A"/>
                          </a:solidFill>
                          <a:effectLst/>
                          <a:latin typeface="Calibri" panose="020F0502020204030204" pitchFamily="34" charset="0"/>
                          <a:ea typeface="Times New Roman" panose="02020603050405020304" pitchFamily="18" charset="0"/>
                          <a:cs typeface="Times New Roman" panose="02020603050405020304" pitchFamily="18" charset="0"/>
                        </a:rPr>
                        <a:t>Jasoolov Daniyar </a:t>
                      </a:r>
                      <a:endParaRPr lang="ru-RU" sz="1000" dirty="0">
                        <a:solidFill>
                          <a:srgbClr val="04105A"/>
                        </a:solidFill>
                        <a:effectLst/>
                        <a:latin typeface="Calibri" panose="020F0502020204030204" pitchFamily="34" charset="0"/>
                        <a:ea typeface="Times New Roman" panose="02020603050405020304" pitchFamily="18" charset="0"/>
                        <a:cs typeface="Times New Roman" panose="02020603050405020304" pitchFamily="18" charset="0"/>
                      </a:endParaRPr>
                    </a:p>
                    <a:p>
                      <a:pPr algn="l">
                        <a:spcAft>
                          <a:spcPts val="0"/>
                        </a:spcAft>
                      </a:pPr>
                      <a:r>
                        <a:rPr lang="ky-KG" sz="1000" dirty="0" smtClean="0">
                          <a:solidFill>
                            <a:srgbClr val="04105A"/>
                          </a:solidFill>
                          <a:effectLst/>
                          <a:latin typeface="Calibri" panose="020F0502020204030204" pitchFamily="34" charset="0"/>
                          <a:ea typeface="Times New Roman" panose="02020603050405020304" pitchFamily="18" charset="0"/>
                          <a:cs typeface="Times New Roman" panose="02020603050405020304" pitchFamily="18" charset="0"/>
                        </a:rPr>
                        <a:t>+996779357999</a:t>
                      </a:r>
                      <a:endParaRPr lang="ru-RU" sz="1000" dirty="0">
                        <a:solidFill>
                          <a:srgbClr val="04105A"/>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spcAft>
                          <a:spcPts val="0"/>
                        </a:spcAft>
                      </a:pPr>
                      <a:r>
                        <a:rPr lang="en-US" sz="1100">
                          <a:solidFill>
                            <a:srgbClr val="04105A"/>
                          </a:solidFill>
                          <a:effectLst/>
                          <a:latin typeface="Calibri" panose="020F0502020204030204" pitchFamily="34" charset="0"/>
                          <a:ea typeface="Times New Roman" panose="02020603050405020304" pitchFamily="18" charset="0"/>
                          <a:cs typeface="Times New Roman" panose="02020603050405020304" pitchFamily="18" charset="0"/>
                        </a:rPr>
                        <a:t>International</a:t>
                      </a:r>
                      <a:endParaRPr lang="ru-RU" sz="1100">
                        <a:solidFill>
                          <a:srgbClr val="04105A"/>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772786407"/>
                  </a:ext>
                </a:extLst>
              </a:tr>
              <a:tr h="1727997">
                <a:tc>
                  <a:txBody>
                    <a:bodyPr/>
                    <a:lstStyle/>
                    <a:p>
                      <a:pPr algn="l">
                        <a:spcAft>
                          <a:spcPts val="0"/>
                        </a:spcAft>
                      </a:pPr>
                      <a:r>
                        <a:rPr lang="ru-RU" sz="1000" dirty="0">
                          <a:solidFill>
                            <a:srgbClr val="04105A"/>
                          </a:solidFill>
                          <a:effectLst/>
                          <a:latin typeface="Calibri" panose="020F0502020204030204" pitchFamily="34" charset="0"/>
                          <a:ea typeface="Times New Roman" panose="02020603050405020304" pitchFamily="18" charset="0"/>
                          <a:cs typeface="Times New Roman" panose="02020603050405020304" pitchFamily="18" charset="0"/>
                        </a:rPr>
                        <a:t>3</a:t>
                      </a:r>
                      <a:r>
                        <a:rPr lang="en-US" sz="1000" baseline="30000" dirty="0" err="1">
                          <a:solidFill>
                            <a:srgbClr val="04105A"/>
                          </a:solidFill>
                          <a:effectLst/>
                          <a:latin typeface="Calibri" panose="020F0502020204030204" pitchFamily="34" charset="0"/>
                          <a:ea typeface="Times New Roman" panose="02020603050405020304" pitchFamily="18" charset="0"/>
                          <a:cs typeface="Times New Roman" panose="02020603050405020304" pitchFamily="18" charset="0"/>
                        </a:rPr>
                        <a:t>rd</a:t>
                      </a:r>
                      <a:r>
                        <a:rPr lang="ru-RU" sz="1000" dirty="0" smtClean="0">
                          <a:solidFill>
                            <a:srgbClr val="04105A"/>
                          </a:solidFill>
                          <a:effectLst/>
                          <a:latin typeface="Calibri" panose="020F0502020204030204" pitchFamily="34" charset="0"/>
                          <a:ea typeface="Times New Roman" panose="02020603050405020304" pitchFamily="18" charset="0"/>
                          <a:cs typeface="Times New Roman" panose="02020603050405020304" pitchFamily="18" charset="0"/>
                        </a:rPr>
                        <a:t>-</a:t>
                      </a:r>
                      <a:r>
                        <a:rPr lang="ru-RU" sz="1000" baseline="0" dirty="0" smtClean="0">
                          <a:solidFill>
                            <a:srgbClr val="04105A"/>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1000" dirty="0" smtClean="0">
                          <a:solidFill>
                            <a:srgbClr val="04105A"/>
                          </a:solidFill>
                          <a:effectLst/>
                          <a:latin typeface="Calibri" panose="020F0502020204030204" pitchFamily="34" charset="0"/>
                          <a:ea typeface="Times New Roman" panose="02020603050405020304" pitchFamily="18" charset="0"/>
                          <a:cs typeface="Times New Roman" panose="02020603050405020304" pitchFamily="18" charset="0"/>
                        </a:rPr>
                        <a:t>of August</a:t>
                      </a:r>
                      <a:endParaRPr lang="ru-RU" sz="1000" dirty="0" smtClean="0">
                        <a:solidFill>
                          <a:srgbClr val="04105A"/>
                        </a:solidFill>
                        <a:effectLst/>
                        <a:latin typeface="Calibri" panose="020F0502020204030204" pitchFamily="34" charset="0"/>
                        <a:ea typeface="Times New Roman" panose="02020603050405020304" pitchFamily="18" charset="0"/>
                        <a:cs typeface="Times New Roman" panose="02020603050405020304" pitchFamily="18" charset="0"/>
                      </a:endParaRPr>
                    </a:p>
                    <a:p>
                      <a:pPr algn="l">
                        <a:spcAft>
                          <a:spcPts val="0"/>
                        </a:spcAft>
                      </a:pPr>
                      <a:endParaRPr lang="ru-RU" sz="1000" dirty="0" smtClean="0">
                        <a:solidFill>
                          <a:srgbClr val="04105A"/>
                        </a:solidFill>
                        <a:effectLst/>
                        <a:latin typeface="Calibri" panose="020F0502020204030204" pitchFamily="34" charset="0"/>
                        <a:ea typeface="Times New Roman" panose="02020603050405020304" pitchFamily="18" charset="0"/>
                        <a:cs typeface="Times New Roman" panose="02020603050405020304" pitchFamily="18" charset="0"/>
                      </a:endParaRPr>
                    </a:p>
                    <a:p>
                      <a:pPr algn="l">
                        <a:spcAft>
                          <a:spcPts val="0"/>
                        </a:spcAft>
                      </a:pPr>
                      <a:endParaRPr lang="ru-RU" sz="1000" dirty="0" smtClean="0">
                        <a:solidFill>
                          <a:srgbClr val="04105A"/>
                        </a:solidFill>
                        <a:effectLst/>
                        <a:latin typeface="Calibri" panose="020F0502020204030204" pitchFamily="34" charset="0"/>
                        <a:ea typeface="Times New Roman" panose="02020603050405020304" pitchFamily="18" charset="0"/>
                        <a:cs typeface="Times New Roman" panose="02020603050405020304" pitchFamily="18" charset="0"/>
                      </a:endParaRPr>
                    </a:p>
                    <a:p>
                      <a:pPr algn="l">
                        <a:spcAft>
                          <a:spcPts val="0"/>
                        </a:spcAft>
                      </a:pPr>
                      <a:endParaRPr lang="ru-RU" sz="1000" dirty="0" smtClean="0">
                        <a:solidFill>
                          <a:srgbClr val="04105A"/>
                        </a:solidFill>
                        <a:effectLst/>
                        <a:latin typeface="Calibri" panose="020F0502020204030204" pitchFamily="34" charset="0"/>
                        <a:ea typeface="Times New Roman" panose="02020603050405020304" pitchFamily="18" charset="0"/>
                        <a:cs typeface="Times New Roman" panose="02020603050405020304" pitchFamily="18" charset="0"/>
                      </a:endParaRPr>
                    </a:p>
                    <a:p>
                      <a:pPr algn="l">
                        <a:spcAft>
                          <a:spcPts val="0"/>
                        </a:spcAft>
                      </a:pPr>
                      <a:endParaRPr lang="ru-RU" sz="1000" dirty="0" smtClean="0">
                        <a:solidFill>
                          <a:srgbClr val="04105A"/>
                        </a:solidFill>
                        <a:effectLst/>
                        <a:latin typeface="Calibri" panose="020F0502020204030204" pitchFamily="34" charset="0"/>
                        <a:ea typeface="Times New Roman" panose="02020603050405020304" pitchFamily="18" charset="0"/>
                        <a:cs typeface="Times New Roman" panose="02020603050405020304" pitchFamily="18" charset="0"/>
                      </a:endParaRPr>
                    </a:p>
                    <a:p>
                      <a:pPr algn="l">
                        <a:spcAft>
                          <a:spcPts val="0"/>
                        </a:spcAft>
                      </a:pPr>
                      <a:endParaRPr lang="ru-RU" sz="1000" dirty="0" smtClean="0">
                        <a:solidFill>
                          <a:srgbClr val="04105A"/>
                        </a:solidFill>
                        <a:effectLst/>
                        <a:latin typeface="Calibri" panose="020F0502020204030204" pitchFamily="34" charset="0"/>
                        <a:ea typeface="Times New Roman" panose="02020603050405020304" pitchFamily="18" charset="0"/>
                        <a:cs typeface="Times New Roman" panose="02020603050405020304" pitchFamily="18" charset="0"/>
                      </a:endParaRPr>
                    </a:p>
                    <a:p>
                      <a:pPr algn="l">
                        <a:spcAft>
                          <a:spcPts val="0"/>
                        </a:spcAft>
                      </a:pPr>
                      <a:endParaRPr lang="ru-RU" sz="1000" dirty="0" smtClean="0">
                        <a:solidFill>
                          <a:srgbClr val="04105A"/>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baseline="0" dirty="0" smtClean="0">
                        <a:solidFill>
                          <a:srgbClr val="04105A"/>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ru-RU" sz="1000" baseline="0" dirty="0" smtClean="0">
                          <a:solidFill>
                            <a:srgbClr val="04105A"/>
                          </a:solidFill>
                          <a:effectLst/>
                          <a:latin typeface="Calibri" panose="020F0502020204030204" pitchFamily="34" charset="0"/>
                          <a:ea typeface="Times New Roman" panose="02020603050405020304" pitchFamily="18" charset="0"/>
                          <a:cs typeface="Times New Roman" panose="02020603050405020304" pitchFamily="18" charset="0"/>
                        </a:rPr>
                        <a:t>4</a:t>
                      </a:r>
                      <a:r>
                        <a:rPr lang="en-US" sz="1000" baseline="30000" dirty="0" err="1" smtClean="0">
                          <a:solidFill>
                            <a:srgbClr val="04105A"/>
                          </a:solidFill>
                          <a:effectLst/>
                          <a:latin typeface="Calibri" panose="020F0502020204030204" pitchFamily="34" charset="0"/>
                          <a:ea typeface="Times New Roman" panose="02020603050405020304" pitchFamily="18" charset="0"/>
                          <a:cs typeface="Times New Roman" panose="02020603050405020304" pitchFamily="18" charset="0"/>
                        </a:rPr>
                        <a:t>rd</a:t>
                      </a:r>
                      <a:r>
                        <a:rPr lang="ru-RU" sz="1000" dirty="0" smtClean="0">
                          <a:solidFill>
                            <a:srgbClr val="04105A"/>
                          </a:solidFill>
                          <a:effectLst/>
                          <a:latin typeface="Calibri" panose="020F0502020204030204" pitchFamily="34" charset="0"/>
                          <a:ea typeface="Times New Roman" panose="02020603050405020304" pitchFamily="18" charset="0"/>
                          <a:cs typeface="Times New Roman" panose="02020603050405020304" pitchFamily="18" charset="0"/>
                        </a:rPr>
                        <a:t>-</a:t>
                      </a:r>
                      <a:r>
                        <a:rPr lang="ru-RU" sz="1000" baseline="0" dirty="0" smtClean="0">
                          <a:solidFill>
                            <a:srgbClr val="04105A"/>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1000" dirty="0" smtClean="0">
                          <a:solidFill>
                            <a:srgbClr val="04105A"/>
                          </a:solidFill>
                          <a:effectLst/>
                          <a:latin typeface="Calibri" panose="020F0502020204030204" pitchFamily="34" charset="0"/>
                          <a:ea typeface="Times New Roman" panose="02020603050405020304" pitchFamily="18" charset="0"/>
                          <a:cs typeface="Times New Roman" panose="02020603050405020304" pitchFamily="18" charset="0"/>
                        </a:rPr>
                        <a:t>of August</a:t>
                      </a:r>
                      <a:endParaRPr lang="ru-RU" sz="1000" dirty="0" smtClean="0">
                        <a:solidFill>
                          <a:srgbClr val="04105A"/>
                        </a:solidFill>
                        <a:effectLst/>
                        <a:latin typeface="Calibri" panose="020F0502020204030204" pitchFamily="34" charset="0"/>
                        <a:ea typeface="Times New Roman" panose="02020603050405020304" pitchFamily="18" charset="0"/>
                        <a:cs typeface="Times New Roman" panose="02020603050405020304" pitchFamily="18" charset="0"/>
                      </a:endParaRPr>
                    </a:p>
                    <a:p>
                      <a:pPr algn="l">
                        <a:spcAft>
                          <a:spcPts val="0"/>
                        </a:spcAft>
                      </a:pPr>
                      <a:endParaRPr lang="ru-RU" sz="1000" dirty="0">
                        <a:solidFill>
                          <a:srgbClr val="04105A"/>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spcAft>
                          <a:spcPts val="0"/>
                        </a:spcAft>
                      </a:pPr>
                      <a:r>
                        <a:rPr lang="ru-RU" sz="1000" dirty="0">
                          <a:solidFill>
                            <a:srgbClr val="04105A"/>
                          </a:solidFill>
                          <a:effectLst/>
                          <a:latin typeface="Calibri" panose="020F0502020204030204" pitchFamily="34" charset="0"/>
                          <a:ea typeface="Times New Roman" panose="02020603050405020304" pitchFamily="18" charset="0"/>
                          <a:cs typeface="Times New Roman" panose="02020603050405020304" pitchFamily="18" charset="0"/>
                        </a:rPr>
                        <a:t>«</a:t>
                      </a:r>
                      <a:r>
                        <a:rPr lang="en-US" sz="1000" dirty="0">
                          <a:solidFill>
                            <a:srgbClr val="04105A"/>
                          </a:solidFill>
                          <a:effectLst/>
                          <a:latin typeface="Calibri" panose="020F0502020204030204" pitchFamily="34" charset="0"/>
                          <a:ea typeface="Times New Roman" panose="02020603050405020304" pitchFamily="18" charset="0"/>
                          <a:cs typeface="Times New Roman" panose="02020603050405020304" pitchFamily="18" charset="0"/>
                        </a:rPr>
                        <a:t>Kyzyl </a:t>
                      </a:r>
                      <a:r>
                        <a:rPr lang="en-US" sz="1000" dirty="0" err="1">
                          <a:solidFill>
                            <a:srgbClr val="04105A"/>
                          </a:solidFill>
                          <a:effectLst/>
                          <a:latin typeface="Calibri" panose="020F0502020204030204" pitchFamily="34" charset="0"/>
                          <a:ea typeface="Times New Roman" panose="02020603050405020304" pitchFamily="18" charset="0"/>
                          <a:cs typeface="Times New Roman" panose="02020603050405020304" pitchFamily="18" charset="0"/>
                        </a:rPr>
                        <a:t>Oruk</a:t>
                      </a:r>
                      <a:r>
                        <a:rPr lang="ru-RU" sz="1000" dirty="0">
                          <a:solidFill>
                            <a:srgbClr val="04105A"/>
                          </a:solidFill>
                          <a:effectLst/>
                          <a:latin typeface="Calibri" panose="020F0502020204030204" pitchFamily="34" charset="0"/>
                          <a:ea typeface="Times New Roman" panose="02020603050405020304" pitchFamily="18" charset="0"/>
                          <a:cs typeface="Times New Roman" panose="02020603050405020304" pitchFamily="18" charset="0"/>
                        </a:rPr>
                        <a:t>»</a:t>
                      </a:r>
                      <a:r>
                        <a:rPr lang="en-US" sz="1000" dirty="0">
                          <a:solidFill>
                            <a:srgbClr val="04105A"/>
                          </a:solidFill>
                          <a:effectLst/>
                          <a:latin typeface="Calibri" panose="020F0502020204030204" pitchFamily="34" charset="0"/>
                          <a:ea typeface="Times New Roman" panose="02020603050405020304" pitchFamily="18" charset="0"/>
                          <a:cs typeface="Times New Roman" panose="02020603050405020304" pitchFamily="18" charset="0"/>
                        </a:rPr>
                        <a:t> apricot festival </a:t>
                      </a:r>
                      <a:endParaRPr lang="ru-RU" sz="1000" dirty="0" smtClean="0">
                        <a:solidFill>
                          <a:srgbClr val="04105A"/>
                        </a:solidFill>
                        <a:effectLst/>
                        <a:latin typeface="Calibri" panose="020F0502020204030204" pitchFamily="34" charset="0"/>
                        <a:ea typeface="Times New Roman" panose="02020603050405020304" pitchFamily="18" charset="0"/>
                        <a:cs typeface="Times New Roman" panose="02020603050405020304" pitchFamily="18" charset="0"/>
                      </a:endParaRPr>
                    </a:p>
                    <a:p>
                      <a:pPr algn="l">
                        <a:spcAft>
                          <a:spcPts val="0"/>
                        </a:spcAft>
                      </a:pPr>
                      <a:endParaRPr lang="ru-RU" sz="1000" dirty="0" smtClean="0">
                        <a:solidFill>
                          <a:srgbClr val="04105A"/>
                        </a:solidFill>
                        <a:effectLst/>
                        <a:latin typeface="Calibri" panose="020F0502020204030204" pitchFamily="34" charset="0"/>
                        <a:ea typeface="Times New Roman" panose="02020603050405020304" pitchFamily="18" charset="0"/>
                        <a:cs typeface="Times New Roman" panose="02020603050405020304" pitchFamily="18" charset="0"/>
                      </a:endParaRPr>
                    </a:p>
                    <a:p>
                      <a:pPr algn="l">
                        <a:spcAft>
                          <a:spcPts val="0"/>
                        </a:spcAft>
                      </a:pPr>
                      <a:endParaRPr lang="ru-RU" sz="1000" dirty="0" smtClean="0">
                        <a:solidFill>
                          <a:srgbClr val="04105A"/>
                        </a:solidFill>
                        <a:effectLst/>
                        <a:latin typeface="Calibri" panose="020F0502020204030204" pitchFamily="34" charset="0"/>
                        <a:ea typeface="Times New Roman" panose="02020603050405020304" pitchFamily="18" charset="0"/>
                        <a:cs typeface="Times New Roman" panose="02020603050405020304" pitchFamily="18" charset="0"/>
                      </a:endParaRPr>
                    </a:p>
                    <a:p>
                      <a:pPr algn="l">
                        <a:spcAft>
                          <a:spcPts val="0"/>
                        </a:spcAft>
                      </a:pPr>
                      <a:endParaRPr lang="ru-RU" sz="1000" dirty="0" smtClean="0">
                        <a:solidFill>
                          <a:srgbClr val="04105A"/>
                        </a:solidFill>
                        <a:effectLst/>
                        <a:latin typeface="Calibri" panose="020F0502020204030204" pitchFamily="34" charset="0"/>
                        <a:ea typeface="Times New Roman" panose="02020603050405020304" pitchFamily="18" charset="0"/>
                        <a:cs typeface="Times New Roman" panose="02020603050405020304" pitchFamily="18" charset="0"/>
                      </a:endParaRPr>
                    </a:p>
                    <a:p>
                      <a:pPr algn="l">
                        <a:spcAft>
                          <a:spcPts val="0"/>
                        </a:spcAft>
                      </a:pPr>
                      <a:endParaRPr lang="ru-RU" sz="1000" dirty="0" smtClean="0">
                        <a:solidFill>
                          <a:srgbClr val="04105A"/>
                        </a:solidFill>
                        <a:effectLst/>
                        <a:latin typeface="Calibri" panose="020F0502020204030204" pitchFamily="34" charset="0"/>
                        <a:ea typeface="Times New Roman" panose="02020603050405020304" pitchFamily="18" charset="0"/>
                        <a:cs typeface="Times New Roman" panose="02020603050405020304" pitchFamily="18" charset="0"/>
                      </a:endParaRPr>
                    </a:p>
                    <a:p>
                      <a:pPr algn="l">
                        <a:spcAft>
                          <a:spcPts val="0"/>
                        </a:spcAft>
                      </a:pPr>
                      <a:endParaRPr lang="ru-RU" sz="1000" dirty="0" smtClean="0">
                        <a:solidFill>
                          <a:srgbClr val="04105A"/>
                        </a:solidFill>
                        <a:effectLst/>
                        <a:latin typeface="Calibri" panose="020F0502020204030204" pitchFamily="34" charset="0"/>
                        <a:ea typeface="Times New Roman" panose="02020603050405020304" pitchFamily="18" charset="0"/>
                        <a:cs typeface="Times New Roman" panose="02020603050405020304" pitchFamily="18" charset="0"/>
                      </a:endParaRPr>
                    </a:p>
                    <a:p>
                      <a:pPr algn="l">
                        <a:spcAft>
                          <a:spcPts val="0"/>
                        </a:spcAft>
                      </a:pPr>
                      <a:endParaRPr lang="en-US" sz="1000" dirty="0" smtClean="0">
                        <a:solidFill>
                          <a:srgbClr val="04105A"/>
                        </a:solidFill>
                        <a:effectLst/>
                        <a:latin typeface="Calibri" panose="020F0502020204030204" pitchFamily="34" charset="0"/>
                        <a:ea typeface="Times New Roman" panose="02020603050405020304" pitchFamily="18" charset="0"/>
                        <a:cs typeface="Times New Roman" panose="02020603050405020304" pitchFamily="18" charset="0"/>
                      </a:endParaRPr>
                    </a:p>
                    <a:p>
                      <a:pPr algn="l">
                        <a:spcAft>
                          <a:spcPts val="0"/>
                        </a:spcAft>
                      </a:pPr>
                      <a:r>
                        <a:rPr lang="ru-RU" sz="1000" dirty="0" smtClean="0">
                          <a:solidFill>
                            <a:srgbClr val="04105A"/>
                          </a:solidFill>
                          <a:effectLst/>
                          <a:latin typeface="Calibri" panose="020F0502020204030204" pitchFamily="34" charset="0"/>
                          <a:ea typeface="Times New Roman" panose="02020603050405020304" pitchFamily="18" charset="0"/>
                          <a:cs typeface="Times New Roman" panose="02020603050405020304" pitchFamily="18" charset="0"/>
                        </a:rPr>
                        <a:t>«</a:t>
                      </a:r>
                      <a:r>
                        <a:rPr lang="en-US" sz="1000" dirty="0" err="1" smtClean="0">
                          <a:solidFill>
                            <a:srgbClr val="04105A"/>
                          </a:solidFill>
                          <a:effectLst/>
                          <a:latin typeface="Calibri" panose="020F0502020204030204" pitchFamily="34" charset="0"/>
                          <a:ea typeface="Times New Roman" panose="02020603050405020304" pitchFamily="18" charset="0"/>
                          <a:cs typeface="Times New Roman" panose="02020603050405020304" pitchFamily="18" charset="0"/>
                        </a:rPr>
                        <a:t>Manjyly</a:t>
                      </a:r>
                      <a:r>
                        <a:rPr lang="en-US" sz="1000" dirty="0" smtClean="0">
                          <a:solidFill>
                            <a:srgbClr val="04105A"/>
                          </a:solidFill>
                          <a:effectLst/>
                          <a:latin typeface="Calibri" panose="020F0502020204030204" pitchFamily="34" charset="0"/>
                          <a:ea typeface="Times New Roman" panose="02020603050405020304" pitchFamily="18" charset="0"/>
                          <a:cs typeface="Times New Roman" panose="02020603050405020304" pitchFamily="18" charset="0"/>
                        </a:rPr>
                        <a:t>-Ata</a:t>
                      </a:r>
                      <a:r>
                        <a:rPr lang="ru-RU" sz="1000" dirty="0" smtClean="0">
                          <a:solidFill>
                            <a:srgbClr val="04105A"/>
                          </a:solidFill>
                          <a:effectLst/>
                          <a:latin typeface="Calibri" panose="020F0502020204030204" pitchFamily="34" charset="0"/>
                          <a:ea typeface="Times New Roman" panose="02020603050405020304" pitchFamily="18" charset="0"/>
                          <a:cs typeface="Times New Roman" panose="02020603050405020304" pitchFamily="18" charset="0"/>
                        </a:rPr>
                        <a:t>»</a:t>
                      </a:r>
                      <a:r>
                        <a:rPr lang="en-US" sz="1000" dirty="0" smtClean="0">
                          <a:solidFill>
                            <a:srgbClr val="04105A"/>
                          </a:solidFill>
                          <a:effectLst/>
                          <a:latin typeface="Calibri" panose="020F0502020204030204" pitchFamily="34" charset="0"/>
                          <a:ea typeface="Times New Roman" panose="02020603050405020304" pitchFamily="18" charset="0"/>
                          <a:cs typeface="Times New Roman" panose="02020603050405020304" pitchFamily="18" charset="0"/>
                        </a:rPr>
                        <a:t> Fest</a:t>
                      </a:r>
                      <a:endParaRPr lang="ru-RU" sz="1000" dirty="0">
                        <a:solidFill>
                          <a:srgbClr val="04105A"/>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spcAft>
                          <a:spcPts val="0"/>
                        </a:spcAft>
                      </a:pPr>
                      <a:r>
                        <a:rPr lang="en-US" sz="1000" dirty="0">
                          <a:solidFill>
                            <a:srgbClr val="04105A"/>
                          </a:solidFill>
                          <a:effectLst/>
                          <a:latin typeface="Calibri" panose="020F0502020204030204" pitchFamily="34" charset="0"/>
                          <a:ea typeface="Times New Roman" panose="02020603050405020304" pitchFamily="18" charset="0"/>
                          <a:cs typeface="Times New Roman" panose="02020603050405020304" pitchFamily="18" charset="0"/>
                        </a:rPr>
                        <a:t>The festival demonstrates the desire of local farmers to unite and seek for growth opportunities on the new markets. The goal is to promote and popularize the uniqueness of the apricot of the southern coast of Issyk-Kul </a:t>
                      </a:r>
                      <a:r>
                        <a:rPr lang="en-US" sz="1000" dirty="0" smtClean="0">
                          <a:solidFill>
                            <a:srgbClr val="04105A"/>
                          </a:solidFill>
                          <a:effectLst/>
                          <a:latin typeface="Calibri" panose="020F0502020204030204" pitchFamily="34" charset="0"/>
                          <a:ea typeface="Times New Roman" panose="02020603050405020304" pitchFamily="18" charset="0"/>
                          <a:cs typeface="Times New Roman" panose="02020603050405020304" pitchFamily="18" charset="0"/>
                        </a:rPr>
                        <a:t>region</a:t>
                      </a:r>
                    </a:p>
                    <a:p>
                      <a:pPr algn="l">
                        <a:spcAft>
                          <a:spcPts val="0"/>
                        </a:spcAft>
                      </a:pPr>
                      <a:endParaRPr lang="en-US" sz="1000" dirty="0" smtClean="0">
                        <a:solidFill>
                          <a:srgbClr val="04105A"/>
                        </a:solidFill>
                        <a:effectLst/>
                        <a:latin typeface="Calibri" panose="020F0502020204030204" pitchFamily="34" charset="0"/>
                        <a:ea typeface="Times New Roman" panose="02020603050405020304" pitchFamily="18" charset="0"/>
                        <a:cs typeface="Times New Roman" panose="02020603050405020304" pitchFamily="18" charset="0"/>
                      </a:endParaRPr>
                    </a:p>
                    <a:p>
                      <a:pPr algn="l">
                        <a:spcAft>
                          <a:spcPts val="0"/>
                        </a:spcAft>
                      </a:pPr>
                      <a:r>
                        <a:rPr lang="en-US" sz="1000" dirty="0">
                          <a:solidFill>
                            <a:srgbClr val="04105A"/>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1000" dirty="0" smtClean="0">
                          <a:solidFill>
                            <a:srgbClr val="04105A"/>
                          </a:solidFill>
                          <a:effectLst/>
                          <a:latin typeface="Calibri" panose="020F0502020204030204" pitchFamily="34" charset="0"/>
                          <a:ea typeface="Times New Roman" panose="02020603050405020304" pitchFamily="18" charset="0"/>
                          <a:cs typeface="Times New Roman" panose="02020603050405020304" pitchFamily="18" charset="0"/>
                        </a:rPr>
                        <a:t>Development of ethno-tourism, honoring and preserving the </a:t>
                      </a:r>
                      <a:r>
                        <a:rPr lang="en-US" sz="1000" dirty="0" err="1" smtClean="0">
                          <a:solidFill>
                            <a:srgbClr val="04105A"/>
                          </a:solidFill>
                          <a:effectLst/>
                          <a:latin typeface="Calibri" panose="020F0502020204030204" pitchFamily="34" charset="0"/>
                          <a:ea typeface="Times New Roman" panose="02020603050405020304" pitchFamily="18" charset="0"/>
                          <a:cs typeface="Times New Roman" panose="02020603050405020304" pitchFamily="18" charset="0"/>
                        </a:rPr>
                        <a:t>biocultural</a:t>
                      </a:r>
                      <a:r>
                        <a:rPr lang="en-US" sz="1000" dirty="0" smtClean="0">
                          <a:solidFill>
                            <a:srgbClr val="04105A"/>
                          </a:solidFill>
                          <a:effectLst/>
                          <a:latin typeface="Calibri" panose="020F0502020204030204" pitchFamily="34" charset="0"/>
                          <a:ea typeface="Times New Roman" panose="02020603050405020304" pitchFamily="18" charset="0"/>
                          <a:cs typeface="Times New Roman" panose="02020603050405020304" pitchFamily="18" charset="0"/>
                        </a:rPr>
                        <a:t> heritage of ancestors</a:t>
                      </a:r>
                    </a:p>
                    <a:p>
                      <a:pPr algn="l">
                        <a:spcAft>
                          <a:spcPts val="0"/>
                        </a:spcAft>
                      </a:pPr>
                      <a:endParaRPr lang="ru-RU" sz="1000" dirty="0">
                        <a:solidFill>
                          <a:srgbClr val="04105A"/>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spcAft>
                          <a:spcPts val="0"/>
                        </a:spcAft>
                      </a:pPr>
                      <a:r>
                        <a:rPr lang="en-US" sz="1000" dirty="0">
                          <a:solidFill>
                            <a:srgbClr val="04105A"/>
                          </a:solidFill>
                          <a:effectLst/>
                          <a:latin typeface="Calibri" panose="020F0502020204030204" pitchFamily="34" charset="0"/>
                          <a:ea typeface="Times New Roman" panose="02020603050405020304" pitchFamily="18" charset="0"/>
                          <a:cs typeface="Times New Roman" panose="02020603050405020304" pitchFamily="18" charset="0"/>
                        </a:rPr>
                        <a:t>«</a:t>
                      </a:r>
                      <a:r>
                        <a:rPr lang="en-US" sz="1000" dirty="0" err="1">
                          <a:solidFill>
                            <a:srgbClr val="04105A"/>
                          </a:solidFill>
                          <a:effectLst/>
                          <a:latin typeface="Calibri" panose="020F0502020204030204" pitchFamily="34" charset="0"/>
                          <a:ea typeface="Times New Roman" panose="02020603050405020304" pitchFamily="18" charset="0"/>
                          <a:cs typeface="Times New Roman" panose="02020603050405020304" pitchFamily="18" charset="0"/>
                        </a:rPr>
                        <a:t>Kekilik</a:t>
                      </a:r>
                      <a:r>
                        <a:rPr lang="en-US" sz="1000" dirty="0">
                          <a:solidFill>
                            <a:srgbClr val="04105A"/>
                          </a:solidFill>
                          <a:effectLst/>
                          <a:latin typeface="Calibri" panose="020F0502020204030204" pitchFamily="34" charset="0"/>
                          <a:ea typeface="Times New Roman" panose="02020603050405020304" pitchFamily="18" charset="0"/>
                          <a:cs typeface="Times New Roman" panose="02020603050405020304" pitchFamily="18" charset="0"/>
                        </a:rPr>
                        <a:t>» beach, </a:t>
                      </a:r>
                      <a:endParaRPr lang="ru-RU" sz="1000" dirty="0">
                        <a:solidFill>
                          <a:srgbClr val="04105A"/>
                        </a:solidFill>
                        <a:effectLst/>
                        <a:latin typeface="Calibri" panose="020F0502020204030204" pitchFamily="34" charset="0"/>
                        <a:ea typeface="Times New Roman" panose="02020603050405020304" pitchFamily="18" charset="0"/>
                        <a:cs typeface="Times New Roman" panose="02020603050405020304" pitchFamily="18" charset="0"/>
                      </a:endParaRPr>
                    </a:p>
                    <a:p>
                      <a:pPr algn="l">
                        <a:spcAft>
                          <a:spcPts val="0"/>
                        </a:spcAft>
                      </a:pPr>
                      <a:r>
                        <a:rPr lang="en-US" sz="1000" dirty="0">
                          <a:solidFill>
                            <a:srgbClr val="04105A"/>
                          </a:solidFill>
                          <a:effectLst/>
                          <a:latin typeface="Calibri" panose="020F0502020204030204" pitchFamily="34" charset="0"/>
                          <a:ea typeface="Times New Roman" panose="02020603050405020304" pitchFamily="18" charset="0"/>
                          <a:cs typeface="Times New Roman" panose="02020603050405020304" pitchFamily="18" charset="0"/>
                        </a:rPr>
                        <a:t>Ton </a:t>
                      </a:r>
                      <a:r>
                        <a:rPr lang="en-US" sz="1000" dirty="0" smtClean="0">
                          <a:solidFill>
                            <a:srgbClr val="04105A"/>
                          </a:solidFill>
                          <a:effectLst/>
                          <a:latin typeface="Calibri" panose="020F0502020204030204" pitchFamily="34" charset="0"/>
                          <a:ea typeface="Times New Roman" panose="02020603050405020304" pitchFamily="18" charset="0"/>
                          <a:cs typeface="Times New Roman" panose="02020603050405020304" pitchFamily="18" charset="0"/>
                        </a:rPr>
                        <a:t>village</a:t>
                      </a:r>
                    </a:p>
                    <a:p>
                      <a:pPr algn="l">
                        <a:spcAft>
                          <a:spcPts val="0"/>
                        </a:spcAft>
                      </a:pPr>
                      <a:endParaRPr lang="en-US" sz="1000" dirty="0" smtClean="0">
                        <a:solidFill>
                          <a:srgbClr val="04105A"/>
                        </a:solidFill>
                        <a:effectLst/>
                        <a:latin typeface="Calibri" panose="020F0502020204030204" pitchFamily="34" charset="0"/>
                        <a:ea typeface="Times New Roman" panose="02020603050405020304" pitchFamily="18" charset="0"/>
                        <a:cs typeface="Times New Roman" panose="02020603050405020304" pitchFamily="18" charset="0"/>
                      </a:endParaRPr>
                    </a:p>
                    <a:p>
                      <a:pPr algn="l">
                        <a:spcAft>
                          <a:spcPts val="0"/>
                        </a:spcAft>
                      </a:pPr>
                      <a:endParaRPr lang="en-US" sz="1000" dirty="0" smtClean="0">
                        <a:solidFill>
                          <a:srgbClr val="04105A"/>
                        </a:solidFill>
                        <a:effectLst/>
                        <a:latin typeface="Calibri" panose="020F0502020204030204" pitchFamily="34" charset="0"/>
                        <a:ea typeface="Times New Roman" panose="02020603050405020304" pitchFamily="18" charset="0"/>
                        <a:cs typeface="Times New Roman" panose="02020603050405020304" pitchFamily="18" charset="0"/>
                      </a:endParaRPr>
                    </a:p>
                    <a:p>
                      <a:pPr algn="l">
                        <a:spcAft>
                          <a:spcPts val="0"/>
                        </a:spcAft>
                      </a:pPr>
                      <a:endParaRPr lang="en-US" sz="1000" dirty="0" smtClean="0">
                        <a:solidFill>
                          <a:srgbClr val="04105A"/>
                        </a:solidFill>
                        <a:effectLst/>
                        <a:latin typeface="Calibri" panose="020F0502020204030204" pitchFamily="34" charset="0"/>
                        <a:ea typeface="Times New Roman" panose="02020603050405020304" pitchFamily="18" charset="0"/>
                        <a:cs typeface="Times New Roman" panose="02020603050405020304" pitchFamily="18" charset="0"/>
                      </a:endParaRPr>
                    </a:p>
                    <a:p>
                      <a:pPr algn="l">
                        <a:spcAft>
                          <a:spcPts val="0"/>
                        </a:spcAft>
                      </a:pPr>
                      <a:endParaRPr lang="en-US" sz="1000" dirty="0" smtClean="0">
                        <a:solidFill>
                          <a:srgbClr val="04105A"/>
                        </a:solidFill>
                        <a:effectLst/>
                        <a:latin typeface="Calibri" panose="020F0502020204030204" pitchFamily="34" charset="0"/>
                        <a:ea typeface="Times New Roman" panose="02020603050405020304" pitchFamily="18" charset="0"/>
                        <a:cs typeface="Times New Roman" panose="02020603050405020304" pitchFamily="18" charset="0"/>
                      </a:endParaRPr>
                    </a:p>
                    <a:p>
                      <a:pPr algn="l">
                        <a:spcAft>
                          <a:spcPts val="0"/>
                        </a:spcAft>
                      </a:pPr>
                      <a:endParaRPr lang="en-US" sz="1000" dirty="0" smtClean="0">
                        <a:solidFill>
                          <a:srgbClr val="04105A"/>
                        </a:solidFill>
                        <a:effectLst/>
                        <a:latin typeface="Calibri" panose="020F0502020204030204" pitchFamily="34" charset="0"/>
                        <a:ea typeface="Times New Roman" panose="02020603050405020304" pitchFamily="18" charset="0"/>
                        <a:cs typeface="Times New Roman" panose="02020603050405020304" pitchFamily="18" charset="0"/>
                      </a:endParaRPr>
                    </a:p>
                    <a:p>
                      <a:pPr algn="l">
                        <a:spcAft>
                          <a:spcPts val="0"/>
                        </a:spcAft>
                      </a:pPr>
                      <a:endParaRPr lang="en-US" sz="1000" dirty="0" smtClean="0">
                        <a:solidFill>
                          <a:srgbClr val="04105A"/>
                        </a:solidFill>
                        <a:effectLst/>
                        <a:latin typeface="Calibri" panose="020F0502020204030204" pitchFamily="34" charset="0"/>
                        <a:ea typeface="Times New Roman" panose="02020603050405020304" pitchFamily="18" charset="0"/>
                        <a:cs typeface="Times New Roman" panose="02020603050405020304" pitchFamily="18" charset="0"/>
                      </a:endParaRPr>
                    </a:p>
                    <a:p>
                      <a:pPr algn="l">
                        <a:spcAft>
                          <a:spcPts val="0"/>
                        </a:spcAft>
                      </a:pPr>
                      <a:r>
                        <a:rPr lang="ru-RU" sz="1000" dirty="0" smtClean="0">
                          <a:solidFill>
                            <a:srgbClr val="04105A"/>
                          </a:solidFill>
                          <a:effectLst/>
                          <a:latin typeface="Calibri" panose="020F0502020204030204" pitchFamily="34" charset="0"/>
                          <a:ea typeface="Times New Roman" panose="02020603050405020304" pitchFamily="18" charset="0"/>
                          <a:cs typeface="Times New Roman" panose="02020603050405020304" pitchFamily="18" charset="0"/>
                        </a:rPr>
                        <a:t>Юрточный городок «</a:t>
                      </a:r>
                      <a:r>
                        <a:rPr lang="ru-RU" sz="1000" dirty="0" err="1" smtClean="0">
                          <a:solidFill>
                            <a:srgbClr val="04105A"/>
                          </a:solidFill>
                          <a:effectLst/>
                          <a:latin typeface="Calibri" panose="020F0502020204030204" pitchFamily="34" charset="0"/>
                          <a:ea typeface="Times New Roman" panose="02020603050405020304" pitchFamily="18" charset="0"/>
                          <a:cs typeface="Times New Roman" panose="02020603050405020304" pitchFamily="18" charset="0"/>
                        </a:rPr>
                        <a:t>Манжылы-Ата</a:t>
                      </a:r>
                      <a:r>
                        <a:rPr lang="ru-RU" sz="1000" dirty="0" smtClean="0">
                          <a:solidFill>
                            <a:srgbClr val="04105A"/>
                          </a:solidFill>
                          <a:effectLst/>
                          <a:latin typeface="Calibri" panose="020F0502020204030204" pitchFamily="34" charset="0"/>
                          <a:ea typeface="Times New Roman" panose="02020603050405020304" pitchFamily="18" charset="0"/>
                          <a:cs typeface="Times New Roman" panose="02020603050405020304" pitchFamily="18" charset="0"/>
                        </a:rPr>
                        <a:t>»</a:t>
                      </a:r>
                    </a:p>
                    <a:p>
                      <a:pPr algn="l">
                        <a:spcAft>
                          <a:spcPts val="0"/>
                        </a:spcAft>
                      </a:pPr>
                      <a:r>
                        <a:rPr lang="ru-RU" sz="1000" dirty="0" err="1" smtClean="0">
                          <a:solidFill>
                            <a:srgbClr val="04105A"/>
                          </a:solidFill>
                          <a:effectLst/>
                          <a:latin typeface="Calibri" panose="020F0502020204030204" pitchFamily="34" charset="0"/>
                          <a:ea typeface="Times New Roman" panose="02020603050405020304" pitchFamily="18" charset="0"/>
                          <a:cs typeface="Times New Roman" panose="02020603050405020304" pitchFamily="18" charset="0"/>
                        </a:rPr>
                        <a:t>С.Боконбаво</a:t>
                      </a:r>
                      <a:endParaRPr lang="ru-RU" sz="1000" dirty="0" smtClean="0">
                        <a:solidFill>
                          <a:srgbClr val="04105A"/>
                        </a:solidFill>
                        <a:effectLst/>
                        <a:latin typeface="Calibri" panose="020F0502020204030204" pitchFamily="34" charset="0"/>
                        <a:ea typeface="Times New Roman" panose="02020603050405020304" pitchFamily="18" charset="0"/>
                        <a:cs typeface="Times New Roman" panose="02020603050405020304" pitchFamily="18" charset="0"/>
                      </a:endParaRPr>
                    </a:p>
                    <a:p>
                      <a:pPr algn="l">
                        <a:spcAft>
                          <a:spcPts val="0"/>
                        </a:spcAft>
                      </a:pPr>
                      <a:endParaRPr lang="ru-RU" sz="1000" dirty="0">
                        <a:solidFill>
                          <a:srgbClr val="04105A"/>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spcAft>
                          <a:spcPts val="0"/>
                        </a:spcAft>
                      </a:pPr>
                      <a:r>
                        <a:rPr lang="en-US" sz="1000" dirty="0">
                          <a:solidFill>
                            <a:srgbClr val="04105A"/>
                          </a:solidFill>
                          <a:effectLst/>
                          <a:latin typeface="Calibri" panose="020F0502020204030204" pitchFamily="34" charset="0"/>
                          <a:ea typeface="Times New Roman" panose="02020603050405020304" pitchFamily="18" charset="0"/>
                          <a:cs typeface="Times New Roman" panose="02020603050405020304" pitchFamily="18" charset="0"/>
                        </a:rPr>
                        <a:t>TPSA «</a:t>
                      </a:r>
                      <a:r>
                        <a:rPr lang="en-US" sz="1000" dirty="0" err="1">
                          <a:solidFill>
                            <a:srgbClr val="04105A"/>
                          </a:solidFill>
                          <a:effectLst/>
                          <a:latin typeface="Calibri" panose="020F0502020204030204" pitchFamily="34" charset="0"/>
                          <a:ea typeface="Times New Roman" panose="02020603050405020304" pitchFamily="18" charset="0"/>
                          <a:cs typeface="Times New Roman" panose="02020603050405020304" pitchFamily="18" charset="0"/>
                        </a:rPr>
                        <a:t>Bokonbaevo-Manjyly</a:t>
                      </a:r>
                      <a:r>
                        <a:rPr lang="en-US" sz="1000" dirty="0">
                          <a:solidFill>
                            <a:srgbClr val="04105A"/>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1000" dirty="0" err="1">
                          <a:solidFill>
                            <a:srgbClr val="04105A"/>
                          </a:solidFill>
                          <a:effectLst/>
                          <a:latin typeface="Calibri" panose="020F0502020204030204" pitchFamily="34" charset="0"/>
                          <a:ea typeface="Times New Roman" panose="02020603050405020304" pitchFamily="18" charset="0"/>
                          <a:cs typeface="Times New Roman" panose="02020603050405020304" pitchFamily="18" charset="0"/>
                        </a:rPr>
                        <a:t>Bakyt</a:t>
                      </a:r>
                      <a:r>
                        <a:rPr lang="en-US" sz="1000" dirty="0">
                          <a:solidFill>
                            <a:srgbClr val="04105A"/>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1000" dirty="0" err="1">
                          <a:solidFill>
                            <a:srgbClr val="04105A"/>
                          </a:solidFill>
                          <a:effectLst/>
                          <a:latin typeface="Calibri" panose="020F0502020204030204" pitchFamily="34" charset="0"/>
                          <a:ea typeface="Times New Roman" panose="02020603050405020304" pitchFamily="18" charset="0"/>
                          <a:cs typeface="Times New Roman" panose="02020603050405020304" pitchFamily="18" charset="0"/>
                        </a:rPr>
                        <a:t>Choitonbaev</a:t>
                      </a:r>
                      <a:r>
                        <a:rPr lang="en-US" sz="1000" dirty="0">
                          <a:solidFill>
                            <a:srgbClr val="04105A"/>
                          </a:solidFill>
                          <a:effectLst/>
                          <a:latin typeface="Calibri" panose="020F0502020204030204" pitchFamily="34" charset="0"/>
                          <a:ea typeface="Times New Roman" panose="02020603050405020304" pitchFamily="18" charset="0"/>
                          <a:cs typeface="Times New Roman" panose="02020603050405020304" pitchFamily="18" charset="0"/>
                        </a:rPr>
                        <a:t>.</a:t>
                      </a:r>
                      <a:endParaRPr lang="ru-RU" sz="1000" dirty="0">
                        <a:solidFill>
                          <a:srgbClr val="04105A"/>
                        </a:solidFill>
                        <a:effectLst/>
                        <a:latin typeface="Calibri" panose="020F0502020204030204" pitchFamily="34" charset="0"/>
                        <a:ea typeface="Times New Roman" panose="02020603050405020304" pitchFamily="18" charset="0"/>
                        <a:cs typeface="Times New Roman" panose="02020603050405020304" pitchFamily="18" charset="0"/>
                      </a:endParaRPr>
                    </a:p>
                    <a:p>
                      <a:pPr algn="l">
                        <a:spcAft>
                          <a:spcPts val="0"/>
                        </a:spcAft>
                      </a:pPr>
                      <a:r>
                        <a:rPr lang="en-US" sz="1000" dirty="0">
                          <a:solidFill>
                            <a:srgbClr val="04105A"/>
                          </a:solidFill>
                          <a:effectLst/>
                          <a:latin typeface="Calibri" panose="020F0502020204030204" pitchFamily="34" charset="0"/>
                          <a:ea typeface="Times New Roman" panose="02020603050405020304" pitchFamily="18" charset="0"/>
                          <a:cs typeface="Times New Roman" panose="02020603050405020304" pitchFamily="18" charset="0"/>
                        </a:rPr>
                        <a:t>P</a:t>
                      </a:r>
                      <a:r>
                        <a:rPr lang="ru-RU" sz="1000" dirty="0">
                          <a:solidFill>
                            <a:srgbClr val="04105A"/>
                          </a:solidFill>
                          <a:effectLst/>
                          <a:latin typeface="Calibri" panose="020F0502020204030204" pitchFamily="34" charset="0"/>
                          <a:ea typeface="Times New Roman" panose="02020603050405020304" pitchFamily="18" charset="0"/>
                          <a:cs typeface="Times New Roman" panose="02020603050405020304" pitchFamily="18" charset="0"/>
                        </a:rPr>
                        <a:t>. +996 700 267795, +996 778 267795</a:t>
                      </a:r>
                    </a:p>
                    <a:p>
                      <a:pPr algn="l">
                        <a:spcAft>
                          <a:spcPts val="0"/>
                        </a:spcAft>
                      </a:pPr>
                      <a:r>
                        <a:rPr lang="ru-RU" sz="1000" dirty="0">
                          <a:solidFill>
                            <a:srgbClr val="04105A"/>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000" dirty="0" smtClean="0">
                        <a:solidFill>
                          <a:srgbClr val="04105A"/>
                        </a:solidFill>
                        <a:effectLst/>
                        <a:latin typeface="Calibri" panose="020F0502020204030204" pitchFamily="34" charset="0"/>
                        <a:ea typeface="Times New Roman" panose="02020603050405020304" pitchFamily="18" charset="0"/>
                        <a:cs typeface="Times New Roman" panose="02020603050405020304" pitchFamily="18" charset="0"/>
                      </a:endParaRPr>
                    </a:p>
                    <a:p>
                      <a:pPr algn="l">
                        <a:spcAft>
                          <a:spcPts val="0"/>
                        </a:spcAft>
                      </a:pPr>
                      <a:endParaRPr lang="en-US" sz="1000" dirty="0" smtClean="0">
                        <a:solidFill>
                          <a:srgbClr val="04105A"/>
                        </a:solidFill>
                        <a:effectLst/>
                        <a:latin typeface="Calibri" panose="020F0502020204030204" pitchFamily="34" charset="0"/>
                        <a:ea typeface="Times New Roman" panose="02020603050405020304" pitchFamily="18" charset="0"/>
                        <a:cs typeface="Times New Roman" panose="02020603050405020304" pitchFamily="18" charset="0"/>
                      </a:endParaRPr>
                    </a:p>
                    <a:p>
                      <a:pPr algn="l">
                        <a:spcAft>
                          <a:spcPts val="0"/>
                        </a:spcAft>
                      </a:pPr>
                      <a:endParaRPr lang="en-US" sz="1000" dirty="0" smtClean="0">
                        <a:solidFill>
                          <a:srgbClr val="04105A"/>
                        </a:solidFill>
                        <a:effectLst/>
                        <a:latin typeface="Calibri" panose="020F0502020204030204" pitchFamily="34" charset="0"/>
                        <a:ea typeface="Times New Roman" panose="02020603050405020304" pitchFamily="18" charset="0"/>
                        <a:cs typeface="Times New Roman" panose="02020603050405020304" pitchFamily="18" charset="0"/>
                      </a:endParaRPr>
                    </a:p>
                    <a:p>
                      <a:pPr algn="l">
                        <a:spcAft>
                          <a:spcPts val="0"/>
                        </a:spcAft>
                      </a:pPr>
                      <a:r>
                        <a:rPr lang="en-US" sz="1000" dirty="0" smtClean="0">
                          <a:solidFill>
                            <a:srgbClr val="04105A"/>
                          </a:solidFill>
                          <a:effectLst/>
                          <a:latin typeface="Calibri" panose="020F0502020204030204" pitchFamily="34" charset="0"/>
                          <a:ea typeface="Times New Roman" panose="02020603050405020304" pitchFamily="18" charset="0"/>
                          <a:cs typeface="Times New Roman" panose="02020603050405020304" pitchFamily="18" charset="0"/>
                        </a:rPr>
                        <a:t>TPSA «</a:t>
                      </a:r>
                      <a:r>
                        <a:rPr lang="en-US" sz="1000" dirty="0" err="1" smtClean="0">
                          <a:solidFill>
                            <a:srgbClr val="04105A"/>
                          </a:solidFill>
                          <a:effectLst/>
                          <a:latin typeface="Calibri" panose="020F0502020204030204" pitchFamily="34" charset="0"/>
                          <a:ea typeface="Times New Roman" panose="02020603050405020304" pitchFamily="18" charset="0"/>
                          <a:cs typeface="Times New Roman" panose="02020603050405020304" pitchFamily="18" charset="0"/>
                        </a:rPr>
                        <a:t>Bokonbaevo-Manjyly</a:t>
                      </a:r>
                      <a:r>
                        <a:rPr lang="en-US" sz="1000" dirty="0" smtClean="0">
                          <a:solidFill>
                            <a:srgbClr val="04105A"/>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1000" dirty="0" err="1" smtClean="0">
                          <a:solidFill>
                            <a:srgbClr val="04105A"/>
                          </a:solidFill>
                          <a:effectLst/>
                          <a:latin typeface="Calibri" panose="020F0502020204030204" pitchFamily="34" charset="0"/>
                          <a:ea typeface="Times New Roman" panose="02020603050405020304" pitchFamily="18" charset="0"/>
                          <a:cs typeface="Times New Roman" panose="02020603050405020304" pitchFamily="18" charset="0"/>
                        </a:rPr>
                        <a:t>Bakyt</a:t>
                      </a:r>
                      <a:r>
                        <a:rPr lang="en-US" sz="1000" dirty="0" smtClean="0">
                          <a:solidFill>
                            <a:srgbClr val="04105A"/>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1000" dirty="0" err="1" smtClean="0">
                          <a:solidFill>
                            <a:srgbClr val="04105A"/>
                          </a:solidFill>
                          <a:effectLst/>
                          <a:latin typeface="Calibri" panose="020F0502020204030204" pitchFamily="34" charset="0"/>
                          <a:ea typeface="Times New Roman" panose="02020603050405020304" pitchFamily="18" charset="0"/>
                          <a:cs typeface="Times New Roman" panose="02020603050405020304" pitchFamily="18" charset="0"/>
                        </a:rPr>
                        <a:t>Choitonbaev</a:t>
                      </a:r>
                      <a:r>
                        <a:rPr lang="en-US" sz="1000" dirty="0" smtClean="0">
                          <a:solidFill>
                            <a:srgbClr val="04105A"/>
                          </a:solidFill>
                          <a:effectLst/>
                          <a:latin typeface="Calibri" panose="020F0502020204030204" pitchFamily="34" charset="0"/>
                          <a:ea typeface="Times New Roman" panose="02020603050405020304" pitchFamily="18" charset="0"/>
                          <a:cs typeface="Times New Roman" panose="02020603050405020304" pitchFamily="18" charset="0"/>
                        </a:rPr>
                        <a:t>.</a:t>
                      </a:r>
                      <a:endParaRPr lang="ru-RU" sz="1000" dirty="0" smtClean="0">
                        <a:solidFill>
                          <a:srgbClr val="04105A"/>
                        </a:solidFill>
                        <a:effectLst/>
                        <a:latin typeface="Calibri" panose="020F0502020204030204" pitchFamily="34" charset="0"/>
                        <a:ea typeface="Times New Roman" panose="02020603050405020304" pitchFamily="18" charset="0"/>
                        <a:cs typeface="Times New Roman" panose="02020603050405020304" pitchFamily="18" charset="0"/>
                      </a:endParaRPr>
                    </a:p>
                    <a:p>
                      <a:pPr algn="l">
                        <a:spcAft>
                          <a:spcPts val="0"/>
                        </a:spcAft>
                      </a:pPr>
                      <a:r>
                        <a:rPr lang="en-US" sz="1000" dirty="0" smtClean="0">
                          <a:solidFill>
                            <a:srgbClr val="04105A"/>
                          </a:solidFill>
                          <a:effectLst/>
                          <a:latin typeface="Calibri" panose="020F0502020204030204" pitchFamily="34" charset="0"/>
                          <a:ea typeface="Times New Roman" panose="02020603050405020304" pitchFamily="18" charset="0"/>
                          <a:cs typeface="Times New Roman" panose="02020603050405020304" pitchFamily="18" charset="0"/>
                        </a:rPr>
                        <a:t>P</a:t>
                      </a:r>
                      <a:r>
                        <a:rPr lang="ru-RU" sz="1000" dirty="0" smtClean="0">
                          <a:solidFill>
                            <a:srgbClr val="04105A"/>
                          </a:solidFill>
                          <a:effectLst/>
                          <a:latin typeface="Calibri" panose="020F0502020204030204" pitchFamily="34" charset="0"/>
                          <a:ea typeface="Times New Roman" panose="02020603050405020304" pitchFamily="18" charset="0"/>
                          <a:cs typeface="Times New Roman" panose="02020603050405020304" pitchFamily="18" charset="0"/>
                        </a:rPr>
                        <a:t>. +996 700 267795, +996 778 267795</a:t>
                      </a:r>
                    </a:p>
                    <a:p>
                      <a:pPr algn="l">
                        <a:spcAft>
                          <a:spcPts val="0"/>
                        </a:spcAft>
                      </a:pPr>
                      <a:endParaRPr lang="ru-RU" sz="1000" dirty="0">
                        <a:solidFill>
                          <a:srgbClr val="04105A"/>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spcAft>
                          <a:spcPts val="0"/>
                        </a:spcAft>
                      </a:pPr>
                      <a:r>
                        <a:rPr lang="en-US" sz="1100" dirty="0">
                          <a:solidFill>
                            <a:srgbClr val="04105A"/>
                          </a:solidFill>
                          <a:effectLst/>
                          <a:latin typeface="Calibri" panose="020F0502020204030204" pitchFamily="34" charset="0"/>
                          <a:ea typeface="Times New Roman" panose="02020603050405020304" pitchFamily="18" charset="0"/>
                          <a:cs typeface="Times New Roman" panose="02020603050405020304" pitchFamily="18" charset="0"/>
                        </a:rPr>
                        <a:t>Regional </a:t>
                      </a:r>
                      <a:endParaRPr lang="en-US" sz="1100" dirty="0" smtClean="0">
                        <a:solidFill>
                          <a:srgbClr val="04105A"/>
                        </a:solidFill>
                        <a:effectLst/>
                        <a:latin typeface="Calibri" panose="020F0502020204030204" pitchFamily="34" charset="0"/>
                        <a:ea typeface="Times New Roman" panose="02020603050405020304" pitchFamily="18" charset="0"/>
                        <a:cs typeface="Times New Roman" panose="02020603050405020304" pitchFamily="18" charset="0"/>
                      </a:endParaRPr>
                    </a:p>
                    <a:p>
                      <a:pPr algn="l">
                        <a:spcAft>
                          <a:spcPts val="0"/>
                        </a:spcAft>
                      </a:pPr>
                      <a:endParaRPr lang="en-US" sz="1100" dirty="0" smtClean="0">
                        <a:solidFill>
                          <a:srgbClr val="04105A"/>
                        </a:solidFill>
                        <a:effectLst/>
                        <a:latin typeface="Calibri" panose="020F0502020204030204" pitchFamily="34" charset="0"/>
                        <a:ea typeface="Times New Roman" panose="02020603050405020304" pitchFamily="18" charset="0"/>
                        <a:cs typeface="Times New Roman" panose="02020603050405020304" pitchFamily="18" charset="0"/>
                      </a:endParaRPr>
                    </a:p>
                    <a:p>
                      <a:pPr algn="l">
                        <a:spcAft>
                          <a:spcPts val="0"/>
                        </a:spcAft>
                      </a:pPr>
                      <a:endParaRPr lang="en-US" sz="1100" dirty="0" smtClean="0">
                        <a:solidFill>
                          <a:srgbClr val="04105A"/>
                        </a:solidFill>
                        <a:effectLst/>
                        <a:latin typeface="Calibri" panose="020F0502020204030204" pitchFamily="34" charset="0"/>
                        <a:ea typeface="Times New Roman" panose="02020603050405020304" pitchFamily="18" charset="0"/>
                        <a:cs typeface="Times New Roman" panose="02020603050405020304" pitchFamily="18" charset="0"/>
                      </a:endParaRPr>
                    </a:p>
                    <a:p>
                      <a:pPr algn="l">
                        <a:spcAft>
                          <a:spcPts val="0"/>
                        </a:spcAft>
                      </a:pPr>
                      <a:endParaRPr lang="en-US" sz="1100" dirty="0" smtClean="0">
                        <a:solidFill>
                          <a:srgbClr val="04105A"/>
                        </a:solidFill>
                        <a:effectLst/>
                        <a:latin typeface="Calibri" panose="020F0502020204030204" pitchFamily="34" charset="0"/>
                        <a:ea typeface="Times New Roman" panose="02020603050405020304" pitchFamily="18" charset="0"/>
                        <a:cs typeface="Times New Roman" panose="02020603050405020304" pitchFamily="18" charset="0"/>
                      </a:endParaRPr>
                    </a:p>
                    <a:p>
                      <a:pPr algn="l">
                        <a:spcAft>
                          <a:spcPts val="0"/>
                        </a:spcAft>
                      </a:pPr>
                      <a:endParaRPr lang="en-US" sz="1100" dirty="0" smtClean="0">
                        <a:solidFill>
                          <a:srgbClr val="04105A"/>
                        </a:solidFill>
                        <a:effectLst/>
                        <a:latin typeface="Calibri" panose="020F0502020204030204" pitchFamily="34" charset="0"/>
                        <a:ea typeface="Times New Roman" panose="02020603050405020304" pitchFamily="18" charset="0"/>
                        <a:cs typeface="Times New Roman" panose="02020603050405020304" pitchFamily="18" charset="0"/>
                      </a:endParaRPr>
                    </a:p>
                    <a:p>
                      <a:pPr algn="l">
                        <a:spcAft>
                          <a:spcPts val="0"/>
                        </a:spcAft>
                      </a:pPr>
                      <a:endParaRPr lang="en-US" sz="1100" dirty="0" smtClean="0">
                        <a:solidFill>
                          <a:srgbClr val="04105A"/>
                        </a:solidFill>
                        <a:effectLst/>
                        <a:latin typeface="Calibri" panose="020F0502020204030204" pitchFamily="34" charset="0"/>
                        <a:ea typeface="Times New Roman" panose="02020603050405020304" pitchFamily="18" charset="0"/>
                        <a:cs typeface="Times New Roman" panose="02020603050405020304" pitchFamily="18" charset="0"/>
                      </a:endParaRPr>
                    </a:p>
                    <a:p>
                      <a:pPr algn="l">
                        <a:spcAft>
                          <a:spcPts val="0"/>
                        </a:spcAft>
                      </a:pPr>
                      <a:endParaRPr lang="en-US" sz="1100" dirty="0" smtClean="0">
                        <a:solidFill>
                          <a:srgbClr val="04105A"/>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solidFill>
                            <a:srgbClr val="04105A"/>
                          </a:solidFill>
                          <a:effectLst/>
                          <a:latin typeface="Calibri" panose="020F0502020204030204" pitchFamily="34" charset="0"/>
                          <a:ea typeface="Times New Roman" panose="02020603050405020304" pitchFamily="18" charset="0"/>
                          <a:cs typeface="Times New Roman" panose="02020603050405020304" pitchFamily="18" charset="0"/>
                        </a:rPr>
                        <a:t>Regional </a:t>
                      </a:r>
                      <a:endParaRPr lang="ru-RU" sz="1100" dirty="0" smtClean="0">
                        <a:solidFill>
                          <a:srgbClr val="04105A"/>
                        </a:solidFill>
                        <a:effectLst/>
                        <a:latin typeface="Calibri" panose="020F0502020204030204" pitchFamily="34" charset="0"/>
                        <a:ea typeface="Times New Roman" panose="02020603050405020304" pitchFamily="18" charset="0"/>
                        <a:cs typeface="Times New Roman" panose="02020603050405020304" pitchFamily="18" charset="0"/>
                      </a:endParaRPr>
                    </a:p>
                    <a:p>
                      <a:pPr algn="l">
                        <a:spcAft>
                          <a:spcPts val="0"/>
                        </a:spcAft>
                      </a:pPr>
                      <a:endParaRPr lang="ru-RU" sz="1100" dirty="0">
                        <a:solidFill>
                          <a:srgbClr val="04105A"/>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07400390"/>
                  </a:ext>
                </a:extLst>
              </a:tr>
              <a:tr h="808176">
                <a:tc>
                  <a:txBody>
                    <a:bodyPr/>
                    <a:lstStyle/>
                    <a:p>
                      <a:pPr algn="l">
                        <a:spcAft>
                          <a:spcPts val="0"/>
                        </a:spcAft>
                      </a:pPr>
                      <a:r>
                        <a:rPr lang="ru-RU" sz="1000">
                          <a:solidFill>
                            <a:srgbClr val="04105A"/>
                          </a:solidFill>
                          <a:effectLst/>
                          <a:latin typeface="Calibri" panose="020F0502020204030204" pitchFamily="34" charset="0"/>
                          <a:ea typeface="Times New Roman" panose="02020603050405020304" pitchFamily="18" charset="0"/>
                          <a:cs typeface="Times New Roman" panose="02020603050405020304" pitchFamily="18" charset="0"/>
                        </a:rPr>
                        <a:t>3</a:t>
                      </a:r>
                      <a:r>
                        <a:rPr lang="en-US" sz="1000" baseline="30000">
                          <a:solidFill>
                            <a:srgbClr val="04105A"/>
                          </a:solidFill>
                          <a:effectLst/>
                          <a:latin typeface="Calibri" panose="020F0502020204030204" pitchFamily="34" charset="0"/>
                          <a:ea typeface="Times New Roman" panose="02020603050405020304" pitchFamily="18" charset="0"/>
                          <a:cs typeface="Times New Roman" panose="02020603050405020304" pitchFamily="18" charset="0"/>
                        </a:rPr>
                        <a:t>rd</a:t>
                      </a:r>
                      <a:r>
                        <a:rPr lang="ru-RU" sz="1000">
                          <a:solidFill>
                            <a:srgbClr val="04105A"/>
                          </a:solidFill>
                          <a:effectLst/>
                          <a:latin typeface="Calibri" panose="020F0502020204030204" pitchFamily="34" charset="0"/>
                          <a:ea typeface="Times New Roman" panose="02020603050405020304" pitchFamily="18" charset="0"/>
                          <a:cs typeface="Times New Roman" panose="02020603050405020304" pitchFamily="18" charset="0"/>
                        </a:rPr>
                        <a:t>-4</a:t>
                      </a:r>
                      <a:r>
                        <a:rPr lang="en-US" sz="1000" baseline="30000">
                          <a:solidFill>
                            <a:srgbClr val="04105A"/>
                          </a:solidFill>
                          <a:effectLst/>
                          <a:latin typeface="Calibri" panose="020F0502020204030204" pitchFamily="34" charset="0"/>
                          <a:ea typeface="Times New Roman" panose="02020603050405020304" pitchFamily="18" charset="0"/>
                          <a:cs typeface="Times New Roman" panose="02020603050405020304" pitchFamily="18" charset="0"/>
                        </a:rPr>
                        <a:t>th</a:t>
                      </a:r>
                      <a:r>
                        <a:rPr lang="en-US" sz="1000">
                          <a:solidFill>
                            <a:srgbClr val="04105A"/>
                          </a:solidFill>
                          <a:effectLst/>
                          <a:latin typeface="Calibri" panose="020F0502020204030204" pitchFamily="34" charset="0"/>
                          <a:ea typeface="Times New Roman" panose="02020603050405020304" pitchFamily="18" charset="0"/>
                          <a:cs typeface="Times New Roman" panose="02020603050405020304" pitchFamily="18" charset="0"/>
                        </a:rPr>
                        <a:t> of August</a:t>
                      </a:r>
                      <a:endParaRPr lang="ru-RU" sz="1000">
                        <a:solidFill>
                          <a:srgbClr val="04105A"/>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spcAft>
                          <a:spcPts val="0"/>
                        </a:spcAft>
                      </a:pPr>
                      <a:r>
                        <a:rPr lang="en-US" sz="1000">
                          <a:solidFill>
                            <a:srgbClr val="04105A"/>
                          </a:solidFill>
                          <a:effectLst/>
                          <a:latin typeface="Calibri" panose="020F0502020204030204" pitchFamily="34" charset="0"/>
                          <a:ea typeface="Times New Roman" panose="02020603050405020304" pitchFamily="18" charset="0"/>
                          <a:cs typeface="Times New Roman" panose="02020603050405020304" pitchFamily="18" charset="0"/>
                        </a:rPr>
                        <a:t>Mountaineering in the Pamir (Lenin’s Peak) Festival</a:t>
                      </a:r>
                      <a:endParaRPr lang="ru-RU" sz="1000">
                        <a:solidFill>
                          <a:srgbClr val="04105A"/>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spcAft>
                          <a:spcPts val="0"/>
                        </a:spcAft>
                      </a:pPr>
                      <a:r>
                        <a:rPr lang="en-US" sz="1000" dirty="0">
                          <a:solidFill>
                            <a:srgbClr val="04105A"/>
                          </a:solidFill>
                          <a:effectLst/>
                          <a:latin typeface="Calibri" panose="020F0502020204030204" pitchFamily="34" charset="0"/>
                          <a:ea typeface="Times New Roman" panose="02020603050405020304" pitchFamily="18" charset="0"/>
                          <a:cs typeface="Times New Roman" panose="02020603050405020304" pitchFamily="18" charset="0"/>
                        </a:rPr>
                        <a:t>National games, artists performances, climbing, trekking, downhill skiing, walking, riding on horseback and yaks. </a:t>
                      </a:r>
                      <a:endParaRPr lang="en-US" sz="1000" dirty="0" smtClean="0">
                        <a:solidFill>
                          <a:srgbClr val="04105A"/>
                        </a:solidFill>
                        <a:effectLst/>
                        <a:latin typeface="Calibri" panose="020F0502020204030204" pitchFamily="34" charset="0"/>
                        <a:ea typeface="Times New Roman" panose="02020603050405020304" pitchFamily="18" charset="0"/>
                        <a:cs typeface="Times New Roman" panose="02020603050405020304" pitchFamily="18" charset="0"/>
                      </a:endParaRPr>
                    </a:p>
                    <a:p>
                      <a:pPr algn="l">
                        <a:spcAft>
                          <a:spcPts val="0"/>
                        </a:spcAft>
                      </a:pPr>
                      <a:endParaRPr lang="ru-RU" sz="1000" dirty="0">
                        <a:solidFill>
                          <a:srgbClr val="04105A"/>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spcAft>
                          <a:spcPts val="0"/>
                        </a:spcAft>
                      </a:pPr>
                      <a:r>
                        <a:rPr lang="en-US" sz="1000">
                          <a:solidFill>
                            <a:srgbClr val="04105A"/>
                          </a:solidFill>
                          <a:effectLst/>
                          <a:latin typeface="Calibri" panose="020F0502020204030204" pitchFamily="34" charset="0"/>
                          <a:ea typeface="Times New Roman" panose="02020603050405020304" pitchFamily="18" charset="0"/>
                          <a:cs typeface="Times New Roman" panose="02020603050405020304" pitchFamily="18" charset="0"/>
                        </a:rPr>
                        <a:t>Osh region, Achyk-Tash tract</a:t>
                      </a:r>
                      <a:endParaRPr lang="ru-RU" sz="1000">
                        <a:solidFill>
                          <a:srgbClr val="04105A"/>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spcAft>
                          <a:spcPts val="0"/>
                        </a:spcAft>
                      </a:pPr>
                      <a:r>
                        <a:rPr lang="en-US" sz="1000" dirty="0" smtClean="0">
                          <a:solidFill>
                            <a:srgbClr val="04105A"/>
                          </a:solidFill>
                          <a:effectLst/>
                          <a:latin typeface="Calibri" panose="020F0502020204030204" pitchFamily="34" charset="0"/>
                          <a:ea typeface="Times New Roman" panose="02020603050405020304" pitchFamily="18" charset="0"/>
                          <a:cs typeface="Times New Roman" panose="02020603050405020304" pitchFamily="18" charset="0"/>
                        </a:rPr>
                        <a:t>P</a:t>
                      </a:r>
                      <a:r>
                        <a:rPr lang="ru-RU" sz="1000" dirty="0">
                          <a:solidFill>
                            <a:srgbClr val="04105A"/>
                          </a:solidFill>
                          <a:effectLst/>
                          <a:latin typeface="Calibri" panose="020F0502020204030204" pitchFamily="34" charset="0"/>
                          <a:ea typeface="Times New Roman" panose="02020603050405020304" pitchFamily="18" charset="0"/>
                          <a:cs typeface="Times New Roman" panose="02020603050405020304" pitchFamily="18" charset="0"/>
                        </a:rPr>
                        <a:t>. +996 312 651221</a:t>
                      </a:r>
                    </a:p>
                    <a:p>
                      <a:pPr algn="l">
                        <a:spcAft>
                          <a:spcPts val="0"/>
                        </a:spcAft>
                      </a:pPr>
                      <a:r>
                        <a:rPr lang="ru-RU" sz="1000" dirty="0">
                          <a:solidFill>
                            <a:srgbClr val="04105A"/>
                          </a:solidFill>
                          <a:effectLst/>
                          <a:latin typeface="Calibri" panose="020F0502020204030204" pitchFamily="34" charset="0"/>
                          <a:ea typeface="Times New Roman" panose="02020603050405020304" pitchFamily="18" charset="0"/>
                          <a:cs typeface="Times New Roman" panose="02020603050405020304" pitchFamily="18" charset="0"/>
                        </a:rPr>
                        <a:t> </a:t>
                      </a:r>
                    </a:p>
                  </a:txBody>
                  <a:tcPr marL="68580" marR="68580" marT="0" marB="0"/>
                </a:tc>
                <a:tc>
                  <a:txBody>
                    <a:bodyPr/>
                    <a:lstStyle/>
                    <a:p>
                      <a:pPr algn="l">
                        <a:spcAft>
                          <a:spcPts val="0"/>
                        </a:spcAft>
                      </a:pPr>
                      <a:r>
                        <a:rPr lang="en-US" sz="1100" dirty="0">
                          <a:solidFill>
                            <a:srgbClr val="04105A"/>
                          </a:solidFill>
                          <a:effectLst/>
                          <a:latin typeface="Calibri" panose="020F0502020204030204" pitchFamily="34" charset="0"/>
                          <a:ea typeface="Times New Roman" panose="02020603050405020304" pitchFamily="18" charset="0"/>
                          <a:cs typeface="Times New Roman" panose="02020603050405020304" pitchFamily="18" charset="0"/>
                        </a:rPr>
                        <a:t>Within Kyrgyz Republic </a:t>
                      </a:r>
                      <a:endParaRPr lang="ru-RU" sz="1100" dirty="0">
                        <a:solidFill>
                          <a:srgbClr val="04105A"/>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55725931"/>
                  </a:ext>
                </a:extLst>
              </a:tr>
              <a:tr h="1131446">
                <a:tc>
                  <a:txBody>
                    <a:bodyPr/>
                    <a:lstStyle/>
                    <a:p>
                      <a:pPr algn="l">
                        <a:spcAft>
                          <a:spcPts val="0"/>
                        </a:spcAft>
                      </a:pPr>
                      <a:r>
                        <a:rPr lang="ru-RU" sz="1000">
                          <a:solidFill>
                            <a:srgbClr val="04105A"/>
                          </a:solidFill>
                          <a:effectLst/>
                          <a:latin typeface="Calibri" panose="020F0502020204030204" pitchFamily="34" charset="0"/>
                          <a:ea typeface="Times New Roman" panose="02020603050405020304" pitchFamily="18" charset="0"/>
                          <a:cs typeface="Times New Roman" panose="02020603050405020304" pitchFamily="18" charset="0"/>
                        </a:rPr>
                        <a:t>10</a:t>
                      </a:r>
                      <a:r>
                        <a:rPr lang="en-US" sz="1000" baseline="30000">
                          <a:solidFill>
                            <a:srgbClr val="04105A"/>
                          </a:solidFill>
                          <a:effectLst/>
                          <a:latin typeface="Calibri" panose="020F0502020204030204" pitchFamily="34" charset="0"/>
                          <a:ea typeface="Times New Roman" panose="02020603050405020304" pitchFamily="18" charset="0"/>
                          <a:cs typeface="Times New Roman" panose="02020603050405020304" pitchFamily="18" charset="0"/>
                        </a:rPr>
                        <a:t>th</a:t>
                      </a:r>
                      <a:r>
                        <a:rPr lang="en-US" sz="1000">
                          <a:solidFill>
                            <a:srgbClr val="04105A"/>
                          </a:solidFill>
                          <a:effectLst/>
                          <a:latin typeface="Calibri" panose="020F0502020204030204" pitchFamily="34" charset="0"/>
                          <a:ea typeface="Times New Roman" panose="02020603050405020304" pitchFamily="18" charset="0"/>
                          <a:cs typeface="Times New Roman" panose="02020603050405020304" pitchFamily="18" charset="0"/>
                        </a:rPr>
                        <a:t> of August </a:t>
                      </a:r>
                      <a:endParaRPr lang="ru-RU" sz="1000">
                        <a:solidFill>
                          <a:srgbClr val="04105A"/>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spcAft>
                          <a:spcPts val="0"/>
                        </a:spcAft>
                      </a:pPr>
                      <a:r>
                        <a:rPr lang="en-US" sz="1000">
                          <a:solidFill>
                            <a:srgbClr val="04105A"/>
                          </a:solidFill>
                          <a:effectLst/>
                          <a:latin typeface="Calibri" panose="020F0502020204030204" pitchFamily="34" charset="0"/>
                          <a:ea typeface="Times New Roman" panose="02020603050405020304" pitchFamily="18" charset="0"/>
                          <a:cs typeface="Times New Roman" panose="02020603050405020304" pitchFamily="18" charset="0"/>
                        </a:rPr>
                        <a:t>«Birds of Prey – Bokonbaevo” Festival </a:t>
                      </a:r>
                      <a:endParaRPr lang="ru-RU" sz="1000">
                        <a:solidFill>
                          <a:srgbClr val="04105A"/>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spcAft>
                          <a:spcPts val="0"/>
                        </a:spcAft>
                      </a:pPr>
                      <a:r>
                        <a:rPr lang="en-US" sz="1000" dirty="0">
                          <a:solidFill>
                            <a:srgbClr val="04105A"/>
                          </a:solidFill>
                          <a:effectLst/>
                          <a:latin typeface="Calibri" panose="020F0502020204030204" pitchFamily="34" charset="0"/>
                          <a:ea typeface="Times New Roman" panose="02020603050405020304" pitchFamily="18" charset="0"/>
                          <a:cs typeface="Times New Roman" panose="02020603050405020304" pitchFamily="18" charset="0"/>
                        </a:rPr>
                        <a:t>Program includes: </a:t>
                      </a:r>
                      <a:endParaRPr lang="ru-RU" sz="1000" dirty="0">
                        <a:solidFill>
                          <a:srgbClr val="04105A"/>
                        </a:solidFill>
                        <a:effectLst/>
                        <a:latin typeface="Calibri" panose="020F0502020204030204" pitchFamily="34" charset="0"/>
                        <a:ea typeface="Times New Roman" panose="02020603050405020304" pitchFamily="18" charset="0"/>
                        <a:cs typeface="Times New Roman" panose="02020603050405020304" pitchFamily="18" charset="0"/>
                      </a:endParaRPr>
                    </a:p>
                    <a:p>
                      <a:pPr algn="l">
                        <a:spcAft>
                          <a:spcPts val="0"/>
                        </a:spcAft>
                      </a:pPr>
                      <a:r>
                        <a:rPr lang="en-US" sz="1000" dirty="0">
                          <a:solidFill>
                            <a:srgbClr val="04105A"/>
                          </a:solidFill>
                          <a:effectLst/>
                          <a:latin typeface="Calibri" panose="020F0502020204030204" pitchFamily="34" charset="0"/>
                          <a:ea typeface="Times New Roman" panose="02020603050405020304" pitchFamily="18" charset="0"/>
                          <a:cs typeface="Times New Roman" panose="02020603050405020304" pitchFamily="18" charset="0"/>
                        </a:rPr>
                        <a:t>- exhibition of the birds of prey,</a:t>
                      </a:r>
                      <a:endParaRPr lang="ru-RU" sz="1000" dirty="0">
                        <a:solidFill>
                          <a:srgbClr val="04105A"/>
                        </a:solidFill>
                        <a:effectLst/>
                        <a:latin typeface="Calibri" panose="020F0502020204030204" pitchFamily="34" charset="0"/>
                        <a:ea typeface="Times New Roman" panose="02020603050405020304" pitchFamily="18" charset="0"/>
                        <a:cs typeface="Times New Roman" panose="02020603050405020304" pitchFamily="18" charset="0"/>
                      </a:endParaRPr>
                    </a:p>
                    <a:p>
                      <a:pPr algn="l">
                        <a:spcAft>
                          <a:spcPts val="0"/>
                        </a:spcAft>
                      </a:pPr>
                      <a:r>
                        <a:rPr lang="en-US" sz="1000" dirty="0">
                          <a:solidFill>
                            <a:srgbClr val="04105A"/>
                          </a:solidFill>
                          <a:effectLst/>
                          <a:latin typeface="Calibri" panose="020F0502020204030204" pitchFamily="34" charset="0"/>
                          <a:ea typeface="Times New Roman" panose="02020603050405020304" pitchFamily="18" charset="0"/>
                          <a:cs typeface="Times New Roman" panose="02020603050405020304" pitchFamily="18" charset="0"/>
                        </a:rPr>
                        <a:t>- craftsmen fair;</a:t>
                      </a:r>
                      <a:endParaRPr lang="ru-RU" sz="1000" dirty="0">
                        <a:solidFill>
                          <a:srgbClr val="04105A"/>
                        </a:solidFill>
                        <a:effectLst/>
                        <a:latin typeface="Calibri" panose="020F0502020204030204" pitchFamily="34" charset="0"/>
                        <a:ea typeface="Times New Roman" panose="02020603050405020304" pitchFamily="18" charset="0"/>
                        <a:cs typeface="Times New Roman" panose="02020603050405020304" pitchFamily="18" charset="0"/>
                      </a:endParaRPr>
                    </a:p>
                    <a:p>
                      <a:pPr algn="l">
                        <a:spcAft>
                          <a:spcPts val="0"/>
                        </a:spcAft>
                      </a:pPr>
                      <a:r>
                        <a:rPr lang="en-US" sz="1000" dirty="0">
                          <a:solidFill>
                            <a:srgbClr val="04105A"/>
                          </a:solidFill>
                          <a:effectLst/>
                          <a:latin typeface="Calibri" panose="020F0502020204030204" pitchFamily="34" charset="0"/>
                          <a:ea typeface="Times New Roman" panose="02020603050405020304" pitchFamily="18" charset="0"/>
                          <a:cs typeface="Times New Roman" panose="02020603050405020304" pitchFamily="18" charset="0"/>
                        </a:rPr>
                        <a:t>- national games with tourists;</a:t>
                      </a:r>
                      <a:endParaRPr lang="ru-RU" sz="1000" dirty="0">
                        <a:solidFill>
                          <a:srgbClr val="04105A"/>
                        </a:solidFill>
                        <a:effectLst/>
                        <a:latin typeface="Calibri" panose="020F0502020204030204" pitchFamily="34" charset="0"/>
                        <a:ea typeface="Times New Roman" panose="02020603050405020304" pitchFamily="18" charset="0"/>
                        <a:cs typeface="Times New Roman" panose="02020603050405020304" pitchFamily="18" charset="0"/>
                      </a:endParaRPr>
                    </a:p>
                    <a:p>
                      <a:pPr algn="l">
                        <a:spcAft>
                          <a:spcPts val="0"/>
                        </a:spcAft>
                      </a:pPr>
                      <a:r>
                        <a:rPr lang="en-US" sz="1000" dirty="0">
                          <a:solidFill>
                            <a:srgbClr val="04105A"/>
                          </a:solidFill>
                          <a:effectLst/>
                          <a:latin typeface="Calibri" panose="020F0502020204030204" pitchFamily="34" charset="0"/>
                          <a:ea typeface="Times New Roman" panose="02020603050405020304" pitchFamily="18" charset="0"/>
                          <a:cs typeface="Times New Roman" panose="02020603050405020304" pitchFamily="18" charset="0"/>
                        </a:rPr>
                        <a:t>- folklore program;</a:t>
                      </a:r>
                      <a:endParaRPr lang="ru-RU" sz="1000" dirty="0">
                        <a:solidFill>
                          <a:srgbClr val="04105A"/>
                        </a:solidFill>
                        <a:effectLst/>
                        <a:latin typeface="Calibri" panose="020F0502020204030204" pitchFamily="34" charset="0"/>
                        <a:ea typeface="Times New Roman" panose="02020603050405020304" pitchFamily="18" charset="0"/>
                        <a:cs typeface="Times New Roman" panose="02020603050405020304" pitchFamily="18" charset="0"/>
                      </a:endParaRPr>
                    </a:p>
                    <a:p>
                      <a:pPr algn="l">
                        <a:spcAft>
                          <a:spcPts val="0"/>
                        </a:spcAft>
                      </a:pPr>
                      <a:r>
                        <a:rPr lang="en-US" sz="1000" dirty="0">
                          <a:solidFill>
                            <a:srgbClr val="04105A"/>
                          </a:solidFill>
                          <a:effectLst/>
                          <a:latin typeface="Calibri" panose="020F0502020204030204" pitchFamily="34" charset="0"/>
                          <a:ea typeface="Times New Roman" panose="02020603050405020304" pitchFamily="18" charset="0"/>
                          <a:cs typeface="Times New Roman" panose="02020603050405020304" pitchFamily="18" charset="0"/>
                        </a:rPr>
                        <a:t>-  yurt construction competition;</a:t>
                      </a:r>
                      <a:endParaRPr lang="ru-RU" sz="1000" dirty="0">
                        <a:solidFill>
                          <a:srgbClr val="04105A"/>
                        </a:solidFill>
                        <a:effectLst/>
                        <a:latin typeface="Calibri" panose="020F0502020204030204" pitchFamily="34" charset="0"/>
                        <a:ea typeface="Times New Roman" panose="02020603050405020304" pitchFamily="18" charset="0"/>
                        <a:cs typeface="Times New Roman" panose="02020603050405020304" pitchFamily="18" charset="0"/>
                      </a:endParaRPr>
                    </a:p>
                    <a:p>
                      <a:pPr algn="l">
                        <a:spcAft>
                          <a:spcPts val="0"/>
                        </a:spcAft>
                      </a:pPr>
                      <a:r>
                        <a:rPr lang="en-US" sz="1000" dirty="0">
                          <a:solidFill>
                            <a:srgbClr val="04105A"/>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ru-RU" sz="1000" dirty="0">
                        <a:solidFill>
                          <a:srgbClr val="04105A"/>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spcAft>
                          <a:spcPts val="0"/>
                        </a:spcAft>
                      </a:pPr>
                      <a:r>
                        <a:rPr lang="en-US" sz="1000">
                          <a:solidFill>
                            <a:srgbClr val="04105A"/>
                          </a:solidFill>
                          <a:effectLst/>
                          <a:latin typeface="Calibri" panose="020F0502020204030204" pitchFamily="34" charset="0"/>
                          <a:ea typeface="Times New Roman" panose="02020603050405020304" pitchFamily="18" charset="0"/>
                          <a:cs typeface="Times New Roman" panose="02020603050405020304" pitchFamily="18" charset="0"/>
                        </a:rPr>
                        <a:t>"Zhaychy" Yurt camp </a:t>
                      </a:r>
                      <a:endParaRPr lang="ru-RU" sz="1000">
                        <a:solidFill>
                          <a:srgbClr val="04105A"/>
                        </a:solidFill>
                        <a:effectLst/>
                        <a:latin typeface="Calibri" panose="020F0502020204030204" pitchFamily="34" charset="0"/>
                        <a:ea typeface="Times New Roman" panose="02020603050405020304" pitchFamily="18" charset="0"/>
                        <a:cs typeface="Times New Roman" panose="02020603050405020304" pitchFamily="18" charset="0"/>
                      </a:endParaRPr>
                    </a:p>
                    <a:p>
                      <a:pPr algn="l">
                        <a:spcAft>
                          <a:spcPts val="0"/>
                        </a:spcAft>
                      </a:pPr>
                      <a:r>
                        <a:rPr lang="en-US" sz="1000">
                          <a:solidFill>
                            <a:srgbClr val="04105A"/>
                          </a:solidFill>
                          <a:effectLst/>
                          <a:latin typeface="Calibri" panose="020F0502020204030204" pitchFamily="34" charset="0"/>
                          <a:ea typeface="Times New Roman" panose="02020603050405020304" pitchFamily="18" charset="0"/>
                          <a:cs typeface="Times New Roman" panose="02020603050405020304" pitchFamily="18" charset="0"/>
                        </a:rPr>
                        <a:t>Kok-Sai village </a:t>
                      </a:r>
                      <a:endParaRPr lang="ru-RU" sz="1000">
                        <a:solidFill>
                          <a:srgbClr val="04105A"/>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spcAft>
                          <a:spcPts val="0"/>
                        </a:spcAft>
                      </a:pPr>
                      <a:r>
                        <a:rPr lang="ru-RU" sz="1000" dirty="0">
                          <a:solidFill>
                            <a:srgbClr val="04105A"/>
                          </a:solidFill>
                          <a:effectLst/>
                          <a:latin typeface="Calibri" panose="020F0502020204030204" pitchFamily="34" charset="0"/>
                          <a:ea typeface="Times New Roman" panose="02020603050405020304" pitchFamily="18" charset="0"/>
                          <a:cs typeface="Times New Roman" panose="02020603050405020304" pitchFamily="18" charset="0"/>
                        </a:rPr>
                        <a:t>СВТ</a:t>
                      </a:r>
                      <a:r>
                        <a:rPr lang="en-US" sz="1000" dirty="0">
                          <a:solidFill>
                            <a:srgbClr val="04105A"/>
                          </a:solidFill>
                          <a:effectLst/>
                          <a:latin typeface="Calibri" panose="020F0502020204030204" pitchFamily="34" charset="0"/>
                          <a:ea typeface="Times New Roman" panose="02020603050405020304" pitchFamily="18" charset="0"/>
                          <a:cs typeface="Times New Roman" panose="02020603050405020304" pitchFamily="18" charset="0"/>
                        </a:rPr>
                        <a:t>-</a:t>
                      </a:r>
                      <a:r>
                        <a:rPr lang="en-US" sz="1000" dirty="0" err="1">
                          <a:solidFill>
                            <a:srgbClr val="04105A"/>
                          </a:solidFill>
                          <a:effectLst/>
                          <a:latin typeface="Calibri" panose="020F0502020204030204" pitchFamily="34" charset="0"/>
                          <a:ea typeface="Times New Roman" panose="02020603050405020304" pitchFamily="18" charset="0"/>
                          <a:cs typeface="Times New Roman" panose="02020603050405020304" pitchFamily="18" charset="0"/>
                        </a:rPr>
                        <a:t>Bokonbaevo</a:t>
                      </a:r>
                      <a:endParaRPr lang="ru-RU" sz="1000" dirty="0">
                        <a:solidFill>
                          <a:srgbClr val="04105A"/>
                        </a:solidFill>
                        <a:effectLst/>
                        <a:latin typeface="Calibri" panose="020F0502020204030204" pitchFamily="34" charset="0"/>
                        <a:ea typeface="Times New Roman" panose="02020603050405020304" pitchFamily="18" charset="0"/>
                        <a:cs typeface="Times New Roman" panose="02020603050405020304" pitchFamily="18" charset="0"/>
                      </a:endParaRPr>
                    </a:p>
                    <a:p>
                      <a:pPr algn="l">
                        <a:spcAft>
                          <a:spcPts val="0"/>
                        </a:spcAft>
                      </a:pPr>
                      <a:r>
                        <a:rPr lang="en-US" sz="1000" dirty="0">
                          <a:solidFill>
                            <a:srgbClr val="04105A"/>
                          </a:solidFill>
                          <a:effectLst/>
                          <a:latin typeface="Calibri" panose="020F0502020204030204" pitchFamily="34" charset="0"/>
                          <a:ea typeface="Times New Roman" panose="02020603050405020304" pitchFamily="18" charset="0"/>
                          <a:cs typeface="Times New Roman" panose="02020603050405020304" pitchFamily="18" charset="0"/>
                        </a:rPr>
                        <a:t>Coordinator</a:t>
                      </a:r>
                      <a:endParaRPr lang="ru-RU" sz="1000" dirty="0">
                        <a:solidFill>
                          <a:srgbClr val="04105A"/>
                        </a:solidFill>
                        <a:effectLst/>
                        <a:latin typeface="Calibri" panose="020F0502020204030204" pitchFamily="34" charset="0"/>
                        <a:ea typeface="Times New Roman" panose="02020603050405020304" pitchFamily="18" charset="0"/>
                        <a:cs typeface="Times New Roman" panose="02020603050405020304" pitchFamily="18" charset="0"/>
                      </a:endParaRPr>
                    </a:p>
                    <a:p>
                      <a:pPr algn="l">
                        <a:spcAft>
                          <a:spcPts val="0"/>
                        </a:spcAft>
                      </a:pPr>
                      <a:r>
                        <a:rPr lang="en-US" sz="1000" dirty="0" err="1">
                          <a:solidFill>
                            <a:srgbClr val="04105A"/>
                          </a:solidFill>
                          <a:effectLst/>
                          <a:latin typeface="Calibri" panose="020F0502020204030204" pitchFamily="34" charset="0"/>
                          <a:ea typeface="Times New Roman" panose="02020603050405020304" pitchFamily="18" charset="0"/>
                          <a:cs typeface="Times New Roman" panose="02020603050405020304" pitchFamily="18" charset="0"/>
                        </a:rPr>
                        <a:t>Saltanat</a:t>
                      </a:r>
                      <a:r>
                        <a:rPr lang="en-US" sz="1000" dirty="0">
                          <a:solidFill>
                            <a:srgbClr val="04105A"/>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1000" dirty="0" err="1">
                          <a:solidFill>
                            <a:srgbClr val="04105A"/>
                          </a:solidFill>
                          <a:effectLst/>
                          <a:latin typeface="Calibri" panose="020F0502020204030204" pitchFamily="34" charset="0"/>
                          <a:ea typeface="Times New Roman" panose="02020603050405020304" pitchFamily="18" charset="0"/>
                          <a:cs typeface="Times New Roman" panose="02020603050405020304" pitchFamily="18" charset="0"/>
                        </a:rPr>
                        <a:t>Kadyrkulova</a:t>
                      </a:r>
                      <a:r>
                        <a:rPr lang="en-US" sz="1000" dirty="0">
                          <a:solidFill>
                            <a:srgbClr val="04105A"/>
                          </a:solidFill>
                          <a:effectLst/>
                          <a:latin typeface="Calibri" panose="020F0502020204030204" pitchFamily="34" charset="0"/>
                          <a:ea typeface="Times New Roman" panose="02020603050405020304" pitchFamily="18" charset="0"/>
                          <a:cs typeface="Times New Roman" panose="02020603050405020304" pitchFamily="18" charset="0"/>
                        </a:rPr>
                        <a:t>,</a:t>
                      </a:r>
                      <a:endParaRPr lang="ru-RU" sz="1000" dirty="0">
                        <a:solidFill>
                          <a:srgbClr val="04105A"/>
                        </a:solidFill>
                        <a:effectLst/>
                        <a:latin typeface="Calibri" panose="020F0502020204030204" pitchFamily="34" charset="0"/>
                        <a:ea typeface="Times New Roman" panose="02020603050405020304" pitchFamily="18" charset="0"/>
                        <a:cs typeface="Times New Roman" panose="02020603050405020304" pitchFamily="18" charset="0"/>
                      </a:endParaRPr>
                    </a:p>
                    <a:p>
                      <a:pPr algn="l">
                        <a:spcAft>
                          <a:spcPts val="0"/>
                        </a:spcAft>
                      </a:pPr>
                      <a:r>
                        <a:rPr lang="ru-RU" sz="1000" dirty="0">
                          <a:solidFill>
                            <a:srgbClr val="04105A"/>
                          </a:solidFill>
                          <a:effectLst/>
                          <a:latin typeface="Calibri" panose="020F0502020204030204" pitchFamily="34" charset="0"/>
                          <a:ea typeface="Times New Roman" panose="02020603050405020304" pitchFamily="18" charset="0"/>
                          <a:cs typeface="Times New Roman" panose="02020603050405020304" pitchFamily="18" charset="0"/>
                        </a:rPr>
                        <a:t>+996 779 455045</a:t>
                      </a:r>
                    </a:p>
                  </a:txBody>
                  <a:tcPr marL="68580" marR="68580" marT="0" marB="0"/>
                </a:tc>
                <a:tc>
                  <a:txBody>
                    <a:bodyPr/>
                    <a:lstStyle/>
                    <a:p>
                      <a:pPr algn="l">
                        <a:spcAft>
                          <a:spcPts val="0"/>
                        </a:spcAft>
                      </a:pPr>
                      <a:r>
                        <a:rPr lang="en-US" sz="1100" dirty="0">
                          <a:solidFill>
                            <a:srgbClr val="04105A"/>
                          </a:solidFill>
                          <a:effectLst/>
                          <a:latin typeface="Calibri" panose="020F0502020204030204" pitchFamily="34" charset="0"/>
                          <a:ea typeface="Times New Roman" panose="02020603050405020304" pitchFamily="18" charset="0"/>
                          <a:cs typeface="Times New Roman" panose="02020603050405020304" pitchFamily="18" charset="0"/>
                        </a:rPr>
                        <a:t>International</a:t>
                      </a:r>
                      <a:endParaRPr lang="ru-RU" sz="1100" dirty="0">
                        <a:solidFill>
                          <a:srgbClr val="04105A"/>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950055304"/>
                  </a:ext>
                </a:extLst>
              </a:tr>
            </a:tbl>
          </a:graphicData>
        </a:graphic>
      </p:graphicFrame>
      <p:pic>
        <p:nvPicPr>
          <p:cNvPr id="5" name="Рисунок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62051" y="1"/>
            <a:ext cx="1841864" cy="741705"/>
          </a:xfrm>
          <a:prstGeom prst="rect">
            <a:avLst/>
          </a:prstGeom>
        </p:spPr>
      </p:pic>
    </p:spTree>
    <p:extLst>
      <p:ext uri="{BB962C8B-B14F-4D97-AF65-F5344CB8AC3E}">
        <p14:creationId xmlns:p14="http://schemas.microsoft.com/office/powerpoint/2010/main" val="134108474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423</TotalTime>
  <Words>2106</Words>
  <Application>Microsoft Office PowerPoint</Application>
  <PresentationFormat>Экран (4:3)</PresentationFormat>
  <Paragraphs>574</Paragraphs>
  <Slides>12</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12</vt:i4>
      </vt:variant>
    </vt:vector>
  </HeadingPairs>
  <TitlesOfParts>
    <vt:vector size="17" baseType="lpstr">
      <vt:lpstr>Arial</vt:lpstr>
      <vt:lpstr>Calibri</vt:lpstr>
      <vt:lpstr>Calibri Light</vt:lpstr>
      <vt:lpstr>Times New Roman</vt:lpstr>
      <vt:lpstr>Office Theme</vt:lpstr>
      <vt:lpstr>  Events Calendar 2019</vt:lpstr>
      <vt:lpstr>Events Calendar 2019</vt:lpstr>
      <vt:lpstr>Spring</vt:lpstr>
      <vt:lpstr>Spring</vt:lpstr>
      <vt:lpstr> Summer - June </vt:lpstr>
      <vt:lpstr>Summer - June</vt:lpstr>
      <vt:lpstr>Summer - July</vt:lpstr>
      <vt:lpstr>Summer – July - August</vt:lpstr>
      <vt:lpstr>Summer - August</vt:lpstr>
      <vt:lpstr>Summer - August</vt:lpstr>
      <vt:lpstr>Autumn </vt:lpstr>
      <vt:lpstr>Winter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Name of presentation</dc:title>
  <dc:creator>user</dc:creator>
  <cp:lastModifiedBy>Jonny</cp:lastModifiedBy>
  <cp:revision>63</cp:revision>
  <dcterms:created xsi:type="dcterms:W3CDTF">2018-09-04T12:10:47Z</dcterms:created>
  <dcterms:modified xsi:type="dcterms:W3CDTF">2019-04-12T06:04:55Z</dcterms:modified>
</cp:coreProperties>
</file>