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8" r:id="rId5"/>
    <p:sldId id="287" r:id="rId6"/>
    <p:sldId id="272" r:id="rId7"/>
    <p:sldId id="285" r:id="rId8"/>
    <p:sldId id="274" r:id="rId9"/>
    <p:sldId id="275" r:id="rId10"/>
    <p:sldId id="276" r:id="rId11"/>
    <p:sldId id="277" r:id="rId12"/>
    <p:sldId id="279" r:id="rId13"/>
    <p:sldId id="286" r:id="rId14"/>
    <p:sldId id="278" r:id="rId15"/>
    <p:sldId id="281" r:id="rId16"/>
    <p:sldId id="289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105A"/>
    <a:srgbClr val="3E52A0"/>
    <a:srgbClr val="BF3C48"/>
    <a:srgbClr val="6F267F"/>
    <a:srgbClr val="2E2C2D"/>
    <a:srgbClr val="47627F"/>
    <a:srgbClr val="ED613E"/>
    <a:srgbClr val="856E45"/>
    <a:srgbClr val="FECB00"/>
    <a:srgbClr val="729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86" autoAdjust="0"/>
    <p:restoredTop sz="93868" autoAdjust="0"/>
  </p:normalViewPr>
  <p:slideViewPr>
    <p:cSldViewPr snapToGrid="0">
      <p:cViewPr varScale="1">
        <p:scale>
          <a:sx n="98" d="100"/>
          <a:sy n="98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8879" y="2429690"/>
            <a:ext cx="5015484" cy="23876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Календарь событий </a:t>
            </a:r>
            <a:b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20</a:t>
            </a: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20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8468" y="104501"/>
            <a:ext cx="3052681" cy="23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70344"/>
            <a:ext cx="2363561" cy="910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77723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5174713"/>
              </p:ext>
            </p:extLst>
          </p:nvPr>
        </p:nvGraphicFramePr>
        <p:xfrm>
          <a:off x="902152" y="856122"/>
          <a:ext cx="7940586" cy="60018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862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702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2450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июля </a:t>
                      </a:r>
                      <a:endParaRPr lang="en-US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“Бугу”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развития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сохранения наследия традиций кыргызского народа (ремесленничество, традиции, обычаи, национальная кухня, национальные игры – б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үркүт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салуу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охота с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тайганами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салбуурун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Также, состоится конкурс национальной одежлы.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Будут показаны краткометражные фильмы про “Бугу Эне”, “Ак Илбирс”, где также параллельно будет показан фольклорно-этнографический концерт. </a:t>
                      </a:r>
                      <a:endParaRPr lang="ru-RU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Питомник “Бугу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Марал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Нарынский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заповедник, Нарынская область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государственная администрация, Областная ассоциация туризма, районная ассоциация по туризму “Нарын Саякат”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Т.: +996 701030201 Азат  Идирисов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1408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июля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Этнофестиваль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Тескей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Жээк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этнофестиваля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шоу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Салбуурун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этноспортивные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возведение юрты на скорость;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Тонского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Руководитель: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Жылдыз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Асанакунова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+996 777347419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9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Эко-культурная акция «К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л-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Сохранение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эко-системы Южного берега Иссык-Куля,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мероприятие по благодарению воды;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уборка прибрежной зоны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Тонский район, С.Боконбаево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Прибрежная зона «Манжылы-Ата»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Боконбаево-Манжылы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 267795, +996 778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0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0"/>
            <a:ext cx="5852161" cy="93365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7505300"/>
              </p:ext>
            </p:extLst>
          </p:nvPr>
        </p:nvGraphicFramePr>
        <p:xfrm>
          <a:off x="875210" y="1070812"/>
          <a:ext cx="8007122" cy="57871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32380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95335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212948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38198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309786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18475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741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531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конных игр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высокогорном пастбище озера «Сон-Куль» проходят увлекательные, традиционные конные игры: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улак-тартыш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тыйын-энмей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 эр-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эниш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Сон-Куль,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городок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Батай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Арал,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область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Кочкор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Бекболот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Буйлашев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+996 777 265559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+996 3535 51114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2221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“Салбуурун”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фестиваля включает конноспортивные игры кочевников – “Тыйын эңмей” и “Кыз Куумай”, состязание команд “Кок Бору”, соревнования лучников и демонстарция элементов традиционной коллективной охоты “Салбуурун”, где группа беркутчи на лошадях сопровождается кыргызскими охотничьими борзыми – тайганами.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Боконбаево,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“Салбуурун Ордо”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Федерация “Салбуурун”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 федерации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Алмаз Акунов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+996 550 395094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конных игр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 конные игры по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улак-тартыш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тыйын-энмей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эр-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эниш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Кызыл-Ой,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Суусамыр айыл окмоту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Кызыл-Ой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Артык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Кулубаев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т.: +996 312464785,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+996 555 417847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+ 996 559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568838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0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39360"/>
            <a:ext cx="2363561" cy="705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5702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4894190"/>
              </p:ext>
            </p:extLst>
          </p:nvPr>
        </p:nvGraphicFramePr>
        <p:xfrm>
          <a:off x="902152" y="707402"/>
          <a:ext cx="7940586" cy="61505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862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517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8619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августа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J-Fest Summer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турпродуктов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летнего туризма – конные, велосипедные и пешие туры. Этнокультурный и фольклорный концерт.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Иссык –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Кульская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обл., Долина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Жыргалан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Жыргалан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Ибаков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Эмил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+996 557 207777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47714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июля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- 2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августа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9 августа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Оймо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Оймо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Ремесленники из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разных стран выставляют  свою продукцию на прилавках Ремесленной Ярмарки, которая продолжает традиции Великого шелкового пути. На площадках выступают деятели искусства и самодеятельные коллективы, проходит торжественный парад ремесленников и гостей фестиваля.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ремесленники региона проводят мастер-классы для детей и взрослых.  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Бишкек, площадь у к/т “Ала-Тоо”,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Национальный музей ИЗО им. Г. Айтиева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Чолпон – Ата, центральная площадь города, напротив Экоцентра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 центр в поддержку ремесел </a:t>
                      </a:r>
                      <a:r>
                        <a:rPr lang="en-US" sz="105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“CACSARC-kg”,</a:t>
                      </a:r>
                      <a:r>
                        <a:rPr lang="en-US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Ремесленный Совет Кыргызстана, Министерство культуры, информации и туризма КР, мэрия г. Бишкек, администрация г. </a:t>
                      </a:r>
                      <a:r>
                        <a:rPr lang="ru-RU" sz="105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Чолпон-Ата</a:t>
                      </a:r>
                      <a:r>
                        <a:rPr lang="ru-RU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USAID</a:t>
                      </a:r>
                      <a:r>
                        <a:rPr lang="ru-RU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Кыргызстане, Музей ИЗО, Фонд инициативы Р. </a:t>
                      </a:r>
                      <a:r>
                        <a:rPr lang="ru-RU" sz="105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Отунбаевой</a:t>
                      </a:r>
                      <a:r>
                        <a:rPr lang="ru-RU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Арт-группа</a:t>
                      </a:r>
                      <a:r>
                        <a:rPr lang="ru-RU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«Корни и крылья», Фонд им. </a:t>
                      </a:r>
                      <a:r>
                        <a:rPr lang="ru-RU" sz="105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Т.Океева</a:t>
                      </a:r>
                      <a:r>
                        <a:rPr lang="ru-RU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Центрально-Азиатская сеть по культуре и искусству , ОФ </a:t>
                      </a:r>
                      <a:r>
                        <a:rPr lang="ky-KG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“Шелковый путь”.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Кошоева Мээр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05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+996 555 960577</a:t>
                      </a:r>
                      <a:endParaRPr lang="ru-RU" sz="105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91473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3601812"/>
              </p:ext>
            </p:extLst>
          </p:nvPr>
        </p:nvGraphicFramePr>
        <p:xfrm>
          <a:off x="902152" y="1051899"/>
          <a:ext cx="7940586" cy="5785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0159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61156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088444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155005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45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6345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Июль-Август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(предварительно)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фестиваль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Tengri</a:t>
                      </a:r>
                      <a:r>
                        <a:rPr lang="en-US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music»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– развитие событийного туризма в КР, инфраструктуры местности, формирование привлекательного имиджа местности, и привлечение туристов. Участниками фестиваля являются выдающиеся музыканты и оркестры со всего мира.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Ипподром в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г.Чолпон-Ата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Амфитеатр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Nomad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КЦ «Рух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Ордо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Юртаева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т.+996 770787674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13076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июля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«Горного туризма»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включает национальные игры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улак-тартыш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кыз-куумай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тыйын-энмей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эр-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эниш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организуют фольклорные шоу и традиционную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кыргызскую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кухню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Пик Ленина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лагерь альпинистов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Сары-Могол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Абдилла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Ташбеков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+996 556 092627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3787971"/>
                  </a:ext>
                </a:extLst>
              </a:tr>
              <a:tr h="2311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августа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абрикоса «Кызыл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Өрук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демонстрирует желание фермеров объединяться и выход на новые рынки.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Цель - продвижение и популяризация уникальности абрикоса южного побережья Иссык-Куля.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Пляж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Кекилик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Тон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+996 700 267795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493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90937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517593"/>
              </p:ext>
            </p:extLst>
          </p:nvPr>
        </p:nvGraphicFramePr>
        <p:xfrm>
          <a:off x="902152" y="1046530"/>
          <a:ext cx="7940586" cy="5811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862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641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2257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августа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ловчих птиц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Манжылы</a:t>
                      </a:r>
                      <a:r>
                        <a:rPr lang="ru-RU" sz="1100" kern="12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национальных игр и ловчих птиц.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Пляж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Кекилик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с. Тон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Тонский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700267795, +996 778 267795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789342"/>
                  </a:ext>
                </a:extLst>
              </a:tr>
              <a:tr h="29120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  августа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приключенческого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туризма и альпинизма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Алайской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долины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игры, выступления артистов, восхождения, трекинг, спуски на лыжах, прогулки пешком на лошадях и яках.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Ошская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область, урочище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Ачык-Таш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+996 312 651221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93549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3720569"/>
              </p:ext>
            </p:extLst>
          </p:nvPr>
        </p:nvGraphicFramePr>
        <p:xfrm>
          <a:off x="902152" y="1072656"/>
          <a:ext cx="7940586" cy="5785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175120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05673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585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9276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августа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«Ловчих птиц -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выставка ловчих птиц,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выставка ремесленников;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национальные игры вместе с туристами;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фольклорная программа;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возведение юрты на скорость и т.д.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Юрточный лагерь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Жайчы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с.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Кок-Сай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СВТ-Боконбаево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Салтанат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Кадыркулова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координатор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+996 779 455045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3272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августа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Кинологический конкурс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Тайган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Тест»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Организованный выезд участников из г. Бишкек по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Этно-экологическому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маршруту «Родина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тайганов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(«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Homeland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aigan</a:t>
                      </a:r>
                      <a:r>
                        <a:rPr lang="en-US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 Демонстрация чистопородных и рабочих качеств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тайгана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опуляризация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кыргызского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тайгана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распространение информации и привлечение внимания современников к проблеме сохранения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биоразнообразия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объектов культурного и национального достояния.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Джалал – Абад,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Джалал – Абад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ОО «Клуб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Кыргызский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Тайган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Председатель - Мураталиев Болот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Анарбекович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Т.+996755736933.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Международный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0"/>
            <a:ext cx="5852161" cy="90937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1146143"/>
              </p:ext>
            </p:extLst>
          </p:nvPr>
        </p:nvGraphicFramePr>
        <p:xfrm>
          <a:off x="842211" y="1046535"/>
          <a:ext cx="8000527" cy="58113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3161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944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211126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37178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308707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17471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49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2123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августа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альпинизма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игры, восхождения,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трекинг, спуск на лыжах.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обл.,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Ат-Башынский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р-н, урочище Чар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Кыргызский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республиканский альпинистский клуб,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туризма Шелкового пути 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Райгосадминистрация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Ат-Башинского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Т.+996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312 651404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924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августа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Ширге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жыяр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чабанов.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Главной целью фестиваля является возрождение предков кочевников, развитие сельского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агротуризма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Талды-Булак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Таласская</a:t>
                      </a:r>
                      <a:r>
                        <a:rPr lang="ru-RU" sz="1100" kern="12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Т.+996704191122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834615"/>
                  </a:ext>
                </a:extLst>
              </a:tr>
              <a:tr h="757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августа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«Ак-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кайын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мурасым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традиций и обычаев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кыргызского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народа 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Копуро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-Базар,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Таласская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Т.+996703912719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480612"/>
                  </a:ext>
                </a:extLst>
              </a:tr>
              <a:tr h="14079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августа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блюд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фестивале можно научиться готовить традиционные и узбекские блюда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кочо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-пепел, гул-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манти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каттаму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а затем продегустировать приготовленное.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Джалал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Абадская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обл., г.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Джалал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Абад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Эркиндик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 № 3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CBT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Джалал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Абад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Рухсора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Абдуллаева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+996 3722 21962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+996 772 376602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049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968" y="0"/>
            <a:ext cx="1996770" cy="1167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0"/>
            <a:ext cx="5852161" cy="81333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 </a:t>
            </a: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693385"/>
              </p:ext>
            </p:extLst>
          </p:nvPr>
        </p:nvGraphicFramePr>
        <p:xfrm>
          <a:off x="902152" y="1059592"/>
          <a:ext cx="7940586" cy="5798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862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65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2968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сентября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Нукура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традиции Кыргызстана, изделия, демонстрация национальных блюд.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этнофестиваля: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изделия, мастера из школ показывают мастер-классы по приготовлению блюд,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также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будут проходить национальные игры. На стадионе Ала-Тоо ст.«Тоо койнундагы шаар» предоставят фотовыставку. А также состоится  ярмарка национальных продуктов. 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  область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Нарын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 Өмүрзаков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+996 700 872720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2172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 Октября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«Осенний Ореховый Марафон – 2020»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Марафон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самом большом в мире орехоплодовом лесу.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праздника можно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увидеть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много интересных традиционных моментов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участие в различных конкурсах.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Жалал-Абад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Арсланбоб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«Арсланбоб»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777 342476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Хаят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Тарыков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274" y="1"/>
            <a:ext cx="2261464" cy="966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81436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1390453"/>
              </p:ext>
            </p:extLst>
          </p:nvPr>
        </p:nvGraphicFramePr>
        <p:xfrm>
          <a:off x="902152" y="951524"/>
          <a:ext cx="7940586" cy="5923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1478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1935856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33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Ctr="1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3404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зимнего  сезона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- привлечение населения к ведению активного и здорового образа жизни, туристов, которые предпочитают зимний отдых. 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Чуйская область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туризма при МКИТ КР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1534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“Лыжные гонки Арсланбоб – 2020”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мероприятия – развитие зимнего туризма в Арсланбобе. На мероприятии будут скачки на лошадях, лыжные гонки на 8 км, шахматные игры, армрестлинг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Жалал-Абадская область,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С.Арсланбоб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«Арсланбоб»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+996777342476 +996777342476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Хаят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Тарыков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5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февраля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«Кыргызстан-страна горных лыж и зимнего отдыха»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программа, конкурсы, катание на лыжах и сноубордах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Чуйская область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туризма при МКИТ КР, Совет по развитию бизнеса и инвестиций при Правительстве Кыргызской Республики, Ассоциация выпускников </a:t>
                      </a:r>
                      <a:r>
                        <a:rPr lang="en-US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JICA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Международный деловой совет, Союз пешеходного туризма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17" y="864463"/>
            <a:ext cx="7016670" cy="896209"/>
          </a:xfrm>
        </p:spPr>
        <p:txBody>
          <a:bodyPr>
            <a:normAutofit fontScale="90000"/>
          </a:bodyPr>
          <a:lstStyle/>
          <a:p>
            <a:r>
              <a:rPr lang="ky-KG" b="1" dirty="0">
                <a:solidFill>
                  <a:srgbClr val="3E5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событий </a:t>
            </a:r>
            <a:br>
              <a:rPr lang="ky-KG" b="1" dirty="0">
                <a:solidFill>
                  <a:srgbClr val="3E5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y-KG" b="1" dirty="0">
                <a:solidFill>
                  <a:srgbClr val="3E5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b="1" dirty="0">
              <a:solidFill>
                <a:srgbClr val="3E52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468789" y="4514819"/>
            <a:ext cx="5087938" cy="533400"/>
            <a:chOff x="1259" y="1454"/>
            <a:chExt cx="3205" cy="336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194" y="1548"/>
              <a:ext cx="302" cy="171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6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3E52A0"/>
                  </a:solidFill>
                </a:rPr>
                <a:t>Осень</a:t>
              </a:r>
              <a:endParaRPr lang="en-US" sz="2400" dirty="0">
                <a:solidFill>
                  <a:srgbClr val="3E52A0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458345" y="2732301"/>
            <a:ext cx="5086350" cy="533400"/>
            <a:chOff x="1260" y="2044"/>
            <a:chExt cx="3204" cy="336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02" y="2127"/>
              <a:ext cx="302" cy="186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5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3E52A0"/>
                  </a:solidFill>
                </a:rPr>
                <a:t>Весна</a:t>
              </a:r>
              <a:endParaRPr lang="en-US" sz="2400" dirty="0">
                <a:solidFill>
                  <a:srgbClr val="3E52A0"/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456758" y="3672057"/>
            <a:ext cx="5087938" cy="533400"/>
            <a:chOff x="1259" y="2654"/>
            <a:chExt cx="3205" cy="336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04" y="2732"/>
              <a:ext cx="302" cy="191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5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3E52A0"/>
                  </a:solidFill>
                </a:rPr>
                <a:t>Лето</a:t>
              </a:r>
              <a:r>
                <a:rPr lang="ru-RU" sz="2400" dirty="0">
                  <a:solidFill>
                    <a:srgbClr val="FF0000"/>
                  </a:solidFill>
                </a:rPr>
                <a:t>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450408" y="5381350"/>
            <a:ext cx="5094288" cy="533400"/>
            <a:chOff x="1255" y="3244"/>
            <a:chExt cx="3209" cy="336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30" y="3275"/>
              <a:ext cx="302" cy="251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5">
                      <a:lumMod val="75000"/>
                    </a:schemeClr>
                  </a:solidFill>
                </a:rPr>
                <a:t>Зима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8612" y="22252"/>
            <a:ext cx="3005397" cy="20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1"/>
            <a:ext cx="2363561" cy="10465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75111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9312403"/>
              </p:ext>
            </p:extLst>
          </p:nvPr>
        </p:nvGraphicFramePr>
        <p:xfrm>
          <a:off x="902152" y="1046530"/>
          <a:ext cx="7940586" cy="5811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6648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12085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014233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370784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69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8898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марта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Нооруз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весеннего равноденствия принято готовить национальное блюдо </a:t>
                      </a: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сумолок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органы местных самоуправления организовывают концерты и соревнования по национальным видам спорта</a:t>
                      </a:r>
                      <a:r>
                        <a:rPr lang="ky-KG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Бишкек,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областям КР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представительства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138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марта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«С</a:t>
                      </a:r>
                      <a:r>
                        <a:rPr lang="ky-KG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үмөлөк»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Приготовление национального</a:t>
                      </a:r>
                      <a:r>
                        <a:rPr lang="ru-RU" sz="115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блюда с</a:t>
                      </a:r>
                      <a:r>
                        <a:rPr lang="ky-KG" sz="115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үмөлөк,</a:t>
                      </a:r>
                      <a:r>
                        <a:rPr lang="ru-RU" sz="115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национальные игры, концертная программа 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Джалал-Абадская</a:t>
                      </a:r>
                      <a:r>
                        <a:rPr lang="ru-RU" sz="115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обл.,  г. Джалал-Абад, ул. </a:t>
                      </a:r>
                      <a:r>
                        <a:rPr lang="ru-RU" sz="115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Эркиндик</a:t>
                      </a:r>
                      <a:r>
                        <a:rPr lang="ru-RU" sz="115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д.3 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CBT 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«Джалал-Абад»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Рухсора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Абдуллаева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3722 21962;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</a:t>
                      </a:r>
                      <a:r>
                        <a:rPr lang="ru-RU" sz="115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772 376 602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5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21-24 марта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</a:t>
                      </a: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Нооруз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проводится в честь праздника </a:t>
                      </a: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Нооруз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На мероприятии выставляются работы местных ремесленников с самыми оригинальными и популярными видами продукции</a:t>
                      </a:r>
                      <a:r>
                        <a:rPr lang="ky-KG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Бишкек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Чочунбаева Динара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+996 555 933375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0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558" y="0"/>
            <a:ext cx="2153180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75111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6331429"/>
              </p:ext>
            </p:extLst>
          </p:nvPr>
        </p:nvGraphicFramePr>
        <p:xfrm>
          <a:off x="902152" y="1046527"/>
          <a:ext cx="7940586" cy="5811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6648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12085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014233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370784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78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5036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марта-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апреля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Культурная революция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мероприятии будут представлены самые креативные идеи в сфере искусства, туризма и культуры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республике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Чочунбаева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Динара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+996 555 933375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апреля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(Точная дата зависит от цветения цветка «</a:t>
                      </a: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</a:t>
                      </a: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поликультурного и национального единства молодежи, аккумулирование молодежных инициатив о дружбе и согласии, укрепление отношений между разными национальностями, проживающими на территории Кыргызстана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Баткенская</a:t>
                      </a: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772116862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+996 3622 50012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3190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746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309" y="0"/>
            <a:ext cx="2088423" cy="977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1"/>
            <a:ext cx="7886700" cy="97700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1251979"/>
              </p:ext>
            </p:extLst>
          </p:nvPr>
        </p:nvGraphicFramePr>
        <p:xfrm>
          <a:off x="872356" y="946578"/>
          <a:ext cx="8018980" cy="591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449">
                  <a:extLst>
                    <a:ext uri="{9D8B030D-6E8A-4147-A177-3AD203B41FA5}">
                      <a16:colId xmlns:a16="http://schemas.microsoft.com/office/drawing/2014/main" xmlns="" val="3530717747"/>
                    </a:ext>
                  </a:extLst>
                </a:gridCol>
                <a:gridCol w="1192268">
                  <a:extLst>
                    <a:ext uri="{9D8B030D-6E8A-4147-A177-3AD203B41FA5}">
                      <a16:colId xmlns:a16="http://schemas.microsoft.com/office/drawing/2014/main" xmlns="" val="2268460871"/>
                    </a:ext>
                  </a:extLst>
                </a:gridCol>
                <a:gridCol w="1885731">
                  <a:extLst>
                    <a:ext uri="{9D8B030D-6E8A-4147-A177-3AD203B41FA5}">
                      <a16:colId xmlns:a16="http://schemas.microsoft.com/office/drawing/2014/main" xmlns="" val="578787793"/>
                    </a:ext>
                  </a:extLst>
                </a:gridCol>
                <a:gridCol w="1277431">
                  <a:extLst>
                    <a:ext uri="{9D8B030D-6E8A-4147-A177-3AD203B41FA5}">
                      <a16:colId xmlns:a16="http://schemas.microsoft.com/office/drawing/2014/main" xmlns="" val="2072153253"/>
                    </a:ext>
                  </a:extLst>
                </a:gridCol>
                <a:gridCol w="1240933">
                  <a:extLst>
                    <a:ext uri="{9D8B030D-6E8A-4147-A177-3AD203B41FA5}">
                      <a16:colId xmlns:a16="http://schemas.microsoft.com/office/drawing/2014/main" xmlns="" val="496333541"/>
                    </a:ext>
                  </a:extLst>
                </a:gridCol>
                <a:gridCol w="1212168">
                  <a:extLst>
                    <a:ext uri="{9D8B030D-6E8A-4147-A177-3AD203B41FA5}">
                      <a16:colId xmlns:a16="http://schemas.microsoft.com/office/drawing/2014/main" xmlns="" val="3303779884"/>
                    </a:ext>
                  </a:extLst>
                </a:gridCol>
              </a:tblGrid>
              <a:tr h="623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4105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dirty="0">
                        <a:solidFill>
                          <a:srgbClr val="0410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322051"/>
                  </a:ext>
                </a:extLst>
              </a:tr>
              <a:tr h="1838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мая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Велопробег «Арсланбоб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aseline="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Абад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2020»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катанию на горных велосипедах.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 – Абад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Арсланбоб </a:t>
                      </a: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«Арсланбоб»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+996 777 342476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Хаят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Тарыков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553440"/>
                  </a:ext>
                </a:extLst>
              </a:tr>
              <a:tr h="3448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мая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перелетных птиц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сохранение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микрозапаведников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экологического туризма.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С.Кара-Талаа, Тонский район,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Иссык-Кульская область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700267795, +996 778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063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92243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2121784"/>
              </p:ext>
            </p:extLst>
          </p:nvPr>
        </p:nvGraphicFramePr>
        <p:xfrm>
          <a:off x="800202" y="1059595"/>
          <a:ext cx="8042535" cy="57984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36503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100179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222736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43674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174935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364508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766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9747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Тушоо-той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Жоо-Г</a:t>
                      </a: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лүк»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Ежегодный фестиваль. Программа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забег-марафон на 10 км, от центра с.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прибрежной зоны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Манжылы-Ата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прибрежная  зона 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Манжылы-Ата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Боконбаево-Манжылы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 700267795, +996 778 267795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30572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«ХАН ГОРЫ» - АПХИЛЛ ИВЕНТ &amp; ЯРМАРКА ЗДОРОВЬЯ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мероприятия пропаганда здорового образа жизни в семье. Задача участников на таких соревнованиях – первым добраться до вершины горы, показав наименьшее время.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г/б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Чункурчак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объединение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Велосообщество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Кыргызстана», Творческая Ассоциация «BOOM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Studio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Марафон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Silk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и Горнолыжный комплекс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Чункурчак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+996558586898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1"/>
            <a:ext cx="5852161" cy="89480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080478"/>
              </p:ext>
            </p:extLst>
          </p:nvPr>
        </p:nvGraphicFramePr>
        <p:xfrm>
          <a:off x="902152" y="1070127"/>
          <a:ext cx="7940586" cy="57878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862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570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971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 июня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Фестиваль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Кымыз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– восхваление великодушия нашего народа и угощения гостей традиционным напитком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Кымыз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а также ознакомление лечебными свойствами этого напитка</a:t>
                      </a: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Нарынская область,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</a:t>
                      </a:r>
                      <a:r>
                        <a:rPr lang="kk-KZ" sz="1100" kern="1200" baseline="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Ат-Башы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Уметалиев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Канат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Т.+996709190781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июня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Веломарафон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экотуризма.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Туура-Суу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Тонский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Иссык-Кульская обл.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Боконбаево-Манжылы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700267795, +996 778 267795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076665"/>
                  </a:ext>
                </a:extLst>
              </a:tr>
              <a:tr h="3171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июня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Курак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терме»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посвящен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Кураку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название, которое дается различным типам изделий, сделанным из лоскутков, сшитых вместе.  Название произошло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от  слова «кура», которое означает «сшитый вместе -  собранный из отдельных кусков» и относится как к готовым продуктам, так и к методу их производства. Этот вид ручной работы можно встретить по всей Средней Азии. Он также практиковался по всему Кыргызстану, но в особенности на юге.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 Барпы,</a:t>
                      </a:r>
                      <a:r>
                        <a:rPr lang="kk-KZ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Жалал-Абадская область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СВТ Джалал-Абад,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Рухсора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Абдуллаева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тел: +996372221962,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+996 772 376602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465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520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0"/>
            <a:ext cx="5852161" cy="92746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1778299"/>
              </p:ext>
            </p:extLst>
          </p:nvPr>
        </p:nvGraphicFramePr>
        <p:xfrm>
          <a:off x="902152" y="1064622"/>
          <a:ext cx="7940586" cy="57933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4632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086233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298902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08350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67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4105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1418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июня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«Ак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орго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которуу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национальной юрты в целях воссоздания забытых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кыргызских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традиций.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Кара-Талаа, Тонский район, Иссык-Кульская обл. </a:t>
                      </a:r>
                      <a:endParaRPr lang="ru-RU" sz="110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ТОС «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Боконбаево-Манжылы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Бакыт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Чойтонбаев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700267795, +996 778267795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057514"/>
                  </a:ext>
                </a:extLst>
              </a:tr>
              <a:tr h="36998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6-28  июня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Фестиваль музыки и искусства в Центральной Азии «К</a:t>
                      </a: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өл фест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Фестиваль</a:t>
                      </a:r>
                      <a:r>
                        <a:rPr lang="ky-KG" sz="1100" kern="1200" baseline="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состоится на</a:t>
                      </a: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Южном побережье оз.Иссык-Куль.</a:t>
                      </a:r>
                      <a:r>
                        <a:rPr lang="ky-KG" sz="1100" kern="1200" baseline="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Три дня масштабного мероприятия, креативного искусства, интерактива.  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Южное побережье оз.Иссык-Куль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С.Боконбаево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ОсОО  </a:t>
                      </a:r>
                      <a:r>
                        <a:rPr lang="en-US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«Be travel»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Батырбеков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Чынгыз</a:t>
                      </a: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 </a:t>
                      </a:r>
                      <a:r>
                        <a:rPr lang="en-US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+996556331106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kern="1200" dirty="0">
                          <a:solidFill>
                            <a:srgbClr val="04105A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Международный </a:t>
                      </a:r>
                      <a:endParaRPr lang="ru-RU" sz="1100" dirty="0">
                        <a:solidFill>
                          <a:srgbClr val="04105A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77" y="0"/>
            <a:ext cx="2363561" cy="1247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5" y="137160"/>
            <a:ext cx="5852161" cy="97468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5097198"/>
              </p:ext>
            </p:extLst>
          </p:nvPr>
        </p:nvGraphicFramePr>
        <p:xfrm>
          <a:off x="890336" y="1061096"/>
          <a:ext cx="7952402" cy="57969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6008">
                  <a:extLst>
                    <a:ext uri="{9D8B030D-6E8A-4147-A177-3AD203B41FA5}">
                      <a16:colId xmlns:a16="http://schemas.microsoft.com/office/drawing/2014/main" xmlns="" val="2731729736"/>
                    </a:ext>
                  </a:extLst>
                </a:gridCol>
                <a:gridCol w="1242281">
                  <a:extLst>
                    <a:ext uri="{9D8B030D-6E8A-4147-A177-3AD203B41FA5}">
                      <a16:colId xmlns:a16="http://schemas.microsoft.com/office/drawing/2014/main" xmlns="" val="3933328325"/>
                    </a:ext>
                  </a:extLst>
                </a:gridCol>
                <a:gridCol w="2043394">
                  <a:extLst>
                    <a:ext uri="{9D8B030D-6E8A-4147-A177-3AD203B41FA5}">
                      <a16:colId xmlns:a16="http://schemas.microsoft.com/office/drawing/2014/main" xmlns="" val="2975248663"/>
                    </a:ext>
                  </a:extLst>
                </a:gridCol>
                <a:gridCol w="1229736">
                  <a:extLst>
                    <a:ext uri="{9D8B030D-6E8A-4147-A177-3AD203B41FA5}">
                      <a16:colId xmlns:a16="http://schemas.microsoft.com/office/drawing/2014/main" xmlns="" val="1970587616"/>
                    </a:ext>
                  </a:extLst>
                </a:gridCol>
                <a:gridCol w="1300835">
                  <a:extLst>
                    <a:ext uri="{9D8B030D-6E8A-4147-A177-3AD203B41FA5}">
                      <a16:colId xmlns:a16="http://schemas.microsoft.com/office/drawing/2014/main" xmlns="" val="1936151777"/>
                    </a:ext>
                  </a:extLst>
                </a:gridCol>
                <a:gridCol w="1210148">
                  <a:extLst>
                    <a:ext uri="{9D8B030D-6E8A-4147-A177-3AD203B41FA5}">
                      <a16:colId xmlns:a16="http://schemas.microsoft.com/office/drawing/2014/main" xmlns="" val="2052631460"/>
                    </a:ext>
                  </a:extLst>
                </a:gridCol>
              </a:tblGrid>
              <a:tr h="787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996447"/>
                  </a:ext>
                </a:extLst>
              </a:tr>
              <a:tr h="2260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28-29 июня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фестиваль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шырдагы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– передать наследие с древних времен, сохранение нематериальных культурных ценностей, развитие ремесла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Шырдак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подготовка следующего поколения и вовлечение молодежи в области ремесел и подготовить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мастеров к следующему фестивалю.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Нарынская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область,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Нарын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 +996 555 300400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281824"/>
                  </a:ext>
                </a:extLst>
              </a:tr>
              <a:tr h="2749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июля 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Агро-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этно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фестиваль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Фольклорное шоу, выставка домашних животных, шерстяных изделий, национальных блюд, а также 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кыргызские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национальные  конные игры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Юрточный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лагерь «</a:t>
                      </a:r>
                      <a:r>
                        <a:rPr lang="ru-RU" sz="1100" dirty="0" err="1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Жайчы</a:t>
                      </a:r>
                      <a:r>
                        <a:rPr lang="ru-RU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(возле с. К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өк-Сай, южное побережье Иссык-Куля) </a:t>
                      </a:r>
                      <a:endParaRPr lang="ru-RU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Т:</a:t>
                      </a:r>
                      <a:r>
                        <a:rPr lang="ky-KG" sz="1100" baseline="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+996 553 622962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410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y-KG" sz="1100" dirty="0">
                        <a:solidFill>
                          <a:srgbClr val="0410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7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2338</TotalTime>
  <Words>2138</Words>
  <Application>Microsoft Office PowerPoint</Application>
  <PresentationFormat>Экран (4:3)</PresentationFormat>
  <Paragraphs>563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Календарь событий  2020</vt:lpstr>
      <vt:lpstr>Календарь событий  2020</vt:lpstr>
      <vt:lpstr>Весна</vt:lpstr>
      <vt:lpstr>Весна</vt:lpstr>
      <vt:lpstr>Весна</vt:lpstr>
      <vt:lpstr>Лето</vt:lpstr>
      <vt:lpstr>Лето</vt:lpstr>
      <vt:lpstr>Лето</vt:lpstr>
      <vt:lpstr>Лето</vt:lpstr>
      <vt:lpstr>Лето</vt:lpstr>
      <vt:lpstr>Лето</vt:lpstr>
      <vt:lpstr>Лето</vt:lpstr>
      <vt:lpstr>Лето</vt:lpstr>
      <vt:lpstr>Лето</vt:lpstr>
      <vt:lpstr>Лето</vt:lpstr>
      <vt:lpstr>Лето</vt:lpstr>
      <vt:lpstr>Осень  </vt:lpstr>
      <vt:lpstr>Зима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Bakyt</cp:lastModifiedBy>
  <cp:revision>171</cp:revision>
  <cp:lastPrinted>2019-12-18T05:01:58Z</cp:lastPrinted>
  <dcterms:created xsi:type="dcterms:W3CDTF">2018-09-04T12:10:47Z</dcterms:created>
  <dcterms:modified xsi:type="dcterms:W3CDTF">2020-01-09T12:09:28Z</dcterms:modified>
</cp:coreProperties>
</file>