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1" r:id="rId5"/>
    <p:sldId id="261" r:id="rId6"/>
    <p:sldId id="262" r:id="rId7"/>
    <p:sldId id="272" r:id="rId8"/>
    <p:sldId id="263" r:id="rId9"/>
    <p:sldId id="264" r:id="rId10"/>
    <p:sldId id="273" r:id="rId11"/>
    <p:sldId id="265" r:id="rId12"/>
    <p:sldId id="266" r:id="rId13"/>
    <p:sldId id="270"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105A"/>
    <a:srgbClr val="3E52A0"/>
    <a:srgbClr val="47627F"/>
    <a:srgbClr val="6F267F"/>
    <a:srgbClr val="ED613E"/>
    <a:srgbClr val="2E2C2D"/>
    <a:srgbClr val="BF3C48"/>
    <a:srgbClr val="856E45"/>
    <a:srgbClr val="FECB00"/>
    <a:srgbClr val="729F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5455" autoAdjust="0"/>
  </p:normalViewPr>
  <p:slideViewPr>
    <p:cSldViewPr snapToGrid="0">
      <p:cViewPr varScale="1">
        <p:scale>
          <a:sx n="100" d="100"/>
          <a:sy n="100" d="100"/>
        </p:scale>
        <p:origin x="-31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pPr/>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pPr/>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pPr/>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6000"/>
            <a:lum/>
          </a:blip>
          <a:srcRect/>
          <a:stretch>
            <a:fillRect l="-6000" r="-6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pPr/>
              <a:t>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895" y="2341417"/>
            <a:ext cx="5015484" cy="2387600"/>
          </a:xfrm>
        </p:spPr>
        <p:txBody>
          <a:bodyPr>
            <a:normAutofit fontScale="90000"/>
          </a:bodyPr>
          <a:lstStyle/>
          <a:p>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Events Calendar </a:t>
            </a:r>
            <a:r>
              <a:rPr lang="ru-RU"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ru-RU"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20</a:t>
            </a:r>
            <a:r>
              <a:rPr lang="ru-RU"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20</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4327" y="70071"/>
            <a:ext cx="2895599" cy="2285201"/>
          </a:xfrm>
          <a:prstGeom prst="rect">
            <a:avLst/>
          </a:prstGeom>
        </p:spPr>
      </p:pic>
    </p:spTree>
    <p:extLst>
      <p:ext uri="{BB962C8B-B14F-4D97-AF65-F5344CB8AC3E}">
        <p14:creationId xmlns:p14="http://schemas.microsoft.com/office/powerpoint/2010/main" xmlns="" val="239943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950026"/>
          </a:xfrm>
        </p:spPr>
        <p:txBody>
          <a:bodyPr/>
          <a:lstStyle/>
          <a:p>
            <a:pPr algn="ctr"/>
            <a:r>
              <a:rPr lang="en-US" sz="3600" b="1" dirty="0">
                <a:solidFill>
                  <a:srgbClr val="0070C0"/>
                </a:solidFill>
                <a:effectLst>
                  <a:outerShdw blurRad="38100" dist="38100" dir="2700000" algn="tl">
                    <a:srgbClr val="000000">
                      <a:alpha val="43137"/>
                    </a:srgbClr>
                  </a:outerShdw>
                </a:effectLst>
              </a:rPr>
              <a:t>Summer</a:t>
            </a:r>
            <a:endParaRPr lang="ru-RU" sz="28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37813074"/>
              </p:ext>
            </p:extLst>
          </p:nvPr>
        </p:nvGraphicFramePr>
        <p:xfrm>
          <a:off x="881856" y="1071155"/>
          <a:ext cx="7939664" cy="5805110"/>
        </p:xfrm>
        <a:graphic>
          <a:graphicData uri="http://schemas.openxmlformats.org/drawingml/2006/table">
            <a:tbl>
              <a:tblPr firstRow="1" bandRow="1">
                <a:tableStyleId>{E8B1032C-EA38-4F05-BA0D-38AFFFC7BED3}</a:tableStyleId>
              </a:tblPr>
              <a:tblGrid>
                <a:gridCol w="963706">
                  <a:extLst>
                    <a:ext uri="{9D8B030D-6E8A-4147-A177-3AD203B41FA5}">
                      <a16:colId xmlns:a16="http://schemas.microsoft.com/office/drawing/2014/main" xmlns="" val="787005839"/>
                    </a:ext>
                  </a:extLst>
                </a:gridCol>
                <a:gridCol w="1264660">
                  <a:extLst>
                    <a:ext uri="{9D8B030D-6E8A-4147-A177-3AD203B41FA5}">
                      <a16:colId xmlns:a16="http://schemas.microsoft.com/office/drawing/2014/main" xmlns="" val="3505640536"/>
                    </a:ext>
                  </a:extLst>
                </a:gridCol>
                <a:gridCol w="1741466">
                  <a:extLst>
                    <a:ext uri="{9D8B030D-6E8A-4147-A177-3AD203B41FA5}">
                      <a16:colId xmlns:a16="http://schemas.microsoft.com/office/drawing/2014/main" xmlns="" val="562473722"/>
                    </a:ext>
                  </a:extLst>
                </a:gridCol>
                <a:gridCol w="1634319">
                  <a:extLst>
                    <a:ext uri="{9D8B030D-6E8A-4147-A177-3AD203B41FA5}">
                      <a16:colId xmlns:a16="http://schemas.microsoft.com/office/drawing/2014/main" xmlns="" val="1653063177"/>
                    </a:ext>
                  </a:extLst>
                </a:gridCol>
                <a:gridCol w="1206682">
                  <a:extLst>
                    <a:ext uri="{9D8B030D-6E8A-4147-A177-3AD203B41FA5}">
                      <a16:colId xmlns:a16="http://schemas.microsoft.com/office/drawing/2014/main" xmlns="" val="2888213715"/>
                    </a:ext>
                  </a:extLst>
                </a:gridCol>
                <a:gridCol w="1128831">
                  <a:extLst>
                    <a:ext uri="{9D8B030D-6E8A-4147-A177-3AD203B41FA5}">
                      <a16:colId xmlns:a16="http://schemas.microsoft.com/office/drawing/2014/main" xmlns="" val="1629841186"/>
                    </a:ext>
                  </a:extLst>
                </a:gridCol>
              </a:tblGrid>
              <a:tr h="669401">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1491896888"/>
                  </a:ext>
                </a:extLst>
              </a:tr>
              <a:tr h="1338801">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July-August</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(preliminarily)</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Tengri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music» music festival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main goal is to develop event tourism in the Kyrgyz Republic, the infrastructure of the area, the formation of an attractive area image, and to attract tourists.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Hippodrome in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Cholpon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«Nomad» amphitheater,</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Ordo»</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Yurtaeva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Victoria</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770787674</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185096890"/>
                  </a:ext>
                </a:extLst>
              </a:tr>
              <a:tr h="1993415">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1st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J-Fest Summer</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of summer touristic activities- horseback riding, cycling and walking tours, accommodation in guest houses and yurt camps, folklore,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Kok-Boru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other services. Exhibitions and master classes from craftsmen,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ethnocultural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folklore concert.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Issyk-Kul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Jyrgalan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valley</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Jyrgalan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Ibakov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Emil</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557207777</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815398264"/>
                  </a:ext>
                </a:extLst>
              </a:tr>
              <a:tr h="1785228">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30th – August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4th – 9th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Oimo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Artisans from different countries exhibit their products at the stalls of the Handicrafts Fair, which continues traditions of the Silk Road. </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Bishkek, a square near «Ala-Too» movie theatre, </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Museum of Fine Arts named after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Gapar</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Aitiev</a:t>
                      </a: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Cholpon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Ata, central town square, across Eco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centre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Koshoeva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Meer</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+996 555 960577</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3"/>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4229" y="1"/>
            <a:ext cx="1877291" cy="1071154"/>
          </a:xfrm>
          <a:prstGeom prst="rect">
            <a:avLst/>
          </a:prstGeom>
        </p:spPr>
      </p:pic>
    </p:spTree>
    <p:extLst>
      <p:ext uri="{BB962C8B-B14F-4D97-AF65-F5344CB8AC3E}">
        <p14:creationId xmlns:p14="http://schemas.microsoft.com/office/powerpoint/2010/main" xmlns="" val="291762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216" y="1"/>
            <a:ext cx="7886700" cy="848298"/>
          </a:xfrm>
        </p:spPr>
        <p:txBody>
          <a:bodyPr>
            <a:normAutofit/>
          </a:bodyPr>
          <a:lstStyle/>
          <a:p>
            <a:pPr algn="ctr"/>
            <a:r>
              <a:rPr lang="en-US" sz="4000" b="1" dirty="0">
                <a:solidFill>
                  <a:schemeClr val="accent1">
                    <a:lumMod val="50000"/>
                  </a:schemeClr>
                </a:solidFill>
                <a:effectLst>
                  <a:outerShdw blurRad="38100" dist="38100" dir="2700000" algn="tl">
                    <a:srgbClr val="000000">
                      <a:alpha val="43137"/>
                    </a:srgbClr>
                  </a:outerShdw>
                </a:effectLst>
              </a:rPr>
              <a:t>Summer</a:t>
            </a:r>
            <a:endParaRPr lang="ru-RU"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637429276"/>
              </p:ext>
            </p:extLst>
          </p:nvPr>
        </p:nvGraphicFramePr>
        <p:xfrm>
          <a:off x="878774" y="781913"/>
          <a:ext cx="8029462" cy="6040444"/>
        </p:xfrm>
        <a:graphic>
          <a:graphicData uri="http://schemas.openxmlformats.org/drawingml/2006/table">
            <a:tbl>
              <a:tblPr firstRow="1" bandRow="1">
                <a:tableStyleId>{21E4AEA4-8DFA-4A89-87EB-49C32662AFE0}</a:tableStyleId>
              </a:tblPr>
              <a:tblGrid>
                <a:gridCol w="1093124">
                  <a:extLst>
                    <a:ext uri="{9D8B030D-6E8A-4147-A177-3AD203B41FA5}">
                      <a16:colId xmlns:a16="http://schemas.microsoft.com/office/drawing/2014/main" xmlns="" val="3880372769"/>
                    </a:ext>
                  </a:extLst>
                </a:gridCol>
                <a:gridCol w="1266030">
                  <a:extLst>
                    <a:ext uri="{9D8B030D-6E8A-4147-A177-3AD203B41FA5}">
                      <a16:colId xmlns:a16="http://schemas.microsoft.com/office/drawing/2014/main" xmlns="" val="1241764242"/>
                    </a:ext>
                  </a:extLst>
                </a:gridCol>
                <a:gridCol w="2136427">
                  <a:extLst>
                    <a:ext uri="{9D8B030D-6E8A-4147-A177-3AD203B41FA5}">
                      <a16:colId xmlns:a16="http://schemas.microsoft.com/office/drawing/2014/main" xmlns="" val="1771787110"/>
                    </a:ext>
                  </a:extLst>
                </a:gridCol>
                <a:gridCol w="1134153">
                  <a:extLst>
                    <a:ext uri="{9D8B030D-6E8A-4147-A177-3AD203B41FA5}">
                      <a16:colId xmlns:a16="http://schemas.microsoft.com/office/drawing/2014/main" xmlns="" val="1730661724"/>
                    </a:ext>
                  </a:extLst>
                </a:gridCol>
                <a:gridCol w="1345157">
                  <a:extLst>
                    <a:ext uri="{9D8B030D-6E8A-4147-A177-3AD203B41FA5}">
                      <a16:colId xmlns:a16="http://schemas.microsoft.com/office/drawing/2014/main" xmlns="" val="851337290"/>
                    </a:ext>
                  </a:extLst>
                </a:gridCol>
                <a:gridCol w="1054571">
                  <a:extLst>
                    <a:ext uri="{9D8B030D-6E8A-4147-A177-3AD203B41FA5}">
                      <a16:colId xmlns:a16="http://schemas.microsoft.com/office/drawing/2014/main" xmlns="" val="2370674410"/>
                    </a:ext>
                  </a:extLst>
                </a:gridCol>
              </a:tblGrid>
              <a:tr h="326982">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887345691"/>
                  </a:ext>
                </a:extLst>
              </a:tr>
              <a:tr h="1741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1</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Kyzyl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Oruk</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apricot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demonstrates the desire of local farmers to unite and seek for growth opportunities on the new markets. The goal is to promote and popularize the uniqueness of the apricot of the southern coast of Issyk-Kul region</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Kekilik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beach,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Ton village</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+996 700 267795, +996 778 267795</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2"/>
                  </a:ext>
                </a:extLst>
              </a:tr>
              <a:tr h="2288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Development of ethno-tourism, honoring and preserving the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biocultural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heritage of ancestors</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Yurt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camp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Bokonbaeva</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+996 700 267795, +996 778 267795</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207400390"/>
                  </a:ext>
                </a:extLst>
              </a:tr>
              <a:tr h="1617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3rd -4th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Adventure Tourism and Mountaineering Festival of Alai Valley</a:t>
                      </a: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games, artists performances, climbing, trekking, downhill skiing, walking, riding on horseback and yaks.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Osh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Achyk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-Tash tract</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+996 312 651221</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450870640"/>
                  </a:ext>
                </a:extLst>
              </a:tr>
            </a:tbl>
          </a:graphicData>
        </a:graphic>
      </p:graphicFrame>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6571" y="1"/>
            <a:ext cx="2231665" cy="781912"/>
          </a:xfrm>
          <a:prstGeom prst="rect">
            <a:avLst/>
          </a:prstGeom>
        </p:spPr>
      </p:pic>
    </p:spTree>
    <p:extLst>
      <p:ext uri="{BB962C8B-B14F-4D97-AF65-F5344CB8AC3E}">
        <p14:creationId xmlns:p14="http://schemas.microsoft.com/office/powerpoint/2010/main" xmlns="" val="134108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000">
              <a:schemeClr val="accent5">
                <a:lumMod val="0"/>
                <a:lumOff val="100000"/>
              </a:schemeClr>
            </a:gs>
            <a:gs pos="47000">
              <a:schemeClr val="accent1">
                <a:lumMod val="45000"/>
                <a:lumOff val="55000"/>
              </a:schemeClr>
            </a:gs>
            <a:gs pos="55000">
              <a:schemeClr val="accent1">
                <a:lumMod val="45000"/>
                <a:lumOff val="55000"/>
              </a:schemeClr>
            </a:gs>
            <a:gs pos="74000">
              <a:schemeClr val="accent1">
                <a:lumMod val="89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844" y="1"/>
            <a:ext cx="7886700" cy="1004961"/>
          </a:xfrm>
        </p:spPr>
        <p:txBody>
          <a:bodyPr/>
          <a:lstStyle/>
          <a:p>
            <a:pPr algn="ctr"/>
            <a:r>
              <a:rPr lang="en-US" b="1" dirty="0">
                <a:solidFill>
                  <a:srgbClr val="0070C0"/>
                </a:solidFill>
                <a:effectLst>
                  <a:outerShdw blurRad="38100" dist="38100" dir="2700000" algn="tl">
                    <a:srgbClr val="000000">
                      <a:alpha val="43137"/>
                    </a:srgbClr>
                  </a:outerShdw>
                </a:effectLst>
              </a:rPr>
              <a:t>Summer</a:t>
            </a:r>
            <a:endParaRPr lang="ru-RU" sz="36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04659811"/>
              </p:ext>
            </p:extLst>
          </p:nvPr>
        </p:nvGraphicFramePr>
        <p:xfrm>
          <a:off x="876844" y="843149"/>
          <a:ext cx="7991733" cy="6014851"/>
        </p:xfrm>
        <a:graphic>
          <a:graphicData uri="http://schemas.openxmlformats.org/drawingml/2006/table">
            <a:tbl>
              <a:tblPr firstRow="1" bandRow="1">
                <a:tableStyleId>{BC89EF96-8CEA-46FF-86C4-4CE0E7609802}</a:tableStyleId>
              </a:tblPr>
              <a:tblGrid>
                <a:gridCol w="1131448">
                  <a:extLst>
                    <a:ext uri="{9D8B030D-6E8A-4147-A177-3AD203B41FA5}">
                      <a16:colId xmlns:a16="http://schemas.microsoft.com/office/drawing/2014/main" xmlns="" val="478091809"/>
                    </a:ext>
                  </a:extLst>
                </a:gridCol>
                <a:gridCol w="1197621">
                  <a:extLst>
                    <a:ext uri="{9D8B030D-6E8A-4147-A177-3AD203B41FA5}">
                      <a16:colId xmlns:a16="http://schemas.microsoft.com/office/drawing/2014/main" xmlns="" val="37831781"/>
                    </a:ext>
                  </a:extLst>
                </a:gridCol>
                <a:gridCol w="2017731">
                  <a:extLst>
                    <a:ext uri="{9D8B030D-6E8A-4147-A177-3AD203B41FA5}">
                      <a16:colId xmlns:a16="http://schemas.microsoft.com/office/drawing/2014/main" xmlns="" val="939577931"/>
                    </a:ext>
                  </a:extLst>
                </a:gridCol>
                <a:gridCol w="1249691">
                  <a:extLst>
                    <a:ext uri="{9D8B030D-6E8A-4147-A177-3AD203B41FA5}">
                      <a16:colId xmlns:a16="http://schemas.microsoft.com/office/drawing/2014/main" xmlns="" val="1615393089"/>
                    </a:ext>
                  </a:extLst>
                </a:gridCol>
                <a:gridCol w="1236674">
                  <a:extLst>
                    <a:ext uri="{9D8B030D-6E8A-4147-A177-3AD203B41FA5}">
                      <a16:colId xmlns:a16="http://schemas.microsoft.com/office/drawing/2014/main" xmlns="" val="3924245640"/>
                    </a:ext>
                  </a:extLst>
                </a:gridCol>
                <a:gridCol w="1158568">
                  <a:extLst>
                    <a:ext uri="{9D8B030D-6E8A-4147-A177-3AD203B41FA5}">
                      <a16:colId xmlns:a16="http://schemas.microsoft.com/office/drawing/2014/main" xmlns="" val="3181604724"/>
                    </a:ext>
                  </a:extLst>
                </a:gridCol>
              </a:tblGrid>
              <a:tr h="432776">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794542888"/>
                  </a:ext>
                </a:extLst>
              </a:tr>
              <a:tr h="1190133">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1</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1100" baseline="300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«Birds of Prey –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Program includes: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exhibition of the birds of prey,</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craftsmen fair;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national games with tourists;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folklore program;</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yurt construction competition;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Zhaychy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Yurt camp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Kok-Sai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Saltanat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Kadyrkulova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+996 779 455045</a:t>
                      </a: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3"/>
                  </a:ext>
                </a:extLst>
              </a:tr>
              <a:tr h="2550285">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20th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Dog training contest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Taygan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Test”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Organized departure of participants from Bishkek on Ethno-ecological route "homeland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("Homeland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Demonstration of the purebred and working qualities of the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Popularization of the Kyrgyz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dissemination of information and attracting the attention of contemporaries to the problem of conservation of biodiversity, cultural and national heritage.</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city, </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oblast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OO “Kyrgyz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Taygan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Chairman </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Murataliev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Bolot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Anarbekovich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+996 755 736933</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5"/>
                  </a:ext>
                </a:extLst>
              </a:tr>
              <a:tr h="1841657">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20th -23th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Alpinism festival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games, trekking, hiking</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Bashy</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Char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+996312651404</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104938529"/>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09063" y="55811"/>
            <a:ext cx="1554481" cy="787337"/>
          </a:xfrm>
          <a:prstGeom prst="rect">
            <a:avLst/>
          </a:prstGeom>
        </p:spPr>
      </p:pic>
    </p:spTree>
    <p:extLst>
      <p:ext uri="{BB962C8B-B14F-4D97-AF65-F5344CB8AC3E}">
        <p14:creationId xmlns:p14="http://schemas.microsoft.com/office/powerpoint/2010/main" xmlns="" val="204794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844" y="1"/>
            <a:ext cx="7886700" cy="1004961"/>
          </a:xfrm>
        </p:spPr>
        <p:txBody>
          <a:bodyPr/>
          <a:lstStyle/>
          <a:p>
            <a:pPr algn="ctr"/>
            <a:r>
              <a:rPr lang="en-US" b="1" dirty="0">
                <a:solidFill>
                  <a:srgbClr val="0070C0"/>
                </a:solidFill>
                <a:effectLst>
                  <a:outerShdw blurRad="38100" dist="38100" dir="2700000" algn="tl">
                    <a:srgbClr val="000000">
                      <a:alpha val="43137"/>
                    </a:srgbClr>
                  </a:outerShdw>
                </a:effectLst>
              </a:rPr>
              <a:t>Summer</a:t>
            </a:r>
            <a:endParaRPr lang="ru-RU" sz="36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550418118"/>
              </p:ext>
            </p:extLst>
          </p:nvPr>
        </p:nvGraphicFramePr>
        <p:xfrm>
          <a:off x="876844" y="1004962"/>
          <a:ext cx="7991733" cy="5853037"/>
        </p:xfrm>
        <a:graphic>
          <a:graphicData uri="http://schemas.openxmlformats.org/drawingml/2006/table">
            <a:tbl>
              <a:tblPr firstRow="1" bandRow="1">
                <a:tableStyleId>{BC89EF96-8CEA-46FF-86C4-4CE0E7609802}</a:tableStyleId>
              </a:tblPr>
              <a:tblGrid>
                <a:gridCol w="1131448">
                  <a:extLst>
                    <a:ext uri="{9D8B030D-6E8A-4147-A177-3AD203B41FA5}">
                      <a16:colId xmlns:a16="http://schemas.microsoft.com/office/drawing/2014/main" xmlns="" val="478091809"/>
                    </a:ext>
                  </a:extLst>
                </a:gridCol>
                <a:gridCol w="1197621">
                  <a:extLst>
                    <a:ext uri="{9D8B030D-6E8A-4147-A177-3AD203B41FA5}">
                      <a16:colId xmlns:a16="http://schemas.microsoft.com/office/drawing/2014/main" xmlns="" val="37831781"/>
                    </a:ext>
                  </a:extLst>
                </a:gridCol>
                <a:gridCol w="2017731">
                  <a:extLst>
                    <a:ext uri="{9D8B030D-6E8A-4147-A177-3AD203B41FA5}">
                      <a16:colId xmlns:a16="http://schemas.microsoft.com/office/drawing/2014/main" xmlns="" val="939577931"/>
                    </a:ext>
                  </a:extLst>
                </a:gridCol>
                <a:gridCol w="1249691">
                  <a:extLst>
                    <a:ext uri="{9D8B030D-6E8A-4147-A177-3AD203B41FA5}">
                      <a16:colId xmlns:a16="http://schemas.microsoft.com/office/drawing/2014/main" xmlns="" val="1615393089"/>
                    </a:ext>
                  </a:extLst>
                </a:gridCol>
                <a:gridCol w="1236674">
                  <a:extLst>
                    <a:ext uri="{9D8B030D-6E8A-4147-A177-3AD203B41FA5}">
                      <a16:colId xmlns:a16="http://schemas.microsoft.com/office/drawing/2014/main" xmlns="" val="3924245640"/>
                    </a:ext>
                  </a:extLst>
                </a:gridCol>
                <a:gridCol w="1158568">
                  <a:extLst>
                    <a:ext uri="{9D8B030D-6E8A-4147-A177-3AD203B41FA5}">
                      <a16:colId xmlns:a16="http://schemas.microsoft.com/office/drawing/2014/main" xmlns="" val="3181604724"/>
                    </a:ext>
                  </a:extLst>
                </a:gridCol>
              </a:tblGrid>
              <a:tr h="671248">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794542888"/>
                  </a:ext>
                </a:extLst>
              </a:tr>
              <a:tr h="2122820">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Shirge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zhyar</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 of shepherds.</a:t>
                      </a: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main goal is the revival of the ancestors of the nomads, the development of rural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agrotourism</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Taldy-Bulak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Talas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T.+996704191122</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52087455"/>
                  </a:ext>
                </a:extLst>
              </a:tr>
              <a:tr h="1213039">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Ak-kayyn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murasym</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Preservation of the traditions and customs of the Kyrgyz people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Kopuro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-Bazar, </a:t>
                      </a:r>
                    </a:p>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Talas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T.+996703912719</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40060604"/>
                  </a:ext>
                </a:extLst>
              </a:tr>
              <a:tr h="1845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29th </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dish festival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Cooking national Kyrgyz and Uzbek dishes</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Erkindik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city,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oblast</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CBT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Rukhsora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Abdullaeva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3722 21962;</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+996 772 376 602</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31799362"/>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09063" y="55811"/>
            <a:ext cx="1554481" cy="858589"/>
          </a:xfrm>
          <a:prstGeom prst="rect">
            <a:avLst/>
          </a:prstGeom>
        </p:spPr>
      </p:pic>
    </p:spTree>
    <p:extLst>
      <p:ext uri="{BB962C8B-B14F-4D97-AF65-F5344CB8AC3E}">
        <p14:creationId xmlns:p14="http://schemas.microsoft.com/office/powerpoint/2010/main" xmlns="" val="204794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5488" y="166255"/>
            <a:ext cx="7886700" cy="641267"/>
          </a:xfrm>
        </p:spPr>
        <p:txBody>
          <a:bodyPr>
            <a:normAutofit/>
          </a:bodyPr>
          <a:lstStyle/>
          <a:p>
            <a:pPr algn="ctr"/>
            <a:r>
              <a:rPr lang="en-US" sz="3800" b="1" dirty="0">
                <a:solidFill>
                  <a:srgbClr val="0070C0"/>
                </a:solidFill>
                <a:effectLst>
                  <a:outerShdw blurRad="38100" dist="38100" dir="2700000" algn="tl">
                    <a:srgbClr val="000000">
                      <a:alpha val="43137"/>
                    </a:srgbClr>
                  </a:outerShdw>
                </a:effectLst>
              </a:rPr>
              <a:t>Autumn</a:t>
            </a:r>
            <a:r>
              <a:rPr lang="en-US" sz="4000" b="1" dirty="0">
                <a:solidFill>
                  <a:srgbClr val="FF0000"/>
                </a:solidFill>
                <a:effectLst>
                  <a:outerShdw blurRad="38100" dist="38100" dir="2700000" algn="tl">
                    <a:srgbClr val="000000">
                      <a:alpha val="43137"/>
                    </a:srgbClr>
                  </a:outerShdw>
                </a:effectLst>
              </a:rPr>
              <a:t> </a:t>
            </a:r>
            <a:endParaRPr lang="ru-RU" sz="4000" b="1" dirty="0">
              <a:solidFill>
                <a:srgbClr val="FF00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840842311"/>
              </p:ext>
            </p:extLst>
          </p:nvPr>
        </p:nvGraphicFramePr>
        <p:xfrm>
          <a:off x="899385" y="939232"/>
          <a:ext cx="7940676" cy="5918767"/>
        </p:xfrm>
        <a:graphic>
          <a:graphicData uri="http://schemas.openxmlformats.org/drawingml/2006/table">
            <a:tbl>
              <a:tblPr firstRow="1" bandRow="1">
                <a:tableStyleId>{5C22544A-7EE6-4342-B048-85BDC9FD1C3A}</a:tableStyleId>
              </a:tblPr>
              <a:tblGrid>
                <a:gridCol w="1122317">
                  <a:extLst>
                    <a:ext uri="{9D8B030D-6E8A-4147-A177-3AD203B41FA5}">
                      <a16:colId xmlns:a16="http://schemas.microsoft.com/office/drawing/2014/main" xmlns="" val="718417354"/>
                    </a:ext>
                  </a:extLst>
                </a:gridCol>
                <a:gridCol w="1254034">
                  <a:extLst>
                    <a:ext uri="{9D8B030D-6E8A-4147-A177-3AD203B41FA5}">
                      <a16:colId xmlns:a16="http://schemas.microsoft.com/office/drawing/2014/main" xmlns="" val="766444594"/>
                    </a:ext>
                  </a:extLst>
                </a:gridCol>
                <a:gridCol w="1802675">
                  <a:extLst>
                    <a:ext uri="{9D8B030D-6E8A-4147-A177-3AD203B41FA5}">
                      <a16:colId xmlns:a16="http://schemas.microsoft.com/office/drawing/2014/main" xmlns="" val="1652194925"/>
                    </a:ext>
                  </a:extLst>
                </a:gridCol>
                <a:gridCol w="1280160">
                  <a:extLst>
                    <a:ext uri="{9D8B030D-6E8A-4147-A177-3AD203B41FA5}">
                      <a16:colId xmlns:a16="http://schemas.microsoft.com/office/drawing/2014/main" xmlns="" val="2857061051"/>
                    </a:ext>
                  </a:extLst>
                </a:gridCol>
                <a:gridCol w="1306285">
                  <a:extLst>
                    <a:ext uri="{9D8B030D-6E8A-4147-A177-3AD203B41FA5}">
                      <a16:colId xmlns:a16="http://schemas.microsoft.com/office/drawing/2014/main" xmlns="" val="1553758831"/>
                    </a:ext>
                  </a:extLst>
                </a:gridCol>
                <a:gridCol w="1175205">
                  <a:extLst>
                    <a:ext uri="{9D8B030D-6E8A-4147-A177-3AD203B41FA5}">
                      <a16:colId xmlns:a16="http://schemas.microsoft.com/office/drawing/2014/main" xmlns="" val="573847141"/>
                    </a:ext>
                  </a:extLst>
                </a:gridCol>
              </a:tblGrid>
              <a:tr h="495701">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7382406"/>
                  </a:ext>
                </a:extLst>
              </a:tr>
              <a:tr h="3193907">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September 1</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100" baseline="300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Nukura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traditions of Kyrgyz</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people</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its</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products, demonstration of national dishes.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Ethno-festival program includes: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Traditional crafts and national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products,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Cooking master classes,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Competitions in traditional</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games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ational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and local 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roducts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fair.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city</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Omu</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rzakov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+996 700 872720</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767238466"/>
                  </a:ext>
                </a:extLst>
              </a:tr>
              <a:tr h="2229159">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October 3</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“Autumn Walnut Marathon – 2020”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Marathon in the world's largest walnut fruit forest.</a:t>
                      </a: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During the holiday you can see a lot of interesting traditional moments and participation in various competitions.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Arslanbop</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Hayat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Tarykov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33055" y="1"/>
            <a:ext cx="1323109" cy="939232"/>
          </a:xfrm>
          <a:prstGeom prst="rect">
            <a:avLst/>
          </a:prstGeom>
        </p:spPr>
      </p:pic>
    </p:spTree>
    <p:extLst>
      <p:ext uri="{BB962C8B-B14F-4D97-AF65-F5344CB8AC3E}">
        <p14:creationId xmlns:p14="http://schemas.microsoft.com/office/powerpoint/2010/main" xmlns="" val="283971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900" y="1"/>
            <a:ext cx="7886700" cy="890648"/>
          </a:xfrm>
        </p:spPr>
        <p:txBody>
          <a:bodyPr>
            <a:normAutofit/>
          </a:bodyPr>
          <a:lstStyle/>
          <a:p>
            <a:pPr algn="ctr"/>
            <a:r>
              <a:rPr lang="en-US" sz="4000" b="1" dirty="0">
                <a:solidFill>
                  <a:schemeClr val="accent5">
                    <a:lumMod val="75000"/>
                  </a:schemeClr>
                </a:solidFill>
                <a:effectLst>
                  <a:outerShdw blurRad="38100" dist="38100" dir="2700000" algn="tl">
                    <a:srgbClr val="000000">
                      <a:alpha val="43137"/>
                    </a:srgbClr>
                  </a:outerShdw>
                </a:effectLst>
              </a:rPr>
              <a:t>Winter</a:t>
            </a:r>
            <a:endParaRPr lang="ru-RU" sz="4000"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85322818"/>
              </p:ext>
            </p:extLst>
          </p:nvPr>
        </p:nvGraphicFramePr>
        <p:xfrm>
          <a:off x="850900" y="795647"/>
          <a:ext cx="7977790" cy="6073522"/>
        </p:xfrm>
        <a:graphic>
          <a:graphicData uri="http://schemas.openxmlformats.org/drawingml/2006/table">
            <a:tbl>
              <a:tblPr firstRow="1" bandRow="1">
                <a:tableStyleId>{5C22544A-7EE6-4342-B048-85BDC9FD1C3A}</a:tableStyleId>
              </a:tblPr>
              <a:tblGrid>
                <a:gridCol w="1171864">
                  <a:extLst>
                    <a:ext uri="{9D8B030D-6E8A-4147-A177-3AD203B41FA5}">
                      <a16:colId xmlns:a16="http://schemas.microsoft.com/office/drawing/2014/main" xmlns="" val="1416012064"/>
                    </a:ext>
                  </a:extLst>
                </a:gridCol>
                <a:gridCol w="1158035">
                  <a:extLst>
                    <a:ext uri="{9D8B030D-6E8A-4147-A177-3AD203B41FA5}">
                      <a16:colId xmlns:a16="http://schemas.microsoft.com/office/drawing/2014/main" xmlns="" val="2932269285"/>
                    </a:ext>
                  </a:extLst>
                </a:gridCol>
                <a:gridCol w="2007850">
                  <a:extLst>
                    <a:ext uri="{9D8B030D-6E8A-4147-A177-3AD203B41FA5}">
                      <a16:colId xmlns:a16="http://schemas.microsoft.com/office/drawing/2014/main" xmlns="" val="2056996720"/>
                    </a:ext>
                  </a:extLst>
                </a:gridCol>
                <a:gridCol w="1191756">
                  <a:extLst>
                    <a:ext uri="{9D8B030D-6E8A-4147-A177-3AD203B41FA5}">
                      <a16:colId xmlns:a16="http://schemas.microsoft.com/office/drawing/2014/main" xmlns="" val="891893859"/>
                    </a:ext>
                  </a:extLst>
                </a:gridCol>
                <a:gridCol w="1308341">
                  <a:extLst>
                    <a:ext uri="{9D8B030D-6E8A-4147-A177-3AD203B41FA5}">
                      <a16:colId xmlns:a16="http://schemas.microsoft.com/office/drawing/2014/main" xmlns="" val="1533357746"/>
                    </a:ext>
                  </a:extLst>
                </a:gridCol>
                <a:gridCol w="1139944">
                  <a:extLst>
                    <a:ext uri="{9D8B030D-6E8A-4147-A177-3AD203B41FA5}">
                      <a16:colId xmlns:a16="http://schemas.microsoft.com/office/drawing/2014/main" xmlns="" val="366023894"/>
                    </a:ext>
                  </a:extLst>
                </a:gridCol>
              </a:tblGrid>
              <a:tr h="406193">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2372796710"/>
                  </a:ext>
                </a:extLst>
              </a:tr>
              <a:tr h="1636922">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December</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Winter season opening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goal of the event is to promote active and healthy lifestyle among local people and to attract tourists who are interested in winter recreational activities. The event includes exciting competitions, fun relay races, small contests and gifts.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Tourism of the Kyrgyz Republic</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747141370"/>
                  </a:ext>
                </a:extLst>
              </a:tr>
              <a:tr h="1453410">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January  25</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Ski racing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aim of the event is to develop winter tourism in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The event program will include horse riding, skiing, chess competitions, arm wrestling and live performances of national Kyrgyz and Uzbek music.</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Jalal-Abad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Arslanbop</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Hayat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Tarykov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202966443"/>
                  </a:ext>
                </a:extLst>
              </a:tr>
              <a:tr h="2393637">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February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100" baseline="300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"Kyrgyzstan - country of alpine skiing and winter recreation"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Entertainment</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program,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music, competitions</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skiing and snowboarding.</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Tourism of the Kyrgyz Republic, Council on Development of Business and Investments under the Government of the Kyrgyz Republic, JICA alumni association, International Business Council, Trekking Union of Kyrgyzstan</a:t>
                      </a:r>
                      <a:endParaRPr lang="ru-RU" sz="10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4103226341"/>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02680" y="0"/>
            <a:ext cx="2226009" cy="712519"/>
          </a:xfrm>
          <a:prstGeom prst="rect">
            <a:avLst/>
          </a:prstGeom>
        </p:spPr>
      </p:pic>
    </p:spTree>
    <p:extLst>
      <p:ext uri="{BB962C8B-B14F-4D97-AF65-F5344CB8AC3E}">
        <p14:creationId xmlns:p14="http://schemas.microsoft.com/office/powerpoint/2010/main" xmlns="" val="29068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532" y="987758"/>
            <a:ext cx="7016670" cy="896209"/>
          </a:xfrm>
        </p:spPr>
        <p:txBody>
          <a:bodyPr/>
          <a:lstStyle/>
          <a:p>
            <a:r>
              <a:rPr lang="en-US" b="1" dirty="0">
                <a:solidFill>
                  <a:srgbClr val="3E52A0"/>
                </a:solidFill>
                <a:effectLst>
                  <a:outerShdw blurRad="38100" dist="38100" dir="2700000" algn="tl">
                    <a:srgbClr val="000000">
                      <a:alpha val="43137"/>
                    </a:srgbClr>
                  </a:outerShdw>
                </a:effectLst>
              </a:rPr>
              <a:t>Events Calendar 20</a:t>
            </a:r>
            <a:r>
              <a:rPr lang="ru-RU" b="1" dirty="0">
                <a:solidFill>
                  <a:srgbClr val="3E52A0"/>
                </a:solidFill>
                <a:effectLst>
                  <a:outerShdw blurRad="38100" dist="38100" dir="2700000" algn="tl">
                    <a:srgbClr val="000000">
                      <a:alpha val="43137"/>
                    </a:srgbClr>
                  </a:outerShdw>
                </a:effectLst>
              </a:rPr>
              <a:t>20</a:t>
            </a:r>
            <a:endParaRPr lang="en-US" b="1" dirty="0">
              <a:solidFill>
                <a:srgbClr val="3E52A0"/>
              </a:solidFill>
              <a:effectLst>
                <a:outerShdw blurRad="38100" dist="38100" dir="2700000" algn="tl">
                  <a:srgbClr val="000000">
                    <a:alpha val="43137"/>
                  </a:srgbClr>
                </a:outerShdw>
              </a:effectLst>
            </a:endParaRPr>
          </a:p>
        </p:txBody>
      </p:sp>
      <p:grpSp>
        <p:nvGrpSpPr>
          <p:cNvPr id="81" name="Group 2"/>
          <p:cNvGrpSpPr>
            <a:grpSpLocks/>
          </p:cNvGrpSpPr>
          <p:nvPr/>
        </p:nvGrpSpPr>
        <p:grpSpPr bwMode="auto">
          <a:xfrm>
            <a:off x="1244801" y="4504377"/>
            <a:ext cx="5091113" cy="496523"/>
            <a:chOff x="1257" y="1454"/>
            <a:chExt cx="3207" cy="336"/>
          </a:xfrm>
        </p:grpSpPr>
        <p:sp>
          <p:nvSpPr>
            <p:cNvPr id="8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Rectangle 4"/>
            <p:cNvSpPr>
              <a:spLocks noChangeArrowheads="1"/>
            </p:cNvSpPr>
            <p:nvPr/>
          </p:nvSpPr>
          <p:spPr bwMode="gray">
            <a:xfrm rot="3419336">
              <a:off x="1213" y="1516"/>
              <a:ext cx="305" cy="217"/>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84" name="Text Box 5"/>
            <p:cNvSpPr txBox="1">
              <a:spLocks noChangeArrowheads="1"/>
            </p:cNvSpPr>
            <p:nvPr/>
          </p:nvSpPr>
          <p:spPr bwMode="gray">
            <a:xfrm>
              <a:off x="2256" y="1482"/>
              <a:ext cx="75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solidFill>
                    <a:srgbClr val="0070C0"/>
                  </a:solidFill>
                </a:rPr>
                <a:t>Autumn</a:t>
              </a:r>
            </a:p>
          </p:txBody>
        </p:sp>
        <p:sp>
          <p:nvSpPr>
            <p:cNvPr id="85" name="Text Box 6"/>
            <p:cNvSpPr txBox="1">
              <a:spLocks noChangeArrowheads="1"/>
            </p:cNvSpPr>
            <p:nvPr/>
          </p:nvSpPr>
          <p:spPr bwMode="gray">
            <a:xfrm>
              <a:off x="1296" y="1454"/>
              <a:ext cx="11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86" name="Group 7"/>
          <p:cNvGrpSpPr>
            <a:grpSpLocks/>
          </p:cNvGrpSpPr>
          <p:nvPr/>
        </p:nvGrpSpPr>
        <p:grpSpPr bwMode="auto">
          <a:xfrm>
            <a:off x="1281504" y="2756368"/>
            <a:ext cx="5052742" cy="598985"/>
            <a:chOff x="1253" y="2044"/>
            <a:chExt cx="3211" cy="336"/>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10" y="2106"/>
              <a:ext cx="280" cy="193"/>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2256" y="2072"/>
              <a:ext cx="61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solidFill>
                    <a:srgbClr val="0070C0"/>
                  </a:solidFill>
                </a:rPr>
                <a:t>Spring</a:t>
              </a:r>
            </a:p>
          </p:txBody>
        </p:sp>
        <p:sp>
          <p:nvSpPr>
            <p:cNvPr id="90" name="Text Box 11"/>
            <p:cNvSpPr txBox="1">
              <a:spLocks noChangeArrowheads="1"/>
            </p:cNvSpPr>
            <p:nvPr/>
          </p:nvSpPr>
          <p:spPr bwMode="gray">
            <a:xfrm>
              <a:off x="1296" y="2044"/>
              <a:ext cx="11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91" name="Group 12"/>
          <p:cNvGrpSpPr>
            <a:grpSpLocks/>
          </p:cNvGrpSpPr>
          <p:nvPr/>
        </p:nvGrpSpPr>
        <p:grpSpPr bwMode="auto">
          <a:xfrm>
            <a:off x="1239958" y="3662940"/>
            <a:ext cx="5094288" cy="533400"/>
            <a:chOff x="1255" y="2654"/>
            <a:chExt cx="3209" cy="336"/>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11" y="2719"/>
              <a:ext cx="289" cy="202"/>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2256" y="2682"/>
              <a:ext cx="82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solidFill>
                    <a:srgbClr val="0070C0"/>
                  </a:solidFill>
                </a:rPr>
                <a:t>Summer</a:t>
              </a:r>
              <a:r>
                <a:rPr lang="en-US" sz="2400" dirty="0">
                  <a:solidFill>
                    <a:srgbClr val="FFC000"/>
                  </a:solidFill>
                </a:rPr>
                <a:t> </a:t>
              </a:r>
            </a:p>
          </p:txBody>
        </p:sp>
        <p:sp>
          <p:nvSpPr>
            <p:cNvPr id="95" name="Text Box 16"/>
            <p:cNvSpPr txBox="1">
              <a:spLocks noChangeArrowheads="1"/>
            </p:cNvSpPr>
            <p:nvPr/>
          </p:nvSpPr>
          <p:spPr bwMode="gray">
            <a:xfrm>
              <a:off x="1296" y="2654"/>
              <a:ext cx="11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101" name="Group 22"/>
          <p:cNvGrpSpPr>
            <a:grpSpLocks/>
          </p:cNvGrpSpPr>
          <p:nvPr/>
        </p:nvGrpSpPr>
        <p:grpSpPr bwMode="auto">
          <a:xfrm>
            <a:off x="1294668" y="5335311"/>
            <a:ext cx="5092700" cy="497172"/>
            <a:chOff x="1256" y="3244"/>
            <a:chExt cx="3208" cy="336"/>
          </a:xfrm>
        </p:grpSpPr>
        <p:sp>
          <p:nvSpPr>
            <p:cNvPr id="102"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Rectangle 24"/>
            <p:cNvSpPr>
              <a:spLocks noChangeArrowheads="1"/>
            </p:cNvSpPr>
            <p:nvPr/>
          </p:nvSpPr>
          <p:spPr bwMode="gray">
            <a:xfrm rot="3419336">
              <a:off x="1203" y="3329"/>
              <a:ext cx="281" cy="176"/>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solidFill>
                  <a:srgbClr val="3E52A0"/>
                </a:solidFill>
              </a:endParaRPr>
            </a:p>
          </p:txBody>
        </p:sp>
        <p:sp>
          <p:nvSpPr>
            <p:cNvPr id="104" name="Text Box 25"/>
            <p:cNvSpPr txBox="1">
              <a:spLocks noChangeArrowheads="1"/>
            </p:cNvSpPr>
            <p:nvPr/>
          </p:nvSpPr>
          <p:spPr bwMode="gray">
            <a:xfrm>
              <a:off x="2256" y="3272"/>
              <a:ext cx="66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solidFill>
                    <a:schemeClr val="accent5">
                      <a:lumMod val="75000"/>
                    </a:schemeClr>
                  </a:solidFill>
                </a:rPr>
                <a:t>Winter</a:t>
              </a:r>
            </a:p>
          </p:txBody>
        </p:sp>
        <p:sp>
          <p:nvSpPr>
            <p:cNvPr id="105" name="Text Box 26"/>
            <p:cNvSpPr txBox="1">
              <a:spLocks noChangeArrowheads="1"/>
            </p:cNvSpPr>
            <p:nvPr/>
          </p:nvSpPr>
          <p:spPr bwMode="gray">
            <a:xfrm>
              <a:off x="1296" y="3244"/>
              <a:ext cx="11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400" b="1" dirty="0"/>
            </a:p>
          </p:txBody>
        </p:sp>
      </p:gr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70768" y="0"/>
            <a:ext cx="1984656" cy="1980602"/>
          </a:xfrm>
          <a:prstGeom prst="rect">
            <a:avLst/>
          </a:prstGeom>
        </p:spPr>
      </p:pic>
    </p:spTree>
    <p:extLst>
      <p:ext uri="{BB962C8B-B14F-4D97-AF65-F5344CB8AC3E}">
        <p14:creationId xmlns:p14="http://schemas.microsoft.com/office/powerpoint/2010/main" xmlns="" val="419166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6377" y="0"/>
            <a:ext cx="1669760" cy="870462"/>
          </a:xfrm>
          <a:prstGeom prst="rect">
            <a:avLst/>
          </a:prstGeom>
        </p:spPr>
      </p:pic>
      <p:sp>
        <p:nvSpPr>
          <p:cNvPr id="2" name="Заголовок 1"/>
          <p:cNvSpPr>
            <a:spLocks noGrp="1"/>
          </p:cNvSpPr>
          <p:nvPr>
            <p:ph type="title"/>
          </p:nvPr>
        </p:nvSpPr>
        <p:spPr>
          <a:xfrm>
            <a:off x="1737359" y="1"/>
            <a:ext cx="5852161" cy="706582"/>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Spring</a:t>
            </a:r>
            <a:endParaRPr lang="ru-RU" sz="4000" b="1" dirty="0">
              <a:solidFill>
                <a:srgbClr val="0070C0"/>
              </a:solidFill>
              <a:effectLst>
                <a:outerShdw blurRad="38100" dist="38100" dir="2700000" algn="tl">
                  <a:srgbClr val="000000">
                    <a:alpha val="43137"/>
                  </a:srgbClr>
                </a:outerShdw>
              </a:effectLst>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xmlns="" val="2552645145"/>
              </p:ext>
            </p:extLst>
          </p:nvPr>
        </p:nvGraphicFramePr>
        <p:xfrm>
          <a:off x="831273" y="870462"/>
          <a:ext cx="8051846" cy="5987538"/>
        </p:xfrm>
        <a:graphic>
          <a:graphicData uri="http://schemas.openxmlformats.org/drawingml/2006/table">
            <a:tbl>
              <a:tblPr firstRow="1" bandRow="1">
                <a:tableStyleId>{69CF1AB2-1976-4502-BF36-3FF5EA218861}</a:tableStyleId>
              </a:tblPr>
              <a:tblGrid>
                <a:gridCol w="1230277">
                  <a:extLst>
                    <a:ext uri="{9D8B030D-6E8A-4147-A177-3AD203B41FA5}">
                      <a16:colId xmlns:a16="http://schemas.microsoft.com/office/drawing/2014/main" xmlns="" val="2731729736"/>
                    </a:ext>
                  </a:extLst>
                </a:gridCol>
                <a:gridCol w="1119570">
                  <a:extLst>
                    <a:ext uri="{9D8B030D-6E8A-4147-A177-3AD203B41FA5}">
                      <a16:colId xmlns:a16="http://schemas.microsoft.com/office/drawing/2014/main" xmlns="" val="3933328325"/>
                    </a:ext>
                  </a:extLst>
                </a:gridCol>
                <a:gridCol w="1684794">
                  <a:extLst>
                    <a:ext uri="{9D8B030D-6E8A-4147-A177-3AD203B41FA5}">
                      <a16:colId xmlns:a16="http://schemas.microsoft.com/office/drawing/2014/main" xmlns="" val="2975248663"/>
                    </a:ext>
                  </a:extLst>
                </a:gridCol>
                <a:gridCol w="1379380">
                  <a:extLst>
                    <a:ext uri="{9D8B030D-6E8A-4147-A177-3AD203B41FA5}">
                      <a16:colId xmlns:a16="http://schemas.microsoft.com/office/drawing/2014/main" xmlns="" val="1970587616"/>
                    </a:ext>
                  </a:extLst>
                </a:gridCol>
                <a:gridCol w="1433601">
                  <a:extLst>
                    <a:ext uri="{9D8B030D-6E8A-4147-A177-3AD203B41FA5}">
                      <a16:colId xmlns:a16="http://schemas.microsoft.com/office/drawing/2014/main" xmlns="" val="1936151777"/>
                    </a:ext>
                  </a:extLst>
                </a:gridCol>
                <a:gridCol w="1204224">
                  <a:extLst>
                    <a:ext uri="{9D8B030D-6E8A-4147-A177-3AD203B41FA5}">
                      <a16:colId xmlns:a16="http://schemas.microsoft.com/office/drawing/2014/main" xmlns="" val="2052631460"/>
                    </a:ext>
                  </a:extLst>
                </a:gridCol>
              </a:tblGrid>
              <a:tr h="635199">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481996447"/>
                  </a:ext>
                </a:extLst>
              </a:tr>
              <a:tr h="2084532">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21</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Nooruz</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Tradition of preparing national dish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sumolok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on the day of the spring equinox, local governments would organize concerts and small national sport competitions.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Bishkek, All regions of KR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government representatives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20281824"/>
                  </a:ext>
                </a:extLst>
              </a:tr>
              <a:tr h="1634443">
                <a:tc>
                  <a:txBody>
                    <a:bodyPr/>
                    <a:lstStyle/>
                    <a:p>
                      <a:pPr algn="l">
                        <a:spcAft>
                          <a:spcPts val="0"/>
                        </a:spcAft>
                      </a:pPr>
                      <a:r>
                        <a:rPr lang="ky-KG"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 21</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Sumolok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Preparing the national dish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Sumolok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national games, concert show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Erkindik</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 </a:t>
                      </a:r>
                      <a:endParaRPr lang="ru-RU"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city, </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oblast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CBT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Rukhsora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Abdullaeva</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996 3722</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21962;</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ru-RU"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772 376 602</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633364">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21</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-24</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“Nooruz” Festival </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honor of the Nooruz holiday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he event exhibits works of local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craftsman's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with the most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authentic</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popular types of</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their</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products.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Bishkek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Chochunbaeva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Dinara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+996 555 933375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18003038"/>
                  </a:ext>
                </a:extLst>
              </a:tr>
            </a:tbl>
          </a:graphicData>
        </a:graphic>
      </p:graphicFrame>
    </p:spTree>
    <p:extLst>
      <p:ext uri="{BB962C8B-B14F-4D97-AF65-F5344CB8AC3E}">
        <p14:creationId xmlns:p14="http://schemas.microsoft.com/office/powerpoint/2010/main" xmlns="" val="310277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94417" y="-1"/>
            <a:ext cx="1530927" cy="890649"/>
          </a:xfrm>
          <a:prstGeom prst="rect">
            <a:avLst/>
          </a:prstGeom>
        </p:spPr>
      </p:pic>
      <p:sp>
        <p:nvSpPr>
          <p:cNvPr id="2" name="Заголовок 1"/>
          <p:cNvSpPr>
            <a:spLocks noGrp="1"/>
          </p:cNvSpPr>
          <p:nvPr>
            <p:ph type="title"/>
          </p:nvPr>
        </p:nvSpPr>
        <p:spPr>
          <a:xfrm>
            <a:off x="575607" y="-471054"/>
            <a:ext cx="7886700" cy="1682337"/>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Spring</a:t>
            </a:r>
            <a:endParaRPr lang="ru-RU" sz="40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85938304"/>
              </p:ext>
            </p:extLst>
          </p:nvPr>
        </p:nvGraphicFramePr>
        <p:xfrm>
          <a:off x="866898" y="783772"/>
          <a:ext cx="7958446" cy="6087228"/>
        </p:xfrm>
        <a:graphic>
          <a:graphicData uri="http://schemas.openxmlformats.org/drawingml/2006/table">
            <a:tbl>
              <a:tblPr firstRow="1" bandRow="1">
                <a:tableStyleId>{5C22544A-7EE6-4342-B048-85BDC9FD1C3A}</a:tableStyleId>
              </a:tblPr>
              <a:tblGrid>
                <a:gridCol w="1066070">
                  <a:extLst>
                    <a:ext uri="{9D8B030D-6E8A-4147-A177-3AD203B41FA5}">
                      <a16:colId xmlns:a16="http://schemas.microsoft.com/office/drawing/2014/main" xmlns="" val="3530717747"/>
                    </a:ext>
                  </a:extLst>
                </a:gridCol>
                <a:gridCol w="1225897">
                  <a:extLst>
                    <a:ext uri="{9D8B030D-6E8A-4147-A177-3AD203B41FA5}">
                      <a16:colId xmlns:a16="http://schemas.microsoft.com/office/drawing/2014/main" xmlns="" val="2268460871"/>
                    </a:ext>
                  </a:extLst>
                </a:gridCol>
                <a:gridCol w="1687255">
                  <a:extLst>
                    <a:ext uri="{9D8B030D-6E8A-4147-A177-3AD203B41FA5}">
                      <a16:colId xmlns:a16="http://schemas.microsoft.com/office/drawing/2014/main" xmlns="" val="578787793"/>
                    </a:ext>
                  </a:extLst>
                </a:gridCol>
                <a:gridCol w="1326408">
                  <a:extLst>
                    <a:ext uri="{9D8B030D-6E8A-4147-A177-3AD203B41FA5}">
                      <a16:colId xmlns:a16="http://schemas.microsoft.com/office/drawing/2014/main" xmlns="" val="2072153253"/>
                    </a:ext>
                  </a:extLst>
                </a:gridCol>
                <a:gridCol w="1326408">
                  <a:extLst>
                    <a:ext uri="{9D8B030D-6E8A-4147-A177-3AD203B41FA5}">
                      <a16:colId xmlns:a16="http://schemas.microsoft.com/office/drawing/2014/main" xmlns="" val="496333541"/>
                    </a:ext>
                  </a:extLst>
                </a:gridCol>
                <a:gridCol w="1326408">
                  <a:extLst>
                    <a:ext uri="{9D8B030D-6E8A-4147-A177-3AD203B41FA5}">
                      <a16:colId xmlns:a16="http://schemas.microsoft.com/office/drawing/2014/main" xmlns="" val="3303779884"/>
                    </a:ext>
                  </a:extLst>
                </a:gridCol>
              </a:tblGrid>
              <a:tr h="406852">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Event dates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Name</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Description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Location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Organizations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Level</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4250322051"/>
                  </a:ext>
                </a:extLst>
              </a:tr>
              <a:tr h="797819">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24</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April 7</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“Cultural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Revolution”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event will present the most creative ideas in the field of art, tourism and culture</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All regions of KR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Chochunbaeva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Dinara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+996 555 933375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Within Kyrgyz Republic</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32325157"/>
                  </a:ext>
                </a:extLst>
              </a:tr>
              <a:tr h="2233892">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April  12</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exact date depends on the flowering of the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Aigul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flower</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Aigul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 </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Promotion of multicultural and national unity of youth, accumulation of youth initiatives on friendship and harmony, strengthening of relationships between different nationalities living in Kyrgyzstan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Batken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+996 773 381527</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+996 3622 50012</a:t>
                      </a: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73290708"/>
                  </a:ext>
                </a:extLst>
              </a:tr>
              <a:tr h="822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May  9</a:t>
                      </a:r>
                      <a:r>
                        <a:rPr lang="en-US" sz="1100" baseline="300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Mountain biking competitions</a:t>
                      </a:r>
                    </a:p>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CBT </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2020 </a:t>
                      </a:r>
                      <a:endPar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Competitions for mountain biking.</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endPar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Djajal</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-Abad region</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+996 777342476 </a:t>
                      </a:r>
                    </a:p>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100" baseline="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+996 777342476</a:t>
                      </a: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p>
                  </a:txBody>
                  <a:tcPr marL="68580" marR="68580" marT="0" marB="0"/>
                </a:tc>
                <a:extLst>
                  <a:ext uri="{0D108BD9-81ED-4DB2-BD59-A6C34878D82A}">
                    <a16:rowId xmlns:a16="http://schemas.microsoft.com/office/drawing/2014/main" xmlns="" val="1366268486"/>
                  </a:ext>
                </a:extLst>
              </a:tr>
              <a:tr h="1652599">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May  </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Festival of migratory birds </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Creation and preservation of micro-reserves, development of ecological tourism.</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Kara-</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Talaa</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Ton district,</a:t>
                      </a:r>
                    </a:p>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Issyk-Kul region</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p>
                  </a:txBody>
                  <a:tcPr marL="68580" marR="68580" marT="0" marB="0"/>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p>
                  </a:txBody>
                  <a:tcPr marL="68580" marR="68580" marT="0" marB="0"/>
                </a:tc>
                <a:extLst>
                  <a:ext uri="{0D108BD9-81ED-4DB2-BD59-A6C34878D82A}">
                    <a16:rowId xmlns:a16="http://schemas.microsoft.com/office/drawing/2014/main" xmlns="" val="919659358"/>
                  </a:ext>
                </a:extLst>
              </a:tr>
            </a:tbl>
          </a:graphicData>
        </a:graphic>
      </p:graphicFrame>
    </p:spTree>
    <p:extLst>
      <p:ext uri="{BB962C8B-B14F-4D97-AF65-F5344CB8AC3E}">
        <p14:creationId xmlns:p14="http://schemas.microsoft.com/office/powerpoint/2010/main" xmlns="" val="53354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25550" y="0"/>
            <a:ext cx="2345318" cy="1175656"/>
          </a:xfrm>
          <a:prstGeom prst="rect">
            <a:avLst/>
          </a:prstGeom>
        </p:spPr>
      </p:pic>
      <p:sp>
        <p:nvSpPr>
          <p:cNvPr id="2" name="Заголовок 1"/>
          <p:cNvSpPr>
            <a:spLocks noGrp="1"/>
          </p:cNvSpPr>
          <p:nvPr>
            <p:ph type="title"/>
          </p:nvPr>
        </p:nvSpPr>
        <p:spPr>
          <a:xfrm>
            <a:off x="693964" y="129996"/>
            <a:ext cx="7886700" cy="812114"/>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rPr>
              <a:t/>
            </a:r>
            <a:br>
              <a:rPr lang="en-US" b="1" dirty="0">
                <a:solidFill>
                  <a:srgbClr val="FF000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Summer</a:t>
            </a:r>
            <a:r>
              <a:rPr lang="en-US" dirty="0"/>
              <a:t/>
            </a:r>
            <a:br>
              <a:rPr lang="en-US"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1610627330"/>
              </p:ext>
            </p:extLst>
          </p:nvPr>
        </p:nvGraphicFramePr>
        <p:xfrm>
          <a:off x="834858" y="1072104"/>
          <a:ext cx="8036010" cy="5785895"/>
        </p:xfrm>
        <a:graphic>
          <a:graphicData uri="http://schemas.openxmlformats.org/drawingml/2006/table">
            <a:tbl>
              <a:tblPr firstRow="1" bandRow="1">
                <a:tableStyleId>{E8B1032C-EA38-4F05-BA0D-38AFFFC7BED3}</a:tableStyleId>
              </a:tblPr>
              <a:tblGrid>
                <a:gridCol w="1063149">
                  <a:extLst>
                    <a:ext uri="{9D8B030D-6E8A-4147-A177-3AD203B41FA5}">
                      <a16:colId xmlns:a16="http://schemas.microsoft.com/office/drawing/2014/main" xmlns="" val="3870545805"/>
                    </a:ext>
                  </a:extLst>
                </a:gridCol>
                <a:gridCol w="1197914">
                  <a:extLst>
                    <a:ext uri="{9D8B030D-6E8A-4147-A177-3AD203B41FA5}">
                      <a16:colId xmlns:a16="http://schemas.microsoft.com/office/drawing/2014/main" xmlns="" val="4216255778"/>
                    </a:ext>
                  </a:extLst>
                </a:gridCol>
                <a:gridCol w="1756942">
                  <a:extLst>
                    <a:ext uri="{9D8B030D-6E8A-4147-A177-3AD203B41FA5}">
                      <a16:colId xmlns:a16="http://schemas.microsoft.com/office/drawing/2014/main" xmlns="" val="1965361225"/>
                    </a:ext>
                  </a:extLst>
                </a:gridCol>
                <a:gridCol w="1339335">
                  <a:extLst>
                    <a:ext uri="{9D8B030D-6E8A-4147-A177-3AD203B41FA5}">
                      <a16:colId xmlns:a16="http://schemas.microsoft.com/office/drawing/2014/main" xmlns="" val="1119079157"/>
                    </a:ext>
                  </a:extLst>
                </a:gridCol>
                <a:gridCol w="1339335">
                  <a:extLst>
                    <a:ext uri="{9D8B030D-6E8A-4147-A177-3AD203B41FA5}">
                      <a16:colId xmlns:a16="http://schemas.microsoft.com/office/drawing/2014/main" xmlns="" val="26101466"/>
                    </a:ext>
                  </a:extLst>
                </a:gridCol>
                <a:gridCol w="1339335">
                  <a:extLst>
                    <a:ext uri="{9D8B030D-6E8A-4147-A177-3AD203B41FA5}">
                      <a16:colId xmlns:a16="http://schemas.microsoft.com/office/drawing/2014/main" xmlns="" val="1358361625"/>
                    </a:ext>
                  </a:extLst>
                </a:gridCol>
              </a:tblGrid>
              <a:tr h="551927">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500858079"/>
                  </a:ext>
                </a:extLst>
              </a:tr>
              <a:tr h="1204592">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Joo-Guluk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Tushoo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Annual festival. Festival program:</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10K marathon, starting from the center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to the coastal zone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Manzhyly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and coastal zone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Manzhyly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36061337"/>
                  </a:ext>
                </a:extLst>
              </a:tr>
              <a:tr h="1543366">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 1</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«King of the Mountain» - uphill events and health fair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purpose of the event is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promot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healthy lifestyle in the family.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Competition 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articipants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must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get to the top of the mountain first,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 the shortest time possible</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Chunkurchak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ski base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Public association «Cycling Embassy of Kyrgyzstan», Event association «BOOM Studio», «Run the Silk Road» marathon and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Chunkurchak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Skiing resort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+996 558 586898</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42244267"/>
                  </a:ext>
                </a:extLst>
              </a:tr>
              <a:tr h="880102">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“AK</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Orgo</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kotoruu</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yurt construction in order to recreate forgotten Kyrgyz traditions</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Kara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Talaa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Issyk-Kul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479898216"/>
                  </a:ext>
                </a:extLst>
              </a:tr>
              <a:tr h="1605908">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June </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100" baseline="300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20000"/>
                        <a:lumOff val="80000"/>
                      </a:schemeClr>
                    </a:solidFill>
                  </a:tcPr>
                </a:tc>
                <a:tc>
                  <a:txBody>
                    <a:bodyPr/>
                    <a:lstStyle/>
                    <a:p>
                      <a:pPr algn="l">
                        <a:spcAft>
                          <a:spcPts val="0"/>
                        </a:spcAft>
                      </a:pP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Kymyz</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The goal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of the event </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is to praise the generosity of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Kyrgyz</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people and treat guests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the traditional drink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Kymyz</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nd also</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to familiarize them with the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therapeutic</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properties of this drink.</a:t>
                      </a:r>
                      <a:endParaRPr lang="ru-RU"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Naryn region,</a:t>
                      </a:r>
                      <a:r>
                        <a:rPr lang="ky-KG" sz="1100" baseline="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aseline="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baseline="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100" baseline="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Bashy</a:t>
                      </a:r>
                      <a:r>
                        <a:rPr lang="ky-KG"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district</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Т.+996709190781</a:t>
                      </a:r>
                    </a:p>
                    <a:p>
                      <a:pPr algn="l">
                        <a:spcAft>
                          <a:spcPts val="0"/>
                        </a:spcAft>
                      </a:pP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78035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8317" y="1"/>
            <a:ext cx="1812173" cy="801062"/>
          </a:xfrm>
          <a:prstGeom prst="rect">
            <a:avLst/>
          </a:prstGeom>
        </p:spPr>
      </p:pic>
      <p:sp>
        <p:nvSpPr>
          <p:cNvPr id="2" name="Заголовок 1"/>
          <p:cNvSpPr>
            <a:spLocks noGrp="1"/>
          </p:cNvSpPr>
          <p:nvPr>
            <p:ph type="title"/>
          </p:nvPr>
        </p:nvSpPr>
        <p:spPr>
          <a:xfrm>
            <a:off x="628650" y="1"/>
            <a:ext cx="7886700" cy="676894"/>
          </a:xfrm>
        </p:spPr>
        <p:txBody>
          <a:bodyPr/>
          <a:lstStyle/>
          <a:p>
            <a:pPr algn="ctr"/>
            <a:r>
              <a:rPr lang="en-US" sz="4000" b="1" dirty="0">
                <a:solidFill>
                  <a:srgbClr val="002060"/>
                </a:solidFill>
                <a:effectLst>
                  <a:outerShdw blurRad="38100" dist="38100" dir="2700000" algn="tl">
                    <a:srgbClr val="000000">
                      <a:alpha val="43137"/>
                    </a:srgbClr>
                  </a:outerShdw>
                </a:effectLst>
              </a:rPr>
              <a:t>Summer</a:t>
            </a:r>
            <a:endParaRPr lang="ru-RU" sz="3600"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177211270"/>
              </p:ext>
            </p:extLst>
          </p:nvPr>
        </p:nvGraphicFramePr>
        <p:xfrm>
          <a:off x="889907" y="801063"/>
          <a:ext cx="7940584" cy="6056939"/>
        </p:xfrm>
        <a:graphic>
          <a:graphicData uri="http://schemas.openxmlformats.org/drawingml/2006/table">
            <a:tbl>
              <a:tblPr firstRow="1" bandRow="1">
                <a:tableStyleId>{E8B1032C-EA38-4F05-BA0D-38AFFFC7BED3}</a:tableStyleId>
              </a:tblPr>
              <a:tblGrid>
                <a:gridCol w="1024221">
                  <a:extLst>
                    <a:ext uri="{9D8B030D-6E8A-4147-A177-3AD203B41FA5}">
                      <a16:colId xmlns:a16="http://schemas.microsoft.com/office/drawing/2014/main" xmlns="" val="3075549793"/>
                    </a:ext>
                  </a:extLst>
                </a:gridCol>
                <a:gridCol w="1220958">
                  <a:extLst>
                    <a:ext uri="{9D8B030D-6E8A-4147-A177-3AD203B41FA5}">
                      <a16:colId xmlns:a16="http://schemas.microsoft.com/office/drawing/2014/main" xmlns="" val="4094640583"/>
                    </a:ext>
                  </a:extLst>
                </a:gridCol>
                <a:gridCol w="1725112">
                  <a:extLst>
                    <a:ext uri="{9D8B030D-6E8A-4147-A177-3AD203B41FA5}">
                      <a16:colId xmlns:a16="http://schemas.microsoft.com/office/drawing/2014/main" xmlns="" val="820662633"/>
                    </a:ext>
                  </a:extLst>
                </a:gridCol>
                <a:gridCol w="1323431">
                  <a:extLst>
                    <a:ext uri="{9D8B030D-6E8A-4147-A177-3AD203B41FA5}">
                      <a16:colId xmlns:a16="http://schemas.microsoft.com/office/drawing/2014/main" xmlns="" val="3437520770"/>
                    </a:ext>
                  </a:extLst>
                </a:gridCol>
                <a:gridCol w="1323431">
                  <a:extLst>
                    <a:ext uri="{9D8B030D-6E8A-4147-A177-3AD203B41FA5}">
                      <a16:colId xmlns:a16="http://schemas.microsoft.com/office/drawing/2014/main" xmlns="" val="2859428101"/>
                    </a:ext>
                  </a:extLst>
                </a:gridCol>
                <a:gridCol w="1323431">
                  <a:extLst>
                    <a:ext uri="{9D8B030D-6E8A-4147-A177-3AD203B41FA5}">
                      <a16:colId xmlns:a16="http://schemas.microsoft.com/office/drawing/2014/main" xmlns="" val="3832205189"/>
                    </a:ext>
                  </a:extLst>
                </a:gridCol>
              </a:tblGrid>
              <a:tr h="672222">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1554512710"/>
                  </a:ext>
                </a:extLst>
              </a:tr>
              <a:tr h="1074134">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June 22</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Bike</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marathon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Ecotourism promotion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Tuura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-Suu village,</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Issyk-Kul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906267427"/>
                  </a:ext>
                </a:extLst>
              </a:tr>
              <a:tr h="1405617">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June 22</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Kurak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jana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terme</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is dedicated to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Kurak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traditional name that is given to various types of products that are made from shreds sewn together (patchwork).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Barpy</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region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3722 21962,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+996 772 376602 (mobile)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Rukhsora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Abdullaeva</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890745038"/>
                  </a:ext>
                </a:extLst>
              </a:tr>
              <a:tr h="2904966">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 28</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-29</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Kyrgyz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Shyrdak</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goal is to pass on the heritage from the ancestors, preserve intangible cultural values, develop the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Shyrdak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craft, involve the next generation of young people in the field of crafts and prepare new young craftsmen for the next 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city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Bashy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State Administration,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Altyn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Choichok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Uzdary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association, regional office.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Responsible officer: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Jarkyn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Ibraeva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+996 555 300400</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636265147"/>
                  </a:ext>
                </a:extLst>
              </a:tr>
            </a:tbl>
          </a:graphicData>
        </a:graphic>
      </p:graphicFrame>
    </p:spTree>
    <p:extLst>
      <p:ext uri="{BB962C8B-B14F-4D97-AF65-F5344CB8AC3E}">
        <p14:creationId xmlns:p14="http://schemas.microsoft.com/office/powerpoint/2010/main" xmlns="" val="162730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58940" y="1"/>
            <a:ext cx="1871550" cy="744383"/>
          </a:xfrm>
          <a:prstGeom prst="rect">
            <a:avLst/>
          </a:prstGeom>
        </p:spPr>
      </p:pic>
      <p:sp>
        <p:nvSpPr>
          <p:cNvPr id="2" name="Заголовок 1"/>
          <p:cNvSpPr>
            <a:spLocks noGrp="1"/>
          </p:cNvSpPr>
          <p:nvPr>
            <p:ph type="title"/>
          </p:nvPr>
        </p:nvSpPr>
        <p:spPr>
          <a:xfrm>
            <a:off x="628650" y="1"/>
            <a:ext cx="7886700" cy="676894"/>
          </a:xfrm>
        </p:spPr>
        <p:txBody>
          <a:bodyPr/>
          <a:lstStyle/>
          <a:p>
            <a:pPr algn="ctr"/>
            <a:r>
              <a:rPr lang="en-US" sz="4000" b="1" dirty="0">
                <a:solidFill>
                  <a:srgbClr val="002060"/>
                </a:solidFill>
                <a:effectLst>
                  <a:outerShdw blurRad="38100" dist="38100" dir="2700000" algn="tl">
                    <a:srgbClr val="000000">
                      <a:alpha val="43137"/>
                    </a:srgbClr>
                  </a:outerShdw>
                </a:effectLst>
              </a:rPr>
              <a:t>Summer</a:t>
            </a:r>
            <a:endParaRPr lang="ru-RU" sz="3600"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810404050"/>
              </p:ext>
            </p:extLst>
          </p:nvPr>
        </p:nvGraphicFramePr>
        <p:xfrm>
          <a:off x="889907" y="801062"/>
          <a:ext cx="7940584" cy="6056939"/>
        </p:xfrm>
        <a:graphic>
          <a:graphicData uri="http://schemas.openxmlformats.org/drawingml/2006/table">
            <a:tbl>
              <a:tblPr firstRow="1" bandRow="1">
                <a:tableStyleId>{E8B1032C-EA38-4F05-BA0D-38AFFFC7BED3}</a:tableStyleId>
              </a:tblPr>
              <a:tblGrid>
                <a:gridCol w="1024221">
                  <a:extLst>
                    <a:ext uri="{9D8B030D-6E8A-4147-A177-3AD203B41FA5}">
                      <a16:colId xmlns:a16="http://schemas.microsoft.com/office/drawing/2014/main" xmlns="" val="3075549793"/>
                    </a:ext>
                  </a:extLst>
                </a:gridCol>
                <a:gridCol w="1220958">
                  <a:extLst>
                    <a:ext uri="{9D8B030D-6E8A-4147-A177-3AD203B41FA5}">
                      <a16:colId xmlns:a16="http://schemas.microsoft.com/office/drawing/2014/main" xmlns="" val="4094640583"/>
                    </a:ext>
                  </a:extLst>
                </a:gridCol>
                <a:gridCol w="1725112">
                  <a:extLst>
                    <a:ext uri="{9D8B030D-6E8A-4147-A177-3AD203B41FA5}">
                      <a16:colId xmlns:a16="http://schemas.microsoft.com/office/drawing/2014/main" xmlns="" val="820662633"/>
                    </a:ext>
                  </a:extLst>
                </a:gridCol>
                <a:gridCol w="1323431">
                  <a:extLst>
                    <a:ext uri="{9D8B030D-6E8A-4147-A177-3AD203B41FA5}">
                      <a16:colId xmlns:a16="http://schemas.microsoft.com/office/drawing/2014/main" xmlns="" val="3437520770"/>
                    </a:ext>
                  </a:extLst>
                </a:gridCol>
                <a:gridCol w="1323431">
                  <a:extLst>
                    <a:ext uri="{9D8B030D-6E8A-4147-A177-3AD203B41FA5}">
                      <a16:colId xmlns:a16="http://schemas.microsoft.com/office/drawing/2014/main" xmlns="" val="2859428101"/>
                    </a:ext>
                  </a:extLst>
                </a:gridCol>
                <a:gridCol w="1323431">
                  <a:extLst>
                    <a:ext uri="{9D8B030D-6E8A-4147-A177-3AD203B41FA5}">
                      <a16:colId xmlns:a16="http://schemas.microsoft.com/office/drawing/2014/main" xmlns="" val="3832205189"/>
                    </a:ext>
                  </a:extLst>
                </a:gridCol>
              </a:tblGrid>
              <a:tr h="656224">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1554512710"/>
                  </a:ext>
                </a:extLst>
              </a:tr>
              <a:tr h="2187414">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June 26-28</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 Central Asian music and arts festival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will be held on the southern coast of Issyk-Kul lake. This large-scale event would involve three days of creative art and interactive activities..</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Southern coast of Issyk-Kul lake,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 travel» LLC.</a:t>
                      </a: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Batyrbekov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Chyngyz</a:t>
                      </a: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556331106</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906267427"/>
                  </a:ext>
                </a:extLst>
              </a:tr>
              <a:tr h="3213301">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4th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Agro-ethno Fest</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Folk show, pet exhibition, Kyrgyz national games, wool exhibition, national dishes, horse games.</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Yurt camp</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Zhaichy</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Issyk-Kul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.+996 553 622962</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+996 557 556455</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7373675"/>
                  </a:ext>
                </a:extLst>
              </a:tr>
            </a:tbl>
          </a:graphicData>
        </a:graphic>
      </p:graphicFrame>
    </p:spTree>
    <p:extLst>
      <p:ext uri="{BB962C8B-B14F-4D97-AF65-F5344CB8AC3E}">
        <p14:creationId xmlns:p14="http://schemas.microsoft.com/office/powerpoint/2010/main" xmlns="" val="195653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399" y="-74021"/>
            <a:ext cx="7886700" cy="774665"/>
          </a:xfrm>
        </p:spPr>
        <p:txBody>
          <a:bodyPr/>
          <a:lstStyle/>
          <a:p>
            <a:pPr algn="ctr"/>
            <a:r>
              <a:rPr lang="en-US" sz="4000" b="1" dirty="0">
                <a:solidFill>
                  <a:schemeClr val="accent5">
                    <a:lumMod val="75000"/>
                  </a:schemeClr>
                </a:solidFill>
                <a:effectLst>
                  <a:outerShdw blurRad="38100" dist="38100" dir="2700000" algn="tl">
                    <a:srgbClr val="000000">
                      <a:alpha val="43137"/>
                    </a:srgbClr>
                  </a:outerShdw>
                </a:effectLst>
              </a:rPr>
              <a:t>Summer</a:t>
            </a:r>
            <a:endParaRPr lang="ru-RU" sz="3600"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34172479"/>
              </p:ext>
            </p:extLst>
          </p:nvPr>
        </p:nvGraphicFramePr>
        <p:xfrm>
          <a:off x="809394" y="694308"/>
          <a:ext cx="8032114" cy="6163691"/>
        </p:xfrm>
        <a:graphic>
          <a:graphicData uri="http://schemas.openxmlformats.org/drawingml/2006/table">
            <a:tbl>
              <a:tblPr firstRow="1" bandRow="1">
                <a:tableStyleId>{5C22544A-7EE6-4342-B048-85BDC9FD1C3A}</a:tableStyleId>
              </a:tblPr>
              <a:tblGrid>
                <a:gridCol w="854492">
                  <a:extLst>
                    <a:ext uri="{9D8B030D-6E8A-4147-A177-3AD203B41FA5}">
                      <a16:colId xmlns:a16="http://schemas.microsoft.com/office/drawing/2014/main" xmlns="" val="2640763240"/>
                    </a:ext>
                  </a:extLst>
                </a:gridCol>
                <a:gridCol w="1182967">
                  <a:extLst>
                    <a:ext uri="{9D8B030D-6E8A-4147-A177-3AD203B41FA5}">
                      <a16:colId xmlns:a16="http://schemas.microsoft.com/office/drawing/2014/main" xmlns="" val="3128765683"/>
                    </a:ext>
                  </a:extLst>
                </a:gridCol>
                <a:gridCol w="1978597">
                  <a:extLst>
                    <a:ext uri="{9D8B030D-6E8A-4147-A177-3AD203B41FA5}">
                      <a16:colId xmlns:a16="http://schemas.microsoft.com/office/drawing/2014/main" xmlns="" val="586713167"/>
                    </a:ext>
                  </a:extLst>
                </a:gridCol>
                <a:gridCol w="1338686">
                  <a:extLst>
                    <a:ext uri="{9D8B030D-6E8A-4147-A177-3AD203B41FA5}">
                      <a16:colId xmlns:a16="http://schemas.microsoft.com/office/drawing/2014/main" xmlns="" val="3136199957"/>
                    </a:ext>
                  </a:extLst>
                </a:gridCol>
                <a:gridCol w="1338686">
                  <a:extLst>
                    <a:ext uri="{9D8B030D-6E8A-4147-A177-3AD203B41FA5}">
                      <a16:colId xmlns:a16="http://schemas.microsoft.com/office/drawing/2014/main" xmlns="" val="73250191"/>
                    </a:ext>
                  </a:extLst>
                </a:gridCol>
                <a:gridCol w="1338686">
                  <a:extLst>
                    <a:ext uri="{9D8B030D-6E8A-4147-A177-3AD203B41FA5}">
                      <a16:colId xmlns:a16="http://schemas.microsoft.com/office/drawing/2014/main" xmlns="" val="3415557848"/>
                    </a:ext>
                  </a:extLst>
                </a:gridCol>
              </a:tblGrid>
              <a:tr h="720173">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1898372623"/>
                  </a:ext>
                </a:extLst>
              </a:tr>
              <a:tr h="1302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1</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aseline="300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Bugu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 order to develop and preserve the heritage of the traditions of the Kyrgyz people (handicrafts, traditions, customs, national cuisine, national games).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Animal shelter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Bugu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State Reserve,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District,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701030201 </a:t>
                      </a: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4070310366"/>
                  </a:ext>
                </a:extLst>
              </a:tr>
              <a:tr h="1755558">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15</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Ethno-festival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Teskey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Jeek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Program of the ethno-festival: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the show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ethno-sport games;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yurt construction competition;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folklore program;</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traditional equestrian games,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Kok-Boru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Kuumai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Territories of the Ton district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Head</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Jyldyz</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Asanakunova</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777347419</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89973208"/>
                  </a:ext>
                </a:extLst>
              </a:tr>
              <a:tr h="2385296">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25</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Eco-cultural event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Köl-Ene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Preservation of the ecosystem of the southern coast of Issyk-Kul,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Thanksgiving for water;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Сleaning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coastal zone.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Coastal zone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Manzhyly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3"/>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7056" y="1"/>
            <a:ext cx="1774452" cy="694308"/>
          </a:xfrm>
          <a:prstGeom prst="rect">
            <a:avLst/>
          </a:prstGeom>
        </p:spPr>
      </p:pic>
    </p:spTree>
    <p:extLst>
      <p:ext uri="{BB962C8B-B14F-4D97-AF65-F5344CB8AC3E}">
        <p14:creationId xmlns:p14="http://schemas.microsoft.com/office/powerpoint/2010/main" xmlns="" val="313313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950026"/>
          </a:xfrm>
        </p:spPr>
        <p:txBody>
          <a:bodyPr/>
          <a:lstStyle/>
          <a:p>
            <a:pPr algn="ctr"/>
            <a:r>
              <a:rPr lang="en-US" sz="3600" b="1" dirty="0">
                <a:solidFill>
                  <a:srgbClr val="0070C0"/>
                </a:solidFill>
                <a:effectLst>
                  <a:outerShdw blurRad="38100" dist="38100" dir="2700000" algn="tl">
                    <a:srgbClr val="000000">
                      <a:alpha val="43137"/>
                    </a:srgbClr>
                  </a:outerShdw>
                </a:effectLst>
              </a:rPr>
              <a:t>Summer</a:t>
            </a:r>
            <a:endParaRPr lang="ru-RU" sz="28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187138278"/>
              </p:ext>
            </p:extLst>
          </p:nvPr>
        </p:nvGraphicFramePr>
        <p:xfrm>
          <a:off x="881856" y="931046"/>
          <a:ext cx="7939664" cy="5919033"/>
        </p:xfrm>
        <a:graphic>
          <a:graphicData uri="http://schemas.openxmlformats.org/drawingml/2006/table">
            <a:tbl>
              <a:tblPr firstRow="1" bandRow="1">
                <a:tableStyleId>{E8B1032C-EA38-4F05-BA0D-38AFFFC7BED3}</a:tableStyleId>
              </a:tblPr>
              <a:tblGrid>
                <a:gridCol w="963706">
                  <a:extLst>
                    <a:ext uri="{9D8B030D-6E8A-4147-A177-3AD203B41FA5}">
                      <a16:colId xmlns:a16="http://schemas.microsoft.com/office/drawing/2014/main" xmlns="" val="787005839"/>
                    </a:ext>
                  </a:extLst>
                </a:gridCol>
                <a:gridCol w="1264660">
                  <a:extLst>
                    <a:ext uri="{9D8B030D-6E8A-4147-A177-3AD203B41FA5}">
                      <a16:colId xmlns:a16="http://schemas.microsoft.com/office/drawing/2014/main" xmlns="" val="3505640536"/>
                    </a:ext>
                  </a:extLst>
                </a:gridCol>
                <a:gridCol w="1741466">
                  <a:extLst>
                    <a:ext uri="{9D8B030D-6E8A-4147-A177-3AD203B41FA5}">
                      <a16:colId xmlns:a16="http://schemas.microsoft.com/office/drawing/2014/main" xmlns="" val="562473722"/>
                    </a:ext>
                  </a:extLst>
                </a:gridCol>
                <a:gridCol w="1634319">
                  <a:extLst>
                    <a:ext uri="{9D8B030D-6E8A-4147-A177-3AD203B41FA5}">
                      <a16:colId xmlns:a16="http://schemas.microsoft.com/office/drawing/2014/main" xmlns="" val="1653063177"/>
                    </a:ext>
                  </a:extLst>
                </a:gridCol>
                <a:gridCol w="1206682">
                  <a:extLst>
                    <a:ext uri="{9D8B030D-6E8A-4147-A177-3AD203B41FA5}">
                      <a16:colId xmlns:a16="http://schemas.microsoft.com/office/drawing/2014/main" xmlns="" val="2888213715"/>
                    </a:ext>
                  </a:extLst>
                </a:gridCol>
                <a:gridCol w="1128831">
                  <a:extLst>
                    <a:ext uri="{9D8B030D-6E8A-4147-A177-3AD203B41FA5}">
                      <a16:colId xmlns:a16="http://schemas.microsoft.com/office/drawing/2014/main" xmlns="" val="1629841186"/>
                    </a:ext>
                  </a:extLst>
                </a:gridCol>
              </a:tblGrid>
              <a:tr h="435910">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xmlns="" val="1491896888"/>
                  </a:ext>
                </a:extLst>
              </a:tr>
              <a:tr h="1345994">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25</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horse games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Those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fascinating, traditional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horse-riding</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games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will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take place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the high-mountain pasture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of the Son-Kul lake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including</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ulak-tartysh, kyz-kumay, tyiyn-enmey, and er-enish.</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 Son-Kul lake</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tourist town </a:t>
                      </a:r>
                      <a:r>
                        <a:rPr lang="en-US" sz="1100"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Batay</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Kochkor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Bekbolot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Builashev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+996 777 265559</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+996 3535 51114</a:t>
                      </a: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185096890"/>
                  </a:ext>
                </a:extLst>
              </a:tr>
              <a:tr h="2096556">
                <a:tc>
                  <a:txBody>
                    <a:bodyPr/>
                    <a:lstStyle/>
                    <a:p>
                      <a:pPr algn="l">
                        <a:spcAft>
                          <a:spcPts val="0"/>
                        </a:spcAft>
                      </a:pP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25</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International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program includes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horse-riding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nomad games - Tiyin Enmei and Kyz-Kuumai, competition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 between</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Kok-Bor</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teams,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archery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competitions and a demonstration of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some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elements of the traditional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team</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hunt, with a group of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horse-riding eagle hunters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berkutchi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Bokonvaevo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Uch-Korgon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tract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federation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President of the Federation –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Almaz</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Akunov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+996 550 395094</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815398264"/>
                  </a:ext>
                </a:extLst>
              </a:tr>
              <a:tr h="672997">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26</a:t>
                      </a:r>
                      <a:r>
                        <a:rPr lang="en-US" sz="1100" baseline="30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horse games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Traditional horse-riding competitions in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Ulak-tartysh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Kyz-Kuumai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Tyin-enmey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er-enish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Kyzyl-Oi village,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Suusamyr</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administration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aiyl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okmotu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Artyk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Kulubaev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+996 312 464785,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+ 996 555 417847</a:t>
                      </a: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3"/>
                  </a:ext>
                </a:extLst>
              </a:tr>
              <a:tr h="1284812">
                <a:tc>
                  <a:txBody>
                    <a:bodyPr/>
                    <a:lstStyle/>
                    <a:p>
                      <a:pPr algn="l">
                        <a:spcAft>
                          <a:spcPts val="0"/>
                        </a:spcAft>
                      </a:pPr>
                      <a:r>
                        <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1050" baseline="300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of July</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“Mountain Travel” Festival </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Festival includes national games such as Ulak-tartysh, Kyz-Kuumai, Tyiyn-Enmey, Er-Enish and others. The festival also organizes folklore shows and traditional Kyrgyz cuisine fair.</a:t>
                      </a:r>
                      <a:endParaRPr lang="ru-RU"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Lenin’s Peak</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Mountaineers Base Camp</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05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Sary-Mogol</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Abdilla</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Tashbekov</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 +996 556092627</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725515951"/>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4229" y="1"/>
            <a:ext cx="1877291" cy="931046"/>
          </a:xfrm>
          <a:prstGeom prst="rect">
            <a:avLst/>
          </a:prstGeom>
        </p:spPr>
      </p:pic>
    </p:spTree>
    <p:extLst>
      <p:ext uri="{BB962C8B-B14F-4D97-AF65-F5344CB8AC3E}">
        <p14:creationId xmlns:p14="http://schemas.microsoft.com/office/powerpoint/2010/main" xmlns="" val="26418659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1713</TotalTime>
  <Words>2095</Words>
  <Application>Microsoft Office PowerPoint</Application>
  <PresentationFormat>Экран (4:3)</PresentationFormat>
  <Paragraphs>547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  Events Calendar  2020</vt:lpstr>
      <vt:lpstr>Events Calendar 2020</vt:lpstr>
      <vt:lpstr>Spring</vt:lpstr>
      <vt:lpstr>Spring</vt:lpstr>
      <vt:lpstr> Summer </vt:lpstr>
      <vt:lpstr>Summer</vt:lpstr>
      <vt:lpstr>Summer</vt:lpstr>
      <vt:lpstr>Summer</vt:lpstr>
      <vt:lpstr>Summer</vt:lpstr>
      <vt:lpstr>Summer</vt:lpstr>
      <vt:lpstr>Summer</vt:lpstr>
      <vt:lpstr>Summer</vt:lpstr>
      <vt:lpstr>Summer</vt:lpstr>
      <vt:lpstr>Autumn </vt:lpstr>
      <vt:lpstr>Winter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Bakyt</cp:lastModifiedBy>
  <cp:revision>140</cp:revision>
  <dcterms:created xsi:type="dcterms:W3CDTF">2018-09-04T12:10:47Z</dcterms:created>
  <dcterms:modified xsi:type="dcterms:W3CDTF">2020-01-09T12:18:13Z</dcterms:modified>
</cp:coreProperties>
</file>