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2A0"/>
    <a:srgbClr val="6F267F"/>
    <a:srgbClr val="2E2C2D"/>
    <a:srgbClr val="47627F"/>
    <a:srgbClr val="04105A"/>
    <a:srgbClr val="ED613E"/>
    <a:srgbClr val="BF3C48"/>
    <a:srgbClr val="856E45"/>
    <a:srgbClr val="FECB00"/>
    <a:srgbClr val="729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hyperlink" Target="mailto:cbt_ja@rambler.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8094" y="1691054"/>
            <a:ext cx="5015484" cy="238760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Календарь событий 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2019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5" y="0"/>
            <a:ext cx="2586446" cy="18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844" y="1"/>
            <a:ext cx="7886700" cy="121484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- август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411433"/>
              </p:ext>
            </p:extLst>
          </p:nvPr>
        </p:nvGraphicFramePr>
        <p:xfrm>
          <a:off x="876844" y="998532"/>
          <a:ext cx="7972866" cy="584460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28777">
                  <a:extLst>
                    <a:ext uri="{9D8B030D-6E8A-4147-A177-3AD203B41FA5}">
                      <a16:colId xmlns:a16="http://schemas.microsoft.com/office/drawing/2014/main" val="478091809"/>
                    </a:ext>
                  </a:extLst>
                </a:gridCol>
                <a:gridCol w="1194794">
                  <a:extLst>
                    <a:ext uri="{9D8B030D-6E8A-4147-A177-3AD203B41FA5}">
                      <a16:colId xmlns:a16="http://schemas.microsoft.com/office/drawing/2014/main" val="37831781"/>
                    </a:ext>
                  </a:extLst>
                </a:gridCol>
                <a:gridCol w="2012968">
                  <a:extLst>
                    <a:ext uri="{9D8B030D-6E8A-4147-A177-3AD203B41FA5}">
                      <a16:colId xmlns:a16="http://schemas.microsoft.com/office/drawing/2014/main" val="939577931"/>
                    </a:ext>
                  </a:extLst>
                </a:gridCol>
                <a:gridCol w="1246741">
                  <a:extLst>
                    <a:ext uri="{9D8B030D-6E8A-4147-A177-3AD203B41FA5}">
                      <a16:colId xmlns:a16="http://schemas.microsoft.com/office/drawing/2014/main" val="1615393089"/>
                    </a:ext>
                  </a:extLst>
                </a:gridCol>
                <a:gridCol w="1142305">
                  <a:extLst>
                    <a:ext uri="{9D8B030D-6E8A-4147-A177-3AD203B41FA5}">
                      <a16:colId xmlns:a16="http://schemas.microsoft.com/office/drawing/2014/main" val="3924245640"/>
                    </a:ext>
                  </a:extLst>
                </a:gridCol>
                <a:gridCol w="1247281">
                  <a:extLst>
                    <a:ext uri="{9D8B030D-6E8A-4147-A177-3AD203B41FA5}">
                      <a16:colId xmlns:a16="http://schemas.microsoft.com/office/drawing/2014/main" val="3181604724"/>
                    </a:ext>
                  </a:extLst>
                </a:gridCol>
              </a:tblGrid>
              <a:tr h="528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542888"/>
                  </a:ext>
                </a:extLst>
              </a:tr>
              <a:tr h="734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августа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«Карагат Фест»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фестиваля – популяризация и продвижение ягод и фруктов Иссык-Кульской области на местном и зарубежном рынках.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 Авеп</a:t>
                      </a:r>
                      <a:endParaRPr lang="ru-RU" sz="100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С.Темировка, Иссык-Кульская область</a:t>
                      </a:r>
                      <a:endParaRPr lang="ru-RU" sz="100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Координатор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Жасоолов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Данияр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+996779357999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  <a:endParaRPr lang="ru-RU" sz="100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2795694"/>
                  </a:ext>
                </a:extLst>
              </a:tr>
              <a:tr h="2315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baseline="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августа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августа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абрикоса «Кызыл </a:t>
                      </a:r>
                      <a:r>
                        <a:rPr lang="ky-KG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«Ловчие птицы в </a:t>
                      </a:r>
                      <a:r>
                        <a:rPr lang="ru-RU" sz="1000" dirty="0" err="1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Манжылы-Ата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демонстрирует желание фермеров объединяться и искать выходы на новые рынки. Цель - продвижение и популяризация уникальности абрикоса южного побережья 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Иссык-Куля.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000" dirty="0" err="1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этнотуризма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почитание и сохранение </a:t>
                      </a:r>
                      <a:r>
                        <a:rPr lang="ru-RU" sz="1000" dirty="0" err="1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биокультурного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наследия предков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Пляж «</a:t>
                      </a: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Кекилик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Юрточный городок «</a:t>
                      </a:r>
                      <a:r>
                        <a:rPr lang="ru-RU" sz="1000" dirty="0" err="1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Манжылы-Ата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С.Боконбаво</a:t>
                      </a: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Бакыт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Чойтонбаев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Тонский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</a:t>
                      </a: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996 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700267795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+996 778 267795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ТОС «</a:t>
                      </a:r>
                      <a:r>
                        <a:rPr lang="ru-RU" sz="1000" dirty="0" err="1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Боконбаево-Манжылы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000" dirty="0" err="1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Бакыт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Чойтонбаев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err="1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Тонский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+996 700 267795, +996 778 267795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035492"/>
                  </a:ext>
                </a:extLst>
              </a:tr>
              <a:tr h="6824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3-4 августа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Альпинизм на Памире (пик Ленина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Национальные игры, выступления артистов, восхождения, </a:t>
                      </a: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треккинг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спуски на лыжах, прогулки пешком на лошадях и яках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Ошская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область, урочище </a:t>
                      </a: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Ачык-Таш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+996 312 651221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1799362"/>
                  </a:ext>
                </a:extLst>
              </a:tr>
              <a:tr h="14130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августа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«Ловчих птиц - Боконбаево»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выставка ловчих птиц,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выставка ремесленников;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национальные игры вместе с туристами;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фольклорная программа;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возведение юрты на скорость и т.д.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Юрточный лагерь «Жайчы», с. Кок-Сай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СВТ-Боконбаево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Салтанат Кадыркулова, координатор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+996 779 455045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969673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63" y="55811"/>
            <a:ext cx="1554481" cy="9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4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488" y="209007"/>
            <a:ext cx="7886700" cy="88827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- август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1048"/>
              </p:ext>
            </p:extLst>
          </p:nvPr>
        </p:nvGraphicFramePr>
        <p:xfrm>
          <a:off x="861512" y="1097281"/>
          <a:ext cx="7940676" cy="576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317">
                  <a:extLst>
                    <a:ext uri="{9D8B030D-6E8A-4147-A177-3AD203B41FA5}">
                      <a16:colId xmlns:a16="http://schemas.microsoft.com/office/drawing/2014/main" val="718417354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766444594"/>
                    </a:ext>
                  </a:extLst>
                </a:gridCol>
                <a:gridCol w="1802675">
                  <a:extLst>
                    <a:ext uri="{9D8B030D-6E8A-4147-A177-3AD203B41FA5}">
                      <a16:colId xmlns:a16="http://schemas.microsoft.com/office/drawing/2014/main" val="165219492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857061051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1553758831"/>
                    </a:ext>
                  </a:extLst>
                </a:gridCol>
                <a:gridCol w="1175205">
                  <a:extLst>
                    <a:ext uri="{9D8B030D-6E8A-4147-A177-3AD203B41FA5}">
                      <a16:colId xmlns:a16="http://schemas.microsoft.com/office/drawing/2014/main" val="573847141"/>
                    </a:ext>
                  </a:extLst>
                </a:gridCol>
              </a:tblGrid>
              <a:tr h="560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82406"/>
                  </a:ext>
                </a:extLst>
              </a:tr>
              <a:tr h="20017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августа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Фест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кыргызской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узбекской кухни, местное ремесленничество, культура различных народностей, показ древнего каравана проходивший через Ош по Великому шелковому пути</a:t>
                      </a: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Ош, Парк имени Токтогула Сатылганова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 Дестинация Ош, мэрия города Ош при поддержке ЮСАИД Инициатива по развитию бизнеса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Абдуллаев Атабек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+996 557 190190 </a:t>
                      </a:r>
                      <a:b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+996 550 339292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7238466"/>
                  </a:ext>
                </a:extLst>
              </a:tr>
              <a:tr h="18283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16-18 августа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фестиваль «Салбуурун»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фестиваля включает конноспортивные игры кочевников - «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Тыйын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энмей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и «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Кыз-куумай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состязание команд «Кок-Бору», соревнования лучников и демонстрацию элементов традиционной коллективной охоты «</a:t>
                      </a:r>
                      <a:r>
                        <a:rPr lang="ru-RU" sz="1100" dirty="0" err="1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Салбуурун</a:t>
                      </a:r>
                      <a:r>
                        <a:rPr lang="ru-RU" sz="11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Боконбаево, урочище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«Уч-Коргон»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Федерация «Салбуурун»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Президент федерации-Алмаз Акунов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+996 550 395094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1042305"/>
                  </a:ext>
                </a:extLst>
              </a:tr>
              <a:tr h="13701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августа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J-Fest </a:t>
                      </a:r>
                      <a:r>
                        <a:rPr lang="en-US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Summer</a:t>
                      </a:r>
                      <a:endParaRPr lang="ru-RU" sz="110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турпродуктов летнего туризма -  конные, велосипедные и пешие туры, размещение в гостевых домах и юрточных лагерях, фольклор, Кок-Бору, а также другие услуги. 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Иссык-Кульская область Долина Жыргалан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«Жыргалан»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Ибаков Эмил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+996 557 207777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66494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03" y="0"/>
            <a:ext cx="1763485" cy="98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1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00" y="1"/>
            <a:ext cx="7886700" cy="94052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809952"/>
              </p:ext>
            </p:extLst>
          </p:nvPr>
        </p:nvGraphicFramePr>
        <p:xfrm>
          <a:off x="850900" y="1096518"/>
          <a:ext cx="7992654" cy="5761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284">
                  <a:extLst>
                    <a:ext uri="{9D8B030D-6E8A-4147-A177-3AD203B41FA5}">
                      <a16:colId xmlns:a16="http://schemas.microsoft.com/office/drawing/2014/main" val="1416012064"/>
                    </a:ext>
                  </a:extLst>
                </a:gridCol>
                <a:gridCol w="1206955">
                  <a:extLst>
                    <a:ext uri="{9D8B030D-6E8A-4147-A177-3AD203B41FA5}">
                      <a16:colId xmlns:a16="http://schemas.microsoft.com/office/drawing/2014/main" val="2932269285"/>
                    </a:ext>
                  </a:extLst>
                </a:gridCol>
                <a:gridCol w="2011592">
                  <a:extLst>
                    <a:ext uri="{9D8B030D-6E8A-4147-A177-3AD203B41FA5}">
                      <a16:colId xmlns:a16="http://schemas.microsoft.com/office/drawing/2014/main" val="2056996720"/>
                    </a:ext>
                  </a:extLst>
                </a:gridCol>
                <a:gridCol w="1193977">
                  <a:extLst>
                    <a:ext uri="{9D8B030D-6E8A-4147-A177-3AD203B41FA5}">
                      <a16:colId xmlns:a16="http://schemas.microsoft.com/office/drawing/2014/main" val="891893859"/>
                    </a:ext>
                  </a:extLst>
                </a:gridCol>
                <a:gridCol w="1310778">
                  <a:extLst>
                    <a:ext uri="{9D8B030D-6E8A-4147-A177-3AD203B41FA5}">
                      <a16:colId xmlns:a16="http://schemas.microsoft.com/office/drawing/2014/main" val="1533357746"/>
                    </a:ext>
                  </a:extLst>
                </a:gridCol>
                <a:gridCol w="1142068">
                  <a:extLst>
                    <a:ext uri="{9D8B030D-6E8A-4147-A177-3AD203B41FA5}">
                      <a16:colId xmlns:a16="http://schemas.microsoft.com/office/drawing/2014/main" val="366023894"/>
                    </a:ext>
                  </a:extLst>
                </a:gridCol>
              </a:tblGrid>
              <a:tr h="610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796710"/>
                  </a:ext>
                </a:extLst>
              </a:tr>
              <a:tr h="34338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сентября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«Нукура»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Национальные традиции Кыргызстана, изделия, демонстрация национальных блюд.</a:t>
                      </a:r>
                      <a:endParaRPr lang="ru-RU" sz="110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программе этнофестиваля:</a:t>
                      </a:r>
                      <a:endParaRPr lang="ru-RU" sz="110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Национальные изделия, мастера из школ показывали мастер-классы по приготовлению блюд и будут проходить национальные игры. На стадионе Ала-Тоо ст.«Тоо койнундагы шаар» предоставят фотовыставку. А также состоится  ярмарка национальных продуктов.  </a:t>
                      </a:r>
                      <a:endParaRPr lang="ru-RU" sz="110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Нарынская  область</a:t>
                      </a:r>
                      <a:endParaRPr lang="ru-RU" sz="110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Нарын</a:t>
                      </a:r>
                      <a:endParaRPr lang="ru-RU" sz="110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Вице-мэр города Нарын С.Эсенаманова, 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+996555 </a:t>
                      </a: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008 760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специалист Н. Өмүрзаков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+996 700 872720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7141370"/>
                  </a:ext>
                </a:extLst>
              </a:tr>
              <a:tr h="17169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октября</a:t>
                      </a:r>
                      <a:endParaRPr lang="ru-RU" sz="110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«Алма»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и повышение качества сортов яблонь, выращенных в Джумгальском районе.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Нарынская область,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Жумгальский   район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администрация,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Чаек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сотрудник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Исакова Г</a:t>
                      </a:r>
                      <a:r>
                        <a:rPr lang="ky-KG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</a:t>
                      </a: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лбарчын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+996 557 574781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96644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20" y="1"/>
            <a:ext cx="1554480" cy="9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2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085" y="0"/>
            <a:ext cx="7886700" cy="122790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209633"/>
              </p:ext>
            </p:extLst>
          </p:nvPr>
        </p:nvGraphicFramePr>
        <p:xfrm>
          <a:off x="851400" y="970317"/>
          <a:ext cx="7979093" cy="58876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9849">
                  <a:extLst>
                    <a:ext uri="{9D8B030D-6E8A-4147-A177-3AD203B41FA5}">
                      <a16:colId xmlns:a16="http://schemas.microsoft.com/office/drawing/2014/main" val="1687636850"/>
                    </a:ext>
                  </a:extLst>
                </a:gridCol>
                <a:gridCol w="1152397">
                  <a:extLst>
                    <a:ext uri="{9D8B030D-6E8A-4147-A177-3AD203B41FA5}">
                      <a16:colId xmlns:a16="http://schemas.microsoft.com/office/drawing/2014/main" val="2780670064"/>
                    </a:ext>
                  </a:extLst>
                </a:gridCol>
                <a:gridCol w="1507300">
                  <a:extLst>
                    <a:ext uri="{9D8B030D-6E8A-4147-A177-3AD203B41FA5}">
                      <a16:colId xmlns:a16="http://schemas.microsoft.com/office/drawing/2014/main" val="1898359588"/>
                    </a:ext>
                  </a:extLst>
                </a:gridCol>
                <a:gridCol w="1329849">
                  <a:extLst>
                    <a:ext uri="{9D8B030D-6E8A-4147-A177-3AD203B41FA5}">
                      <a16:colId xmlns:a16="http://schemas.microsoft.com/office/drawing/2014/main" val="1603634148"/>
                    </a:ext>
                  </a:extLst>
                </a:gridCol>
                <a:gridCol w="1329849">
                  <a:extLst>
                    <a:ext uri="{9D8B030D-6E8A-4147-A177-3AD203B41FA5}">
                      <a16:colId xmlns:a16="http://schemas.microsoft.com/office/drawing/2014/main" val="1809077111"/>
                    </a:ext>
                  </a:extLst>
                </a:gridCol>
                <a:gridCol w="1329849">
                  <a:extLst>
                    <a:ext uri="{9D8B030D-6E8A-4147-A177-3AD203B41FA5}">
                      <a16:colId xmlns:a16="http://schemas.microsoft.com/office/drawing/2014/main" val="3326910792"/>
                    </a:ext>
                  </a:extLst>
                </a:gridCol>
              </a:tblGrid>
              <a:tr h="36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проведения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Описание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Место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Организаторы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202251"/>
                  </a:ext>
                </a:extLst>
              </a:tr>
              <a:tr h="1328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 декабря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 зимнего  сезона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- привлечение населения к ведению активного и здорового образа жизни, туристов, которые предпочитают зимний отдых. 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Чуйская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туризма при МКИТ КР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918089"/>
                  </a:ext>
                </a:extLst>
              </a:tr>
              <a:tr h="16969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“Лыжные гонки”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мероприятия – развитие зимнего туризма в Арсланбобе.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мероприятии будут скачки на лошадях, лыжные гонки на 8 км, шахматные игры, армрестлинг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др.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Жалал-Абадская область,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С.Арсланбоб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СВТ «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Асрланбоб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+996777342476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+996777342476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Хаят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Тарыков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7008135"/>
                  </a:ext>
                </a:extLst>
              </a:tr>
              <a:tr h="24754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февраля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«Кыргызстан-страна горных лыж и зимнего отдыха»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Музыкальная программа, конкурсы, катание на лыжах и сноубордах</a:t>
                      </a:r>
                      <a:r>
                        <a:rPr lang="ky-KG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Горнолыжная база “ЗИЛ”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Чуйской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туризма при МКИТ КР, Совет по развитию бизнеса и инвестиций при Правительстве Кыргызской Республики, Ассоциация выпускников </a:t>
                      </a: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JICA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Международный деловой совет, Союз пешеходного туризма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140974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485" y="31452"/>
            <a:ext cx="155461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5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754" y="308324"/>
            <a:ext cx="7016670" cy="896209"/>
          </a:xfrm>
        </p:spPr>
        <p:txBody>
          <a:bodyPr>
            <a:normAutofit fontScale="90000"/>
          </a:bodyPr>
          <a:lstStyle/>
          <a:p>
            <a:r>
              <a:rPr lang="ky-KG" b="1" dirty="0" smtClean="0">
                <a:solidFill>
                  <a:srgbClr val="3E5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Календарь событий </a:t>
            </a:r>
            <a:br>
              <a:rPr lang="ky-KG" b="1" dirty="0" smtClean="0">
                <a:solidFill>
                  <a:srgbClr val="3E5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y-KG" b="1" dirty="0" smtClean="0">
                <a:solidFill>
                  <a:srgbClr val="3E5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en-US" b="1" dirty="0">
              <a:solidFill>
                <a:srgbClr val="3E52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1435025" y="4116220"/>
            <a:ext cx="5105400" cy="555625"/>
            <a:chOff x="1248" y="1440"/>
            <a:chExt cx="3216" cy="350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6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6F267F"/>
                  </a:solidFill>
                </a:rPr>
                <a:t>Осень</a:t>
              </a:r>
              <a:endParaRPr lang="en-US" sz="2400" dirty="0">
                <a:solidFill>
                  <a:srgbClr val="6F267F"/>
                </a:solidFill>
              </a:endParaRP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440908" y="1955644"/>
            <a:ext cx="5105400" cy="555625"/>
            <a:chOff x="1248" y="2030"/>
            <a:chExt cx="3216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5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Весна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1463600" y="3001306"/>
            <a:ext cx="5105400" cy="555625"/>
            <a:chOff x="1248" y="2640"/>
            <a:chExt cx="3216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5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FF0000"/>
                  </a:solidFill>
                </a:rPr>
                <a:t>Лето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1435025" y="5303624"/>
            <a:ext cx="5105400" cy="555625"/>
            <a:chOff x="1248" y="3230"/>
            <a:chExt cx="3216" cy="350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5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</a:rPr>
                <a:t>Зима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09" y="42959"/>
            <a:ext cx="2073547" cy="18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5" y="137160"/>
            <a:ext cx="5852161" cy="108421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Весна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276691"/>
              </p:ext>
            </p:extLst>
          </p:nvPr>
        </p:nvGraphicFramePr>
        <p:xfrm>
          <a:off x="902152" y="1247503"/>
          <a:ext cx="7940586" cy="56104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13585">
                  <a:extLst>
                    <a:ext uri="{9D8B030D-6E8A-4147-A177-3AD203B41FA5}">
                      <a16:colId xmlns:a16="http://schemas.microsoft.com/office/drawing/2014/main" val="273172973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93332832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975248663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val="1970587616"/>
                    </a:ext>
                  </a:extLst>
                </a:gridCol>
                <a:gridCol w="1298902">
                  <a:extLst>
                    <a:ext uri="{9D8B030D-6E8A-4147-A177-3AD203B41FA5}">
                      <a16:colId xmlns:a16="http://schemas.microsoft.com/office/drawing/2014/main" val="1936151777"/>
                    </a:ext>
                  </a:extLst>
                </a:gridCol>
                <a:gridCol w="1208350">
                  <a:extLst>
                    <a:ext uri="{9D8B030D-6E8A-4147-A177-3AD203B41FA5}">
                      <a16:colId xmlns:a16="http://schemas.microsoft.com/office/drawing/2014/main" val="2052631460"/>
                    </a:ext>
                  </a:extLst>
                </a:gridCol>
              </a:tblGrid>
              <a:tr h="555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996447"/>
                  </a:ext>
                </a:extLst>
              </a:tr>
              <a:tr h="9261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февраля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«Кыргызстан-страна горных лыж и зимнего отдыха»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Музыкальная программа, конкурсы, катание на лыжах и сноубордах</a:t>
                      </a:r>
                      <a:r>
                        <a:rPr lang="ky-KG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Горнолыжная база “ЗИЛ”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Чуйской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туризма при МКИТ </a:t>
                      </a:r>
                      <a:r>
                        <a:rPr lang="ky-KG" sz="1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541625"/>
                  </a:ext>
                </a:extLst>
              </a:tr>
              <a:tr h="12965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«Ынтымак»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фестиваля монопородная выставка собак Тайган, пропаганда чистопородного разведения охотничьих собак тайган и беркут (обмен опытом)</a:t>
                      </a:r>
                      <a:r>
                        <a:rPr lang="ky-KG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Чуйская область Чуй-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Токмок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с. Советское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Санат-Кумай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 «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Жаш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Куч»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Координатор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+996 555 756564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4236830"/>
                  </a:ext>
                </a:extLst>
              </a:tr>
              <a:tr h="1407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марта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Нооруз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весеннего равноденствия принято готовить национальное блюдо сумолок, органы местных самоуправления организовывают концерты и соревнования по национальным видам спорта</a:t>
                      </a:r>
                      <a:r>
                        <a:rPr lang="ky-KG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Бишкек,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областям КР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представительства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281824"/>
                  </a:ext>
                </a:extLst>
              </a:tr>
              <a:tr h="14249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21-24 марта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«Нооруз»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проводится в честь праздника Нооруз. На мероприятии выставляются работы местных ремесленников с самыми оригинальными и популярными видами продукции</a:t>
                      </a:r>
                      <a:r>
                        <a:rPr lang="ky-KG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Бишкек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Чочунбаева </a:t>
                      </a:r>
                      <a:r>
                        <a:rPr lang="ky-KG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Динара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+996 555 933375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8003038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46" y="111034"/>
            <a:ext cx="1553664" cy="92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7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462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890138"/>
              </p:ext>
            </p:extLst>
          </p:nvPr>
        </p:nvGraphicFramePr>
        <p:xfrm>
          <a:off x="893379" y="977008"/>
          <a:ext cx="7909353" cy="5874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891">
                  <a:extLst>
                    <a:ext uri="{9D8B030D-6E8A-4147-A177-3AD203B41FA5}">
                      <a16:colId xmlns:a16="http://schemas.microsoft.com/office/drawing/2014/main" val="3530717747"/>
                    </a:ext>
                  </a:extLst>
                </a:gridCol>
                <a:gridCol w="1192134">
                  <a:extLst>
                    <a:ext uri="{9D8B030D-6E8A-4147-A177-3AD203B41FA5}">
                      <a16:colId xmlns:a16="http://schemas.microsoft.com/office/drawing/2014/main" val="2268460871"/>
                    </a:ext>
                  </a:extLst>
                </a:gridCol>
                <a:gridCol w="1925756">
                  <a:extLst>
                    <a:ext uri="{9D8B030D-6E8A-4147-A177-3AD203B41FA5}">
                      <a16:colId xmlns:a16="http://schemas.microsoft.com/office/drawing/2014/main" val="578787793"/>
                    </a:ext>
                  </a:extLst>
                </a:gridCol>
                <a:gridCol w="1283837">
                  <a:extLst>
                    <a:ext uri="{9D8B030D-6E8A-4147-A177-3AD203B41FA5}">
                      <a16:colId xmlns:a16="http://schemas.microsoft.com/office/drawing/2014/main" val="2072153253"/>
                    </a:ext>
                  </a:extLst>
                </a:gridCol>
                <a:gridCol w="1208509">
                  <a:extLst>
                    <a:ext uri="{9D8B030D-6E8A-4147-A177-3AD203B41FA5}">
                      <a16:colId xmlns:a16="http://schemas.microsoft.com/office/drawing/2014/main" val="496333541"/>
                    </a:ext>
                  </a:extLst>
                </a:gridCol>
                <a:gridCol w="1318226">
                  <a:extLst>
                    <a:ext uri="{9D8B030D-6E8A-4147-A177-3AD203B41FA5}">
                      <a16:colId xmlns:a16="http://schemas.microsoft.com/office/drawing/2014/main" val="3303779884"/>
                    </a:ext>
                  </a:extLst>
                </a:gridCol>
              </a:tblGrid>
              <a:tr h="69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0322051"/>
                  </a:ext>
                </a:extLst>
              </a:tr>
              <a:tr h="11996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марта-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апреля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Креативная индустрия в ремеслах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проект «Креативная индустрия в ремеслах» пройдет в рамках культурной революции. На мероприятии будут представлены самые креативные идеи в сфере искусства, туризма и культуры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Координатор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Чочунбаева Динара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+996 555 933375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2325157"/>
                  </a:ext>
                </a:extLst>
              </a:tr>
              <a:tr h="22493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мая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Айгуль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Соревнования по катанию на горных велосипедах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CBT Арсланбоб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Пропаганда поликультурного и национального единства молодежи, аккумулирование молодежных инициатив о дружбе и согласии, укрепление отношений между разными национальностями, проживающими на территории Кыргызстана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Соревнования по катанию на горных велосипедах.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Баткен</a:t>
                      </a:r>
                      <a:r>
                        <a:rPr lang="ky-KG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ская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</a:t>
                      </a:r>
                      <a:r>
                        <a:rPr lang="ky-KG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С.Арсланбоб</a:t>
                      </a: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Джалал-Абадская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+996 773 381527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+996 3622 </a:t>
                      </a:r>
                      <a:r>
                        <a:rPr lang="ky-KG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50012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СВТ «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Асрланбоб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 777342476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т. +996 777342476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Хаят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Тарыков</a:t>
                      </a: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7553440"/>
                  </a:ext>
                </a:extLst>
              </a:tr>
              <a:tr h="16495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18-19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мая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 летнего сезона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Международная туристическая выставка-ярмарка «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Issyk-Kul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Tourism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Fair-Exhibition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- установление деловых связей между турбизнесом различных стран, а также привлечение значительного числа зарубежных туристов для отдыха и оздоровления в регионе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Физкультурно-оздоровительный комплекс (ФОК)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г.Чолпон-Ата</a:t>
                      </a:r>
                      <a:endParaRPr lang="ru-RU" sz="10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туризма при МКИТ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Полномочное Представительство Правительства Кыргызской Республики в Иссык-Кульской области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3290708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18" y="30538"/>
            <a:ext cx="1894114" cy="9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129996"/>
            <a:ext cx="7886700" cy="12285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- июнь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672800"/>
              </p:ext>
            </p:extLst>
          </p:nvPr>
        </p:nvGraphicFramePr>
        <p:xfrm>
          <a:off x="862149" y="1298451"/>
          <a:ext cx="7979772" cy="554648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55709">
                  <a:extLst>
                    <a:ext uri="{9D8B030D-6E8A-4147-A177-3AD203B41FA5}">
                      <a16:colId xmlns:a16="http://schemas.microsoft.com/office/drawing/2014/main" val="3870545805"/>
                    </a:ext>
                  </a:extLst>
                </a:gridCol>
                <a:gridCol w="1189531">
                  <a:extLst>
                    <a:ext uri="{9D8B030D-6E8A-4147-A177-3AD203B41FA5}">
                      <a16:colId xmlns:a16="http://schemas.microsoft.com/office/drawing/2014/main" val="4216255778"/>
                    </a:ext>
                  </a:extLst>
                </a:gridCol>
                <a:gridCol w="1744646">
                  <a:extLst>
                    <a:ext uri="{9D8B030D-6E8A-4147-A177-3AD203B41FA5}">
                      <a16:colId xmlns:a16="http://schemas.microsoft.com/office/drawing/2014/main" val="1965361225"/>
                    </a:ext>
                  </a:extLst>
                </a:gridCol>
                <a:gridCol w="1329962">
                  <a:extLst>
                    <a:ext uri="{9D8B030D-6E8A-4147-A177-3AD203B41FA5}">
                      <a16:colId xmlns:a16="http://schemas.microsoft.com/office/drawing/2014/main" val="1119079157"/>
                    </a:ext>
                  </a:extLst>
                </a:gridCol>
                <a:gridCol w="1329962">
                  <a:extLst>
                    <a:ext uri="{9D8B030D-6E8A-4147-A177-3AD203B41FA5}">
                      <a16:colId xmlns:a16="http://schemas.microsoft.com/office/drawing/2014/main" val="26101466"/>
                    </a:ext>
                  </a:extLst>
                </a:gridCol>
                <a:gridCol w="1329962">
                  <a:extLst>
                    <a:ext uri="{9D8B030D-6E8A-4147-A177-3AD203B41FA5}">
                      <a16:colId xmlns:a16="http://schemas.microsoft.com/office/drawing/2014/main" val="1358361625"/>
                    </a:ext>
                  </a:extLst>
                </a:gridCol>
              </a:tblGrid>
              <a:tr h="557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858079"/>
                  </a:ext>
                </a:extLst>
              </a:tr>
              <a:tr h="13111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июня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Тушоо-той «Жоо-Г</a:t>
                      </a:r>
                      <a:r>
                        <a:rPr lang="ky-KG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</a:t>
                      </a: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лүк»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Ежегодный фестиваль. Программа феста: забег-марафон на 10 км, от центра с. Боконбаево до прибрежной зоны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Манжылы-Ата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Боконбаево и прибрежная  зона  Манжылы-Ата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ТОС «Боконбаево-Манжылы», Бакыт Чойтонбаев.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+996 700 267795, +996 778 267795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61337"/>
                  </a:ext>
                </a:extLst>
              </a:tr>
              <a:tr h="21322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июня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«ХАН ГОРЫ» - АПХИЛЛ ИВЕНТ &amp; ЯРМАРКА ЗДОРОВЬЯ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мероприятия пропаганда здорового образа жизни в семье. Задача участников на таких соревнованиях – первым добраться до вершины горы, показав наименьшее время.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г/б Чункурчак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Общественное объединение «Велосообщество Кыргызстана», Творческая Ассоциация «BOOM Studio», Марафон «Run the Silk Road» и Горнолыжный комплекс «Чункурчак»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+996 558 586898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898216"/>
                  </a:ext>
                </a:extLst>
              </a:tr>
              <a:tr h="14984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июня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«Кымыз»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– восхваление великодушия нашего народа и угощения гостей традиционным напитком Кымыз, а также ознакомление лечебными свойствами этого напитка</a:t>
                      </a:r>
                      <a:r>
                        <a:rPr lang="ky-KG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Нарынская область,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Кочкор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Садыкова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Элмира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+996 700 021717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403010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92" y="4946"/>
            <a:ext cx="1685108" cy="10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5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- 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юнь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854029"/>
              </p:ext>
            </p:extLst>
          </p:nvPr>
        </p:nvGraphicFramePr>
        <p:xfrm>
          <a:off x="889907" y="1160547"/>
          <a:ext cx="7940584" cy="562387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91144">
                  <a:extLst>
                    <a:ext uri="{9D8B030D-6E8A-4147-A177-3AD203B41FA5}">
                      <a16:colId xmlns:a16="http://schemas.microsoft.com/office/drawing/2014/main" val="3075549793"/>
                    </a:ext>
                  </a:extLst>
                </a:gridCol>
                <a:gridCol w="1175658">
                  <a:extLst>
                    <a:ext uri="{9D8B030D-6E8A-4147-A177-3AD203B41FA5}">
                      <a16:colId xmlns:a16="http://schemas.microsoft.com/office/drawing/2014/main" val="4094640583"/>
                    </a:ext>
                  </a:extLst>
                </a:gridCol>
                <a:gridCol w="1972491">
                  <a:extLst>
                    <a:ext uri="{9D8B030D-6E8A-4147-A177-3AD203B41FA5}">
                      <a16:colId xmlns:a16="http://schemas.microsoft.com/office/drawing/2014/main" val="820662633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343752077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859428101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3832205189"/>
                    </a:ext>
                  </a:extLst>
                </a:gridCol>
              </a:tblGrid>
              <a:tr h="579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4512710"/>
                  </a:ext>
                </a:extLst>
              </a:tr>
              <a:tr h="1770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13-14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фестиваль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Tengri music</a:t>
                      </a: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– развитие событийного туризма в КР, инфраструктуры местности, формирование привлекательного имиджа местности, и привлечение туристов. Участниками фестиваля являются выдающиеся музыканты и оркестры со всего мира</a:t>
                      </a:r>
                      <a:r>
                        <a:rPr lang="ky-KG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Ипподром в г.Чолпон-Ата,</a:t>
                      </a:r>
                      <a:endParaRPr lang="ru-RU" sz="110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Амфитеатр «</a:t>
                      </a:r>
                      <a:r>
                        <a:rPr lang="en-US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Nomad</a:t>
                      </a: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КЦ «Рух Ордо»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Координатор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Юртаева Виктория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+996 770 787674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7250566"/>
                  </a:ext>
                </a:extLst>
              </a:tr>
              <a:tr h="12395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июня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«Курак жана терме»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посвящен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Кураку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это название, которое дается различным типам изделий, сделанным из лоскутков, сшитых вместе. 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Заповедная зона Кара-Алма, Жалал-Абадская область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СВТ Джалал-Абад,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тел: +996 3722 21962, +996 772 376602 (мобильный</a:t>
                      </a:r>
                      <a:r>
                        <a:rPr lang="ru-RU" sz="11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Рухсора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Абдуллаева, 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1486803"/>
                  </a:ext>
                </a:extLst>
              </a:tr>
              <a:tr h="20340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28-29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фестиваль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“Кыргыз шырдагы»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– передать наследие с древних времен, сохранение нематериальных культурных ценностей, развитие ремесла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Шырдак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подготовка следующего поколения и вовлечение молодежи в области ремесел и сделать новых мастеров к следующему фестивалю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Нарынская область.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Ат-Башы.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Стадион «Кошой»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сотрудник: </a:t>
                      </a:r>
                      <a:endParaRPr lang="ru-RU" sz="11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+996 555 300400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26514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37" y="0"/>
            <a:ext cx="1985554" cy="103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0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399" y="-74022"/>
            <a:ext cx="7886700" cy="120178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– июнь - июль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666811"/>
              </p:ext>
            </p:extLst>
          </p:nvPr>
        </p:nvGraphicFramePr>
        <p:xfrm>
          <a:off x="863691" y="1031674"/>
          <a:ext cx="7996530" cy="5807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619">
                  <a:extLst>
                    <a:ext uri="{9D8B030D-6E8A-4147-A177-3AD203B41FA5}">
                      <a16:colId xmlns:a16="http://schemas.microsoft.com/office/drawing/2014/main" val="2640763240"/>
                    </a:ext>
                  </a:extLst>
                </a:gridCol>
                <a:gridCol w="1145628">
                  <a:extLst>
                    <a:ext uri="{9D8B030D-6E8A-4147-A177-3AD203B41FA5}">
                      <a16:colId xmlns:a16="http://schemas.microsoft.com/office/drawing/2014/main" val="3128765683"/>
                    </a:ext>
                  </a:extLst>
                </a:gridCol>
                <a:gridCol w="1877018">
                  <a:extLst>
                    <a:ext uri="{9D8B030D-6E8A-4147-A177-3AD203B41FA5}">
                      <a16:colId xmlns:a16="http://schemas.microsoft.com/office/drawing/2014/main" val="586713167"/>
                    </a:ext>
                  </a:extLst>
                </a:gridCol>
                <a:gridCol w="1444251">
                  <a:extLst>
                    <a:ext uri="{9D8B030D-6E8A-4147-A177-3AD203B41FA5}">
                      <a16:colId xmlns:a16="http://schemas.microsoft.com/office/drawing/2014/main" val="3136199957"/>
                    </a:ext>
                  </a:extLst>
                </a:gridCol>
                <a:gridCol w="1303283">
                  <a:extLst>
                    <a:ext uri="{9D8B030D-6E8A-4147-A177-3AD203B41FA5}">
                      <a16:colId xmlns:a16="http://schemas.microsoft.com/office/drawing/2014/main" val="73250191"/>
                    </a:ext>
                  </a:extLst>
                </a:gridCol>
                <a:gridCol w="1250731">
                  <a:extLst>
                    <a:ext uri="{9D8B030D-6E8A-4147-A177-3AD203B41FA5}">
                      <a16:colId xmlns:a16="http://schemas.microsoft.com/office/drawing/2014/main" val="3415557848"/>
                    </a:ext>
                  </a:extLst>
                </a:gridCol>
              </a:tblGrid>
              <a:tr h="715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8372623"/>
                  </a:ext>
                </a:extLst>
              </a:tr>
              <a:tr h="8960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28-30 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Центральной Азии  музыки и искусства «К</a:t>
                      </a:r>
                      <a:r>
                        <a:rPr lang="ky-KG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өл фест</a:t>
                      </a:r>
                      <a:r>
                        <a:rPr lang="ru-RU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Южном побережье оз.Иссык-Куль состоится 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Фестиваль К</a:t>
                      </a:r>
                      <a:r>
                        <a:rPr lang="ky-KG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өл. Три дня масштабного мероприятия, креативного искусства, интерактива.  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Южное побережье оз.Иссык-Куль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С.Боконбаево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ОсОО  </a:t>
                      </a:r>
                      <a:r>
                        <a:rPr lang="en-US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«Be travel»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Батырбеков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Чынгыз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</a:t>
                      </a:r>
                      <a:r>
                        <a:rPr lang="en-US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556331106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  <a:endParaRPr lang="ru-RU" sz="100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0218938"/>
                  </a:ext>
                </a:extLst>
              </a:tr>
              <a:tr h="2538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июля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июля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«Бугу </a:t>
                      </a: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Агро Фестиваль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целях развития и сохранения наследия традиций </a:t>
                      </a: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кыргызского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народа (ремесленничество, традиции, обычаи, национальная кухня, национальные игры, такие как </a:t>
                      </a: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буркут-салуу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охота с </a:t>
                      </a: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тайганами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салбуурун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Фольклорное шоу, выставка домашних животных, </a:t>
                      </a:r>
                      <a:r>
                        <a:rPr lang="ru-RU" sz="1000" dirty="0" err="1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кыргызские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национальные игры, выставка шерстяной продукций, национальные блюда, Конные игры.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Питомник «Бугу-марал» </a:t>
                      </a: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Нарынский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государственный заповедник, ,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Нарынская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Юрточный лагерь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Жайчы</a:t>
                      </a: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(возле села Кок-</a:t>
                      </a:r>
                      <a:r>
                        <a:rPr lang="ru-RU" sz="1000" dirty="0" err="1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Сай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южное побережье озера Иссык-Куль)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Нарынская районная государственная </a:t>
                      </a:r>
                      <a:r>
                        <a:rPr lang="ky-KG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Тел.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+996551957957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996701957957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Т.+996 553 622962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+996 557 556455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</a:t>
                      </a:r>
                      <a:endParaRPr lang="ky-KG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0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3299000"/>
                  </a:ext>
                </a:extLst>
              </a:tr>
              <a:tr h="1586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июля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национальных блюд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фестивале можно научиться готовить традиционные узбекские блюда (кочо-пепел, гул-манти и каттаму), а затем и продегустировать приготовленное.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Кыргызстан, </a:t>
                      </a: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Жалал-Абадская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обл., г. </a:t>
                      </a: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Жалал-Абад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ул. Советская линия, 3А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СВТ Джалал-Абад,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тел: +996 3722 21962, +996 772 376602 (мобильный</a:t>
                      </a:r>
                      <a:r>
                        <a:rPr lang="ru-RU" sz="10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u="sng" dirty="0" err="1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cbt</a:t>
                      </a:r>
                      <a:r>
                        <a:rPr lang="ru-RU" sz="1000" u="sng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_</a:t>
                      </a:r>
                      <a:r>
                        <a:rPr lang="en-US" sz="1000" u="sng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ja</a:t>
                      </a:r>
                      <a:r>
                        <a:rPr lang="ru-RU" sz="1000" u="sng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@</a:t>
                      </a:r>
                      <a:r>
                        <a:rPr lang="en-US" sz="1000" u="sng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rambler</a:t>
                      </a:r>
                      <a:r>
                        <a:rPr lang="ru-RU" sz="1000" u="sng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000" u="sng" dirty="0" err="1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ru</a:t>
                      </a:r>
                      <a:endParaRPr lang="ru-RU" sz="10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Рухсора</a:t>
                      </a: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Абдуллаева, координатор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732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87" y="18799"/>
            <a:ext cx="1933304" cy="96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3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20178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- июль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662961"/>
              </p:ext>
            </p:extLst>
          </p:nvPr>
        </p:nvGraphicFramePr>
        <p:xfrm>
          <a:off x="860684" y="1066005"/>
          <a:ext cx="7993380" cy="579199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70226">
                  <a:extLst>
                    <a:ext uri="{9D8B030D-6E8A-4147-A177-3AD203B41FA5}">
                      <a16:colId xmlns:a16="http://schemas.microsoft.com/office/drawing/2014/main" val="787005839"/>
                    </a:ext>
                  </a:extLst>
                </a:gridCol>
                <a:gridCol w="1273216">
                  <a:extLst>
                    <a:ext uri="{9D8B030D-6E8A-4147-A177-3AD203B41FA5}">
                      <a16:colId xmlns:a16="http://schemas.microsoft.com/office/drawing/2014/main" val="3505640536"/>
                    </a:ext>
                  </a:extLst>
                </a:gridCol>
                <a:gridCol w="1753248">
                  <a:extLst>
                    <a:ext uri="{9D8B030D-6E8A-4147-A177-3AD203B41FA5}">
                      <a16:colId xmlns:a16="http://schemas.microsoft.com/office/drawing/2014/main" val="562473722"/>
                    </a:ext>
                  </a:extLst>
                </a:gridCol>
                <a:gridCol w="1593125">
                  <a:extLst>
                    <a:ext uri="{9D8B030D-6E8A-4147-A177-3AD203B41FA5}">
                      <a16:colId xmlns:a16="http://schemas.microsoft.com/office/drawing/2014/main" val="165306317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88213715"/>
                    </a:ext>
                  </a:extLst>
                </a:gridCol>
                <a:gridCol w="1227908">
                  <a:extLst>
                    <a:ext uri="{9D8B030D-6E8A-4147-A177-3AD203B41FA5}">
                      <a16:colId xmlns:a16="http://schemas.microsoft.com/office/drawing/2014/main" val="1629841186"/>
                    </a:ext>
                  </a:extLst>
                </a:gridCol>
              </a:tblGrid>
              <a:tr h="595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1896888"/>
                  </a:ext>
                </a:extLst>
              </a:tr>
              <a:tr h="21037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Этнофестиваль «Тескей Жээк»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программе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этнофестиваля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шоу «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Салбуурун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этноспортивные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игры;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возведение юрты на скорость;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фольклорная программа;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конноспортивные игры, кок-бору,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кыз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куумай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ярмарка ремесленников;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ярмарка 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национальной </a:t>
                      </a:r>
                      <a:r>
                        <a:rPr lang="ru-RU" sz="11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кухни</a:t>
                      </a:r>
                      <a:r>
                        <a:rPr lang="ru-RU" sz="1100" baseline="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др.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Тонского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Жылдыз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Асанакунова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+996 777347419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6772244"/>
                  </a:ext>
                </a:extLst>
              </a:tr>
              <a:tr h="14064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июля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«Горного туризма»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включает национальные игры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улак-тартыш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кыз-куумай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тыйын-энмей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эр-</a:t>
                      </a:r>
                      <a:r>
                        <a:rPr lang="ru-RU" sz="1100" dirty="0" err="1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эниш</a:t>
                      </a:r>
                      <a:r>
                        <a:rPr lang="ru-RU" sz="11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aseline="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 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организуют фольклорные шоу и традиционную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кыргызскую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кухню</a:t>
                      </a: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Пик Ленина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лагерь альпинистов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СВТ Сары-Могол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Абдилла Ташбеков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+996 556 092627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096890"/>
                  </a:ext>
                </a:extLst>
              </a:tr>
              <a:tr h="1481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июля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Эко-культурная акция «К</a:t>
                      </a:r>
                      <a:r>
                        <a:rPr lang="ky-KG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</a:t>
                      </a: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л-Эне»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акции: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конкурс рисунков на тему «Кол-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 среди учеников местных школ;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мероприятие по благодарению воды;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уборка прибрежной зоны</a:t>
                      </a: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Прибрежная зона «Манжылы-Ата»</a:t>
                      </a:r>
                      <a:endParaRPr lang="ru-RU" sz="110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ТОС «Боконбаево-Манжылы», Бакыт Чойтонбаев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+996 700 267795, +996 778 267795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3871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029" y="0"/>
            <a:ext cx="1750423" cy="107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6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216" y="1"/>
            <a:ext cx="7886700" cy="11625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- июль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741466"/>
              </p:ext>
            </p:extLst>
          </p:nvPr>
        </p:nvGraphicFramePr>
        <p:xfrm>
          <a:off x="850536" y="1216043"/>
          <a:ext cx="7953379" cy="55958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1326">
                  <a:extLst>
                    <a:ext uri="{9D8B030D-6E8A-4147-A177-3AD203B41FA5}">
                      <a16:colId xmlns:a16="http://schemas.microsoft.com/office/drawing/2014/main" val="3880372769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124176424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771787110"/>
                    </a:ext>
                  </a:extLst>
                </a:gridCol>
                <a:gridCol w="1123407">
                  <a:extLst>
                    <a:ext uri="{9D8B030D-6E8A-4147-A177-3AD203B41FA5}">
                      <a16:colId xmlns:a16="http://schemas.microsoft.com/office/drawing/2014/main" val="1730661724"/>
                    </a:ext>
                  </a:extLst>
                </a:gridCol>
                <a:gridCol w="1214761">
                  <a:extLst>
                    <a:ext uri="{9D8B030D-6E8A-4147-A177-3AD203B41FA5}">
                      <a16:colId xmlns:a16="http://schemas.microsoft.com/office/drawing/2014/main" val="851337290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2370674410"/>
                    </a:ext>
                  </a:extLst>
                </a:gridCol>
              </a:tblGrid>
              <a:tr h="523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7345691"/>
                  </a:ext>
                </a:extLst>
              </a:tr>
              <a:tr h="9598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июля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национальных конных игр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высокогорном пастбище озера «Сон-Куль» проходят увлекательные, традиционные конные игры: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улак-тартыш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кыз-куумай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тыйын-энмей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и эр-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эниш</a:t>
                      </a: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Сон-Куль, Нарынская область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СВТ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Кочкор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Бекболот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Буйлашев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+996 777 265559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+996 3535 51114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2786407"/>
                  </a:ext>
                </a:extLst>
              </a:tr>
              <a:tr h="799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июля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национальных конных игр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Традиционные конные игры по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улак-тартыш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кыз-куумай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тыйын-энмей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эр-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эниш</a:t>
                      </a: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Кызыл-Ой, 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Суусамыр айыл окмоту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СВТ Кызыл-Ой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Артык Кулубаев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т.: +996 312 464785,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+ 996 555 417847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400390"/>
                  </a:ext>
                </a:extLst>
              </a:tr>
              <a:tr h="3203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26-29 </a:t>
                      </a: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июля </a:t>
                      </a:r>
                      <a:endParaRPr lang="ru-RU" sz="11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июля – 4 августа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естиваль “Оймо”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Ремесленники из разных стран выставляют свою продукцию на прилавках Ремесленной Ярмарки, которая продолжает традиции Великого шелкового пути. На площадках выступают деятели искусства и самодеятельные коллективы, проходит торжественный парад ремесленников и гостей фестиваля.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Бишкек, площадь у кинотеатра «Ала-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Тоо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Национальный Музей Изобразительного искусства им.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Г.Айтиева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dirty="0" smtClean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ky-KG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Чолпон-Ата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центральная площадь </a:t>
                      </a:r>
                      <a:r>
                        <a:rPr lang="ru-RU" sz="11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Ресурсный Центр в поддержку ремесел «</a:t>
                      </a:r>
                      <a:r>
                        <a:rPr lang="en-US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CACSARC</a:t>
                      </a: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r>
                        <a:rPr lang="ru-RU" sz="11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Кошоева</a:t>
                      </a:r>
                      <a:r>
                        <a:rPr lang="ru-RU" sz="1100" dirty="0" smtClean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Мээр</a:t>
                      </a:r>
                      <a:endParaRPr lang="ru-RU" sz="110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+996 555 960577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50" dirty="0">
                          <a:solidFill>
                            <a:srgbClr val="3E52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  <a:endParaRPr lang="ru-RU" sz="1050" dirty="0">
                        <a:solidFill>
                          <a:srgbClr val="3E52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72593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51" y="1"/>
            <a:ext cx="1841864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84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1813</Words>
  <Application>Microsoft Office PowerPoint</Application>
  <PresentationFormat>Экран (4:3)</PresentationFormat>
  <Paragraphs>639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  Календарь событий 2019</vt:lpstr>
      <vt:lpstr>Календарь событий  2019</vt:lpstr>
      <vt:lpstr>Весна</vt:lpstr>
      <vt:lpstr>Весна</vt:lpstr>
      <vt:lpstr> Лето - июнь </vt:lpstr>
      <vt:lpstr>Лето - июнь</vt:lpstr>
      <vt:lpstr>Лето – июнь - июль</vt:lpstr>
      <vt:lpstr>Лето - июль</vt:lpstr>
      <vt:lpstr>Лето - июль</vt:lpstr>
      <vt:lpstr>Лето - август</vt:lpstr>
      <vt:lpstr>Лето - август</vt:lpstr>
      <vt:lpstr>Осень</vt:lpstr>
      <vt:lpstr>Зима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Jonny</cp:lastModifiedBy>
  <cp:revision>63</cp:revision>
  <dcterms:created xsi:type="dcterms:W3CDTF">2018-09-04T12:10:47Z</dcterms:created>
  <dcterms:modified xsi:type="dcterms:W3CDTF">2019-04-12T06:15:43Z</dcterms:modified>
</cp:coreProperties>
</file>