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1" r:id="rId2"/>
    <p:sldId id="268" r:id="rId3"/>
    <p:sldId id="272" r:id="rId4"/>
    <p:sldId id="273" r:id="rId5"/>
    <p:sldId id="274" r:id="rId6"/>
    <p:sldId id="275" r:id="rId7"/>
    <p:sldId id="276" r:id="rId8"/>
    <p:sldId id="277" r:id="rId9"/>
    <p:sldId id="278" r:id="rId10"/>
    <p:sldId id="279" r:id="rId11"/>
    <p:sldId id="280" r:id="rId12"/>
    <p:sldId id="281" r:id="rId13"/>
    <p:sldId id="282" r:id="rId14"/>
    <p:sldId id="297"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49">
          <p15:clr>
            <a:srgbClr val="A4A3A4"/>
          </p15:clr>
        </p15:guide>
        <p15:guide id="2" orient="horz" pos="362">
          <p15:clr>
            <a:srgbClr val="A4A3A4"/>
          </p15:clr>
        </p15:guide>
        <p15:guide id="3" pos="7685">
          <p15:clr>
            <a:srgbClr val="A4A3A4"/>
          </p15:clr>
        </p15:guide>
        <p15:guide id="4" pos="953">
          <p15:clr>
            <a:srgbClr val="A4A3A4"/>
          </p15:clr>
        </p15:guide>
        <p15:guide id="5" pos="1439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3399"/>
    <a:srgbClr val="FF3300"/>
    <a:srgbClr val="F1CB16"/>
    <a:srgbClr val="414E5E"/>
    <a:srgbClr val="216BA9"/>
    <a:srgbClr val="FFFF99"/>
    <a:srgbClr val="FFFFFF"/>
    <a:srgbClr val="0F86D2"/>
    <a:srgbClr val="0E80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3571" autoAdjust="0"/>
  </p:normalViewPr>
  <p:slideViewPr>
    <p:cSldViewPr snapToGrid="0" snapToObjects="1">
      <p:cViewPr varScale="1">
        <p:scale>
          <a:sx n="44" d="100"/>
          <a:sy n="44" d="100"/>
        </p:scale>
        <p:origin x="768" y="54"/>
      </p:cViewPr>
      <p:guideLst>
        <p:guide orient="horz" pos="8249"/>
        <p:guide orient="horz" pos="362"/>
        <p:guide pos="7685"/>
        <p:guide pos="953"/>
        <p:guide pos="143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556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12/10/2020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65126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24377650" cy="9673915"/>
          </a:xfrm>
          <a:solidFill>
            <a:schemeClr val="bg1">
              <a:lumMod val="95000"/>
            </a:schemeClr>
          </a:solid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87584308"/>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56262"/>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WWW.GRAPHICPANDA.NET"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1625380" y="12478821"/>
            <a:ext cx="3655098" cy="400110"/>
          </a:xfrm>
          <a:prstGeom prst="rect">
            <a:avLst/>
          </a:prstGeom>
          <a:noFill/>
        </p:spPr>
        <p:txBody>
          <a:bodyPr wrap="square" rtlCol="0">
            <a:spAutoFit/>
          </a:bodyPr>
          <a:lstStyle/>
          <a:p>
            <a:r>
              <a:rPr lang="id-ID" sz="2000" b="0" dirty="0" smtClean="0">
                <a:solidFill>
                  <a:schemeClr val="tx1"/>
                </a:solidFill>
                <a:latin typeface="Lato Light"/>
                <a:cs typeface="Lato Light"/>
                <a:hlinkClick r:id="rId5" action="ppaction://hlinkfile"/>
              </a:rPr>
              <a:t>WWW.</a:t>
            </a:r>
            <a:r>
              <a:rPr lang="id-ID" sz="2000" b="0" dirty="0" smtClean="0">
                <a:solidFill>
                  <a:schemeClr val="tx1"/>
                </a:solidFill>
                <a:latin typeface="Lato Black"/>
                <a:cs typeface="Lato Black"/>
                <a:hlinkClick r:id="rId5" action="ppaction://hlinkfile"/>
              </a:rPr>
              <a:t>GRAPHICPANDA.NET</a:t>
            </a:r>
            <a:endParaRPr lang="id-ID" sz="2000" b="0" dirty="0">
              <a:solidFill>
                <a:schemeClr val="tx1"/>
              </a:solidFill>
              <a:latin typeface="Lato Black"/>
              <a:cs typeface="Lato Black"/>
            </a:endParaRPr>
          </a:p>
        </p:txBody>
      </p:sp>
      <p:cxnSp>
        <p:nvCxnSpPr>
          <p:cNvPr id="13" name="Straight Connector 12"/>
          <p:cNvCxnSpPr/>
          <p:nvPr userDrawn="1"/>
        </p:nvCxnSpPr>
        <p:spPr>
          <a:xfrm>
            <a:off x="5280478" y="12724518"/>
            <a:ext cx="17529117"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22679234" y="818652"/>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tx1"/>
                </a:solidFill>
                <a:latin typeface="Lato Light"/>
                <a:cs typeface="Lato Light"/>
              </a:rPr>
              <a:pPr algn="ctr"/>
              <a:t>‹#›</a:t>
            </a:fld>
            <a:endParaRPr lang="id-ID" sz="2400" dirty="0">
              <a:solidFill>
                <a:schemeClr val="tx1"/>
              </a:solidFill>
              <a:latin typeface="Lato Light"/>
              <a:cs typeface="Lato Light"/>
            </a:endParaRPr>
          </a:p>
        </p:txBody>
      </p:sp>
      <p:sp>
        <p:nvSpPr>
          <p:cNvPr id="14" name="Oval 13"/>
          <p:cNvSpPr/>
          <p:nvPr userDrawn="1"/>
        </p:nvSpPr>
        <p:spPr>
          <a:xfrm>
            <a:off x="22708637" y="751014"/>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dirty="0">
              <a:solidFill>
                <a:schemeClr val="tx1"/>
              </a:solidFill>
              <a:latin typeface="Lato Light"/>
              <a:cs typeface="Lato Light"/>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834" r:id="rId2"/>
    <p:sldLayoutId id="2147483837" r:id="rId3"/>
  </p:sldLayoutIdLst>
  <p:transition spd="slow">
    <p:push dir="u"/>
  </p:transition>
  <p:timing>
    <p:tnLst>
      <p:par>
        <p:cTn id="1" dur="indefinite" restart="never" nodeType="tmRoot"/>
      </p:par>
    </p:tnLst>
  </p:timing>
  <p:hf hdr="0" ftr="0" dt="0"/>
  <p:txStyles>
    <p:titleStyle>
      <a:lvl1pPr algn="l" defTabSz="1828434" rtl="0" eaLnBrk="1" latinLnBrk="0" hangingPunct="1">
        <a:lnSpc>
          <a:spcPct val="90000"/>
        </a:lnSpc>
        <a:spcBef>
          <a:spcPct val="0"/>
        </a:spcBef>
        <a:buNone/>
        <a:defRPr lang="en-US" sz="6000" kern="1200">
          <a:solidFill>
            <a:schemeClr val="tx1"/>
          </a:solidFill>
          <a:latin typeface="Lato Light"/>
          <a:ea typeface="+mj-ea"/>
          <a:cs typeface="Lato Light"/>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dugoba.com/" TargetMode="External"/><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b="34895"/>
          <a:stretch/>
        </p:blipFill>
        <p:spPr>
          <a:xfrm>
            <a:off x="0" y="-1"/>
            <a:ext cx="24377649" cy="10588316"/>
          </a:xfrm>
        </p:spPr>
      </p:pic>
      <p:sp>
        <p:nvSpPr>
          <p:cNvPr id="28" name="Rectangle 27"/>
          <p:cNvSpPr/>
          <p:nvPr/>
        </p:nvSpPr>
        <p:spPr>
          <a:xfrm>
            <a:off x="0" y="-1"/>
            <a:ext cx="24377650" cy="10588315"/>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23" name="Shape 188"/>
          <p:cNvSpPr/>
          <p:nvPr/>
        </p:nvSpPr>
        <p:spPr>
          <a:xfrm>
            <a:off x="630621" y="10588314"/>
            <a:ext cx="23109910" cy="26450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a:defRPr sz="1800">
                <a:solidFill>
                  <a:srgbClr val="000000"/>
                </a:solidFill>
              </a:defRPr>
            </a:pPr>
            <a:r>
              <a:rPr lang="ky-KG" sz="2400" dirty="0">
                <a:solidFill>
                  <a:schemeClr val="tx1">
                    <a:lumMod val="50000"/>
                  </a:schemeClr>
                </a:solidFill>
              </a:rPr>
              <a:t>Приходилось ли Вам за короткий промежуток времени, измеряемый часами, побывать в жаркой долине, отведать там сахарных дынь и арбузов; пройтись по горным ущельям, ласкающим прохладой; полакомиться многочисленными дарами ягодных кустарников и орехово-плодовых деревьев; подняться в цветущие альпийские луга и, наконец, коснуться рукой снега? Если нет, приглашаем Вас посетить </a:t>
            </a:r>
            <a:r>
              <a:rPr lang="ru-RU" sz="2400" dirty="0" err="1">
                <a:solidFill>
                  <a:schemeClr val="tx1">
                    <a:lumMod val="50000"/>
                  </a:schemeClr>
                </a:solidFill>
              </a:rPr>
              <a:t>Баткенскую</a:t>
            </a:r>
            <a:r>
              <a:rPr lang="ru-RU" sz="2400" dirty="0">
                <a:solidFill>
                  <a:schemeClr val="tx1">
                    <a:lumMod val="50000"/>
                  </a:schemeClr>
                </a:solidFill>
              </a:rPr>
              <a:t>, </a:t>
            </a:r>
            <a:r>
              <a:rPr lang="ru-RU" sz="2400" dirty="0" err="1">
                <a:solidFill>
                  <a:schemeClr val="tx1">
                    <a:lumMod val="50000"/>
                  </a:schemeClr>
                </a:solidFill>
              </a:rPr>
              <a:t>Джалал-Абадскую</a:t>
            </a:r>
            <a:r>
              <a:rPr lang="ru-RU" sz="2400" dirty="0">
                <a:solidFill>
                  <a:schemeClr val="tx1">
                    <a:lumMod val="50000"/>
                  </a:schemeClr>
                </a:solidFill>
              </a:rPr>
              <a:t> и </a:t>
            </a:r>
            <a:r>
              <a:rPr lang="ru-RU" sz="2400" dirty="0" err="1">
                <a:solidFill>
                  <a:schemeClr val="tx1">
                    <a:lumMod val="50000"/>
                  </a:schemeClr>
                </a:solidFill>
              </a:rPr>
              <a:t>Ошскую</a:t>
            </a:r>
            <a:r>
              <a:rPr lang="ru-RU" sz="2400" dirty="0">
                <a:solidFill>
                  <a:schemeClr val="tx1">
                    <a:lumMod val="50000"/>
                  </a:schemeClr>
                </a:solidFill>
              </a:rPr>
              <a:t> области </a:t>
            </a:r>
            <a:r>
              <a:rPr lang="ky-KG" sz="2400" dirty="0">
                <a:solidFill>
                  <a:schemeClr val="tx1">
                    <a:lumMod val="50000"/>
                  </a:schemeClr>
                </a:solidFill>
              </a:rPr>
              <a:t>Кыргызстана.</a:t>
            </a:r>
            <a:endParaRPr lang="en-US" sz="2400" dirty="0">
              <a:solidFill>
                <a:schemeClr val="tx1">
                  <a:lumMod val="50000"/>
                </a:schemeClr>
              </a:solidFill>
              <a:latin typeface="Lato Light"/>
              <a:cs typeface="Lato Light"/>
            </a:endParaRPr>
          </a:p>
        </p:txBody>
      </p:sp>
      <p:sp>
        <p:nvSpPr>
          <p:cNvPr id="2" name="Прямоугольник 1"/>
          <p:cNvSpPr/>
          <p:nvPr/>
        </p:nvSpPr>
        <p:spPr>
          <a:xfrm>
            <a:off x="3126743" y="5634906"/>
            <a:ext cx="17326303" cy="2308324"/>
          </a:xfrm>
          <a:prstGeom prst="rect">
            <a:avLst/>
          </a:prstGeom>
        </p:spPr>
        <p:txBody>
          <a:bodyPr wrap="square">
            <a:spAutoFit/>
          </a:bodyPr>
          <a:lstStyle/>
          <a:p>
            <a:pPr algn="ctr"/>
            <a:r>
              <a:rPr lang="ru-RU" sz="4800" b="1" dirty="0">
                <a:solidFill>
                  <a:schemeClr val="bg1"/>
                </a:solidFill>
              </a:rPr>
              <a:t>Туристический потенциал</a:t>
            </a:r>
          </a:p>
          <a:p>
            <a:pPr algn="ctr"/>
            <a:r>
              <a:rPr lang="ru-RU" sz="4800" b="1" dirty="0" err="1">
                <a:solidFill>
                  <a:schemeClr val="bg1"/>
                </a:solidFill>
              </a:rPr>
              <a:t>Баткенской</a:t>
            </a:r>
            <a:r>
              <a:rPr lang="ru-RU" sz="4800" b="1" dirty="0">
                <a:solidFill>
                  <a:schemeClr val="bg1"/>
                </a:solidFill>
              </a:rPr>
              <a:t>, </a:t>
            </a:r>
            <a:r>
              <a:rPr lang="ru-RU" sz="4800" b="1" dirty="0" err="1">
                <a:solidFill>
                  <a:schemeClr val="bg1"/>
                </a:solidFill>
              </a:rPr>
              <a:t>Джалал-Абадской</a:t>
            </a:r>
            <a:r>
              <a:rPr lang="ru-RU" sz="4800" b="1" dirty="0">
                <a:solidFill>
                  <a:schemeClr val="bg1"/>
                </a:solidFill>
              </a:rPr>
              <a:t> и </a:t>
            </a:r>
            <a:r>
              <a:rPr lang="ru-RU" sz="4800" b="1" dirty="0" err="1">
                <a:solidFill>
                  <a:schemeClr val="bg1"/>
                </a:solidFill>
              </a:rPr>
              <a:t>Ошской</a:t>
            </a:r>
            <a:r>
              <a:rPr lang="ru-RU" sz="4800" b="1" dirty="0">
                <a:solidFill>
                  <a:schemeClr val="bg1"/>
                </a:solidFill>
              </a:rPr>
              <a:t> областей</a:t>
            </a:r>
          </a:p>
          <a:p>
            <a:pPr algn="ctr"/>
            <a:r>
              <a:rPr lang="ru-RU" sz="4800" b="1" dirty="0" err="1">
                <a:solidFill>
                  <a:schemeClr val="bg1"/>
                </a:solidFill>
              </a:rPr>
              <a:t>Кыргызской</a:t>
            </a:r>
            <a:r>
              <a:rPr lang="ru-RU" sz="4800" b="1" dirty="0">
                <a:solidFill>
                  <a:schemeClr val="bg1"/>
                </a:solidFill>
              </a:rPr>
              <a:t> Республики</a:t>
            </a:r>
          </a:p>
        </p:txBody>
      </p:sp>
      <p:pic>
        <p:nvPicPr>
          <p:cNvPr id="1027" name="Picture 3" descr="E:\JOB\MID\лого КР.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69543" y="253750"/>
            <a:ext cx="6567130" cy="4583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Рисунок 8" descr="logo mfa.png"/>
          <p:cNvPicPr>
            <a:picLocks noChangeAspect="1"/>
          </p:cNvPicPr>
          <p:nvPr/>
        </p:nvPicPr>
        <p:blipFill>
          <a:blip r:embed="rId5" cstate="print"/>
          <a:stretch>
            <a:fillRect/>
          </a:stretch>
        </p:blipFill>
        <p:spPr>
          <a:xfrm>
            <a:off x="3653426" y="474565"/>
            <a:ext cx="2050688" cy="1889523"/>
          </a:xfrm>
          <a:prstGeom prst="rect">
            <a:avLst/>
          </a:prstGeom>
        </p:spPr>
      </p:pic>
      <p:sp>
        <p:nvSpPr>
          <p:cNvPr id="11" name="TextBox 10"/>
          <p:cNvSpPr txBox="1"/>
          <p:nvPr/>
        </p:nvSpPr>
        <p:spPr>
          <a:xfrm>
            <a:off x="630620" y="2545282"/>
            <a:ext cx="8513380" cy="1477328"/>
          </a:xfrm>
          <a:prstGeom prst="rect">
            <a:avLst/>
          </a:prstGeom>
          <a:noFill/>
        </p:spPr>
        <p:txBody>
          <a:bodyPr wrap="square" rtlCol="0">
            <a:spAutoFit/>
          </a:bodyPr>
          <a:lstStyle/>
          <a:p>
            <a:pPr algn="ctr">
              <a:lnSpc>
                <a:spcPct val="150000"/>
              </a:lnSpc>
            </a:pPr>
            <a:r>
              <a:rPr lang="ru-RU" sz="2000" b="1" i="1" dirty="0" smtClean="0">
                <a:solidFill>
                  <a:schemeClr val="bg1"/>
                </a:solidFill>
              </a:rPr>
              <a:t>Подготовлено Полномочным Представительством </a:t>
            </a:r>
          </a:p>
          <a:p>
            <a:pPr algn="ctr">
              <a:lnSpc>
                <a:spcPct val="150000"/>
              </a:lnSpc>
            </a:pPr>
            <a:r>
              <a:rPr lang="ru-RU" sz="2000" b="1" i="1" dirty="0" smtClean="0">
                <a:solidFill>
                  <a:schemeClr val="bg1"/>
                </a:solidFill>
              </a:rPr>
              <a:t>Министерства  Иностранных Дел </a:t>
            </a:r>
            <a:r>
              <a:rPr lang="ru-RU" sz="2000" b="1" i="1" dirty="0" err="1" smtClean="0">
                <a:solidFill>
                  <a:schemeClr val="bg1"/>
                </a:solidFill>
              </a:rPr>
              <a:t>Кыргызской</a:t>
            </a:r>
            <a:r>
              <a:rPr lang="ru-RU" sz="2000" b="1" i="1" dirty="0" smtClean="0">
                <a:solidFill>
                  <a:schemeClr val="bg1"/>
                </a:solidFill>
              </a:rPr>
              <a:t> Республики </a:t>
            </a:r>
          </a:p>
          <a:p>
            <a:pPr algn="ctr">
              <a:lnSpc>
                <a:spcPct val="150000"/>
              </a:lnSpc>
            </a:pPr>
            <a:r>
              <a:rPr lang="ru-RU" sz="2000" b="1" i="1" dirty="0" smtClean="0">
                <a:solidFill>
                  <a:schemeClr val="bg1"/>
                </a:solidFill>
              </a:rPr>
              <a:t>в </a:t>
            </a:r>
            <a:r>
              <a:rPr lang="ru-RU" sz="2000" b="1" i="1" dirty="0" err="1" smtClean="0">
                <a:solidFill>
                  <a:schemeClr val="bg1"/>
                </a:solidFill>
              </a:rPr>
              <a:t>Ошской</a:t>
            </a:r>
            <a:r>
              <a:rPr lang="ru-RU" sz="2000" b="1" i="1" dirty="0" smtClean="0">
                <a:solidFill>
                  <a:schemeClr val="bg1"/>
                </a:solidFill>
              </a:rPr>
              <a:t>, </a:t>
            </a:r>
            <a:r>
              <a:rPr lang="ru-RU" sz="2000" b="1" i="1" dirty="0" err="1" smtClean="0">
                <a:solidFill>
                  <a:schemeClr val="bg1"/>
                </a:solidFill>
              </a:rPr>
              <a:t>Джалал-Абадской</a:t>
            </a:r>
            <a:r>
              <a:rPr lang="ru-RU" sz="2000" b="1" i="1" dirty="0" smtClean="0">
                <a:solidFill>
                  <a:schemeClr val="bg1"/>
                </a:solidFill>
              </a:rPr>
              <a:t> и </a:t>
            </a:r>
            <a:r>
              <a:rPr lang="ru-RU" sz="2000" b="1" i="1" dirty="0" err="1" smtClean="0">
                <a:solidFill>
                  <a:schemeClr val="bg1"/>
                </a:solidFill>
              </a:rPr>
              <a:t>Баткенской</a:t>
            </a:r>
            <a:r>
              <a:rPr lang="ru-RU" sz="2000" b="1" i="1" dirty="0" smtClean="0">
                <a:solidFill>
                  <a:schemeClr val="bg1"/>
                </a:solidFill>
              </a:rPr>
              <a:t> областях</a:t>
            </a:r>
            <a:endParaRPr lang="ru-RU" sz="2000" b="1" i="1" dirty="0">
              <a:solidFill>
                <a:schemeClr val="bg1"/>
              </a:solidFill>
            </a:endParaRPr>
          </a:p>
        </p:txBody>
      </p:sp>
    </p:spTree>
    <p:extLst>
      <p:ext uri="{BB962C8B-B14F-4D97-AF65-F5344CB8AC3E}">
        <p14:creationId xmlns:p14="http://schemas.microsoft.com/office/powerpoint/2010/main" val="30874636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Рисунок 9" descr="чиль устун 2.jpg"/>
          <p:cNvPicPr>
            <a:picLocks noChangeAspect="1"/>
          </p:cNvPicPr>
          <p:nvPr/>
        </p:nvPicPr>
        <p:blipFill>
          <a:blip r:embed="rId2">
            <a:lum bright="10000" contrast="10000"/>
          </a:blip>
          <a:stretch>
            <a:fillRect/>
          </a:stretch>
        </p:blipFill>
        <p:spPr>
          <a:xfrm>
            <a:off x="-14022" y="0"/>
            <a:ext cx="24405694" cy="13716000"/>
          </a:xfrm>
          <a:prstGeom prst="rect">
            <a:avLst/>
          </a:prstGeom>
        </p:spPr>
      </p:pic>
      <p:sp>
        <p:nvSpPr>
          <p:cNvPr id="12"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2876551" y="9410700"/>
            <a:ext cx="21259800" cy="3785652"/>
          </a:xfrm>
          <a:prstGeom prst="rect">
            <a:avLst/>
          </a:prstGeom>
          <a:noFill/>
        </p:spPr>
        <p:txBody>
          <a:bodyPr wrap="square" rtlCol="0">
            <a:spAutoFit/>
          </a:bodyPr>
          <a:lstStyle/>
          <a:p>
            <a:r>
              <a:rPr lang="ky-KG" sz="2000" b="1" dirty="0">
                <a:solidFill>
                  <a:schemeClr val="bg2"/>
                </a:solidFill>
              </a:rPr>
              <a:t>Зона «Чиль-Устун»</a:t>
            </a:r>
            <a:endParaRPr lang="ru-RU" sz="2000" dirty="0">
              <a:solidFill>
                <a:schemeClr val="bg2"/>
              </a:solidFill>
            </a:endParaRPr>
          </a:p>
          <a:p>
            <a:r>
              <a:rPr lang="ky-KG" sz="2000" dirty="0">
                <a:solidFill>
                  <a:schemeClr val="bg2"/>
                </a:solidFill>
              </a:rPr>
              <a:t>Зона «Чиль-Устун» включает в себя расположенные в окрестностях с.Араван горы Чиль-Устун, Чиль-Майрам и Кеклик-Тоо, которые резко поднимаются среди плоских равнин скалистыми грядами вдоль долины реки Араван-Сай. Расстояние от г. Ош составляет около 30 км по автомагистрали на запад к с. Араван.</a:t>
            </a:r>
            <a:endParaRPr lang="ru-RU" sz="2000" dirty="0">
              <a:solidFill>
                <a:schemeClr val="bg2"/>
              </a:solidFill>
            </a:endParaRPr>
          </a:p>
          <a:p>
            <a:r>
              <a:rPr lang="ru-RU" sz="2000" dirty="0">
                <a:solidFill>
                  <a:schemeClr val="bg2"/>
                </a:solidFill>
              </a:rPr>
              <a:t>П</a:t>
            </a:r>
            <a:r>
              <a:rPr lang="ky-KG" sz="2000" dirty="0">
                <a:solidFill>
                  <a:schemeClr val="bg2"/>
                </a:solidFill>
              </a:rPr>
              <a:t>ещера Чиль-Устун («сорок столбов») расположена в 4 км от с. Араван на юго-восточном склоне массива Чиль- Устун. Она выделяется среди других несравненными красотами подземного царства. Пещера имеет сложное строение полости по всей длине (около 370 м). Она состоит из шести довольно просторных залов, соединенных в некоторых местах узкими и извилистыми проходами, так называемыми «раздевалками». «Готические» своды залов подпирает множество сверкающих светло-розовых колонн, которые кажутся великолепным творением талантливейшего зодчего. С потолка свисают своеобразные кружевные «люстры», а на стенах застыли резные «бра» из разноцветных кристаллов. Кристаллы не безмолвны, стоит легонько прикоснуться к ним, как раздаются нежные музыкальные звуки, отличающиеся чистотой тона. В этой пещере крылатое выражение «архитектура — это застывшая музыка» получает материальное воплощение.</a:t>
            </a:r>
            <a:endParaRPr lang="ru-RU" sz="2000" dirty="0">
              <a:solidFill>
                <a:schemeClr val="bg2"/>
              </a:solidFill>
            </a:endParaRPr>
          </a:p>
          <a:p>
            <a:r>
              <a:rPr lang="ky-KG" sz="2000" dirty="0">
                <a:solidFill>
                  <a:schemeClr val="bg2"/>
                </a:solidFill>
              </a:rPr>
              <a:t>В первом зале пещеры на стенах и сводах имеются многочисленные древние изображения и письмена на различных языках. Пещера Чиль-Устун является памятником природы, археологическим памятником и геологическим заказником. Подходы к пещере идут по сильно разреженной цепочке карнизов и расщелин, протянувшихся вдоль известняковой стены горного массива Чиль-Устун.</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Зона «Чиль-Устун»</a:t>
            </a:r>
            <a:endParaRPr lang="ru-RU" sz="4000" dirty="0">
              <a:solidFill>
                <a:srgbClr val="FFC000"/>
              </a:solidFill>
            </a:endParaRPr>
          </a:p>
        </p:txBody>
      </p:sp>
      <p:cxnSp>
        <p:nvCxnSpPr>
          <p:cNvPr id="292" name="Straight Connector 291"/>
          <p:cNvCxnSpPr/>
          <p:nvPr/>
        </p:nvCxnSpPr>
        <p:spPr>
          <a:xfrm rot="5400000">
            <a:off x="12193398" y="152900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0470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03"/>
          <a:stretch/>
        </p:blipFill>
        <p:spPr bwMode="auto">
          <a:xfrm>
            <a:off x="0" y="0"/>
            <a:ext cx="24377650" cy="137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323850" y="7467600"/>
            <a:ext cx="23812501" cy="5940088"/>
          </a:xfrm>
          <a:prstGeom prst="rect">
            <a:avLst/>
          </a:prstGeom>
          <a:noFill/>
        </p:spPr>
        <p:txBody>
          <a:bodyPr wrap="square" rtlCol="0">
            <a:spAutoFit/>
          </a:bodyPr>
          <a:lstStyle/>
          <a:p>
            <a:r>
              <a:rPr lang="ru-RU" sz="2000" b="1" dirty="0">
                <a:solidFill>
                  <a:schemeClr val="bg2"/>
                </a:solidFill>
              </a:rPr>
              <a:t>Национальный парк </a:t>
            </a:r>
            <a:r>
              <a:rPr lang="ru-RU" sz="2000" b="1" dirty="0" err="1">
                <a:solidFill>
                  <a:schemeClr val="bg2"/>
                </a:solidFill>
              </a:rPr>
              <a:t>Кыргыз-Ата</a:t>
            </a:r>
            <a:endParaRPr lang="ru-RU" sz="2000" dirty="0">
              <a:solidFill>
                <a:schemeClr val="bg2"/>
              </a:solidFill>
            </a:endParaRPr>
          </a:p>
          <a:p>
            <a:r>
              <a:rPr lang="ru-RU" sz="2000" dirty="0">
                <a:solidFill>
                  <a:schemeClr val="bg2"/>
                </a:solidFill>
              </a:rPr>
              <a:t>Национальный парк </a:t>
            </a:r>
            <a:r>
              <a:rPr lang="ru-RU" sz="2000" dirty="0" err="1">
                <a:solidFill>
                  <a:schemeClr val="bg2"/>
                </a:solidFill>
              </a:rPr>
              <a:t>Кыргыз-Ата</a:t>
            </a:r>
            <a:r>
              <a:rPr lang="ru-RU" sz="2000" dirty="0">
                <a:solidFill>
                  <a:schemeClr val="bg2"/>
                </a:solidFill>
              </a:rPr>
              <a:t> находится в 40км от города Ош и занимает территорию северного склона </a:t>
            </a:r>
            <a:r>
              <a:rPr lang="ru-RU" sz="2000" dirty="0" err="1">
                <a:solidFill>
                  <a:schemeClr val="bg2"/>
                </a:solidFill>
              </a:rPr>
              <a:t>Алайского</a:t>
            </a:r>
            <a:r>
              <a:rPr lang="ru-RU" sz="2000" dirty="0">
                <a:solidFill>
                  <a:schemeClr val="bg2"/>
                </a:solidFill>
              </a:rPr>
              <a:t> хребта. Национальный парк небольшой, его площадь составляет всего 1172 га.  Массивы </a:t>
            </a:r>
            <a:r>
              <a:rPr lang="ru-RU" sz="2000" dirty="0" err="1">
                <a:solidFill>
                  <a:schemeClr val="bg2"/>
                </a:solidFill>
              </a:rPr>
              <a:t>арчовых</a:t>
            </a:r>
            <a:r>
              <a:rPr lang="ru-RU" sz="2000" dirty="0">
                <a:solidFill>
                  <a:schemeClr val="bg2"/>
                </a:solidFill>
              </a:rPr>
              <a:t> лесов это визитная карточка парка. Так же здесь находятся интересные пещеры, которые легко открывают свой чарующий мир перед туристами.</a:t>
            </a:r>
          </a:p>
          <a:p>
            <a:r>
              <a:rPr lang="ru-RU" sz="2000" dirty="0">
                <a:solidFill>
                  <a:schemeClr val="bg2"/>
                </a:solidFill>
              </a:rPr>
              <a:t>Парк уникален еще и тем, что здесь находится  много исторических и культурных памятников, древних городищ и могильников. Национальный парк </a:t>
            </a:r>
            <a:r>
              <a:rPr lang="ru-RU" sz="2000" dirty="0" err="1">
                <a:solidFill>
                  <a:schemeClr val="bg2"/>
                </a:solidFill>
              </a:rPr>
              <a:t>Кыргыз-Ата</a:t>
            </a:r>
            <a:r>
              <a:rPr lang="ru-RU" sz="2000" dirty="0">
                <a:solidFill>
                  <a:schemeClr val="bg2"/>
                </a:solidFill>
              </a:rPr>
              <a:t> предлагает множество вариантов для любителей экотуризма: пешие и конные прогулки по ущельям, а так же культурно-познавательные туры к памятникам древней истории.</a:t>
            </a:r>
          </a:p>
          <a:p>
            <a:r>
              <a:rPr lang="ru-RU" sz="2000" b="1" dirty="0">
                <a:solidFill>
                  <a:schemeClr val="bg2"/>
                </a:solidFill>
              </a:rPr>
              <a:t>	</a:t>
            </a:r>
            <a:r>
              <a:rPr lang="ru-RU" sz="2000" dirty="0">
                <a:solidFill>
                  <a:schemeClr val="bg2"/>
                </a:solidFill>
              </a:rPr>
              <a:t>Со всех сторон долину окружают удивительные по красоте остроконечные, увешанные снежными шапками вершины отрога </a:t>
            </a:r>
            <a:r>
              <a:rPr lang="ru-RU" sz="2000" dirty="0" err="1">
                <a:solidFill>
                  <a:schemeClr val="bg2"/>
                </a:solidFill>
              </a:rPr>
              <a:t>Кичик-алай</a:t>
            </a:r>
            <a:r>
              <a:rPr lang="ru-RU" sz="2000" dirty="0">
                <a:solidFill>
                  <a:schemeClr val="bg2"/>
                </a:solidFill>
              </a:rPr>
              <a:t>. Скалы сложены известняками с выходами разноцветного мрамора.</a:t>
            </a:r>
          </a:p>
          <a:p>
            <a:r>
              <a:rPr lang="ru-RU" sz="2000" dirty="0">
                <a:solidFill>
                  <a:schemeClr val="bg2"/>
                </a:solidFill>
              </a:rPr>
              <a:t>В верхней части зоны выделяются урочища Мазар, </a:t>
            </a:r>
            <a:r>
              <a:rPr lang="ru-RU" sz="2000" dirty="0" err="1">
                <a:solidFill>
                  <a:schemeClr val="bg2"/>
                </a:solidFill>
              </a:rPr>
              <a:t>Калдай</a:t>
            </a:r>
            <a:r>
              <a:rPr lang="ru-RU" sz="2000" dirty="0">
                <a:solidFill>
                  <a:schemeClr val="bg2"/>
                </a:solidFill>
              </a:rPr>
              <a:t> и </a:t>
            </a:r>
            <a:r>
              <a:rPr lang="ru-RU" sz="2000" dirty="0" err="1">
                <a:solidFill>
                  <a:schemeClr val="bg2"/>
                </a:solidFill>
              </a:rPr>
              <a:t>Карагой</a:t>
            </a:r>
            <a:r>
              <a:rPr lang="ru-RU" sz="2000" dirty="0">
                <a:solidFill>
                  <a:schemeClr val="bg2"/>
                </a:solidFill>
              </a:rPr>
              <a:t>, в которых собраны воедино все красоты природы. В Верховьях </a:t>
            </a:r>
            <a:r>
              <a:rPr lang="ru-RU" sz="2000" dirty="0" err="1">
                <a:solidFill>
                  <a:schemeClr val="bg2"/>
                </a:solidFill>
              </a:rPr>
              <a:t>Кыргыз-Аты</a:t>
            </a:r>
            <a:r>
              <a:rPr lang="ru-RU" sz="2000" dirty="0">
                <a:solidFill>
                  <a:schemeClr val="bg2"/>
                </a:solidFill>
              </a:rPr>
              <a:t> находится перевал Первомайский и некоторые другие, ведущие в ущелье </a:t>
            </a:r>
            <a:r>
              <a:rPr lang="ru-RU" sz="2000" dirty="0" err="1">
                <a:solidFill>
                  <a:schemeClr val="bg2"/>
                </a:solidFill>
              </a:rPr>
              <a:t>Кичик-Алай</a:t>
            </a:r>
            <a:r>
              <a:rPr lang="ru-RU" sz="2000" dirty="0">
                <a:solidFill>
                  <a:schemeClr val="bg2"/>
                </a:solidFill>
              </a:rPr>
              <a:t> Восточный.</a:t>
            </a:r>
          </a:p>
          <a:p>
            <a:r>
              <a:rPr lang="ru-RU" sz="2000" dirty="0">
                <a:solidFill>
                  <a:schemeClr val="bg2"/>
                </a:solidFill>
              </a:rPr>
              <a:t>Из верховий открывается вид на множество </a:t>
            </a:r>
            <a:r>
              <a:rPr lang="ru-RU" sz="2000" dirty="0" err="1">
                <a:solidFill>
                  <a:schemeClr val="bg2"/>
                </a:solidFill>
              </a:rPr>
              <a:t>шпилеподобных</a:t>
            </a:r>
            <a:r>
              <a:rPr lang="ru-RU" sz="2000" dirty="0">
                <a:solidFill>
                  <a:schemeClr val="bg2"/>
                </a:solidFill>
              </a:rPr>
              <a:t> и башнеобразных вершин, большей частью не имеющих общепринятых названий. Русло реки полностью меняет характер: узкие глубокие каньоны сменяются широкими участками живописнейших горных урочищ, утопающих в зелени </a:t>
            </a:r>
            <a:r>
              <a:rPr lang="ru-RU" sz="2000" dirty="0" err="1">
                <a:solidFill>
                  <a:schemeClr val="bg2"/>
                </a:solidFill>
              </a:rPr>
              <a:t>арчовых</a:t>
            </a:r>
            <a:r>
              <a:rPr lang="ru-RU" sz="2000" dirty="0">
                <a:solidFill>
                  <a:schemeClr val="bg2"/>
                </a:solidFill>
              </a:rPr>
              <a:t> лесов.</a:t>
            </a:r>
          </a:p>
          <a:p>
            <a:r>
              <a:rPr lang="ru-RU" sz="2000" dirty="0">
                <a:solidFill>
                  <a:schemeClr val="bg2"/>
                </a:solidFill>
              </a:rPr>
              <a:t>В нижнем течении, у слияния </a:t>
            </a:r>
            <a:r>
              <a:rPr lang="ru-RU" sz="2000" dirty="0" err="1">
                <a:solidFill>
                  <a:schemeClr val="bg2"/>
                </a:solidFill>
              </a:rPr>
              <a:t>Кыргыз-Аты</a:t>
            </a:r>
            <a:r>
              <a:rPr lang="ru-RU" sz="2000" dirty="0">
                <a:solidFill>
                  <a:schemeClr val="bg2"/>
                </a:solidFill>
              </a:rPr>
              <a:t> и </a:t>
            </a:r>
            <a:r>
              <a:rPr lang="ru-RU" sz="2000" dirty="0" err="1">
                <a:solidFill>
                  <a:schemeClr val="bg2"/>
                </a:solidFill>
              </a:rPr>
              <a:t>Хосчана</a:t>
            </a:r>
            <a:r>
              <a:rPr lang="ru-RU" sz="2000" dirty="0">
                <a:solidFill>
                  <a:schemeClr val="bg2"/>
                </a:solidFill>
              </a:rPr>
              <a:t> в </a:t>
            </a:r>
            <a:r>
              <a:rPr lang="ru-RU" sz="2000" dirty="0" err="1">
                <a:solidFill>
                  <a:schemeClr val="bg2"/>
                </a:solidFill>
              </a:rPr>
              <a:t>Наукатской</a:t>
            </a:r>
            <a:r>
              <a:rPr lang="ru-RU" sz="2000" dirty="0">
                <a:solidFill>
                  <a:schemeClr val="bg2"/>
                </a:solidFill>
              </a:rPr>
              <a:t> долине находится каньон, известный среди местного населения под названием </a:t>
            </a:r>
            <a:r>
              <a:rPr lang="ru-RU" sz="2000" dirty="0" err="1">
                <a:solidFill>
                  <a:schemeClr val="bg2"/>
                </a:solidFill>
              </a:rPr>
              <a:t>Араванское</a:t>
            </a:r>
            <a:r>
              <a:rPr lang="ru-RU" sz="2000" dirty="0">
                <a:solidFill>
                  <a:schemeClr val="bg2"/>
                </a:solidFill>
              </a:rPr>
              <a:t> </a:t>
            </a:r>
            <a:r>
              <a:rPr lang="ru-RU" sz="2000" dirty="0" err="1">
                <a:solidFill>
                  <a:schemeClr val="bg2"/>
                </a:solidFill>
              </a:rPr>
              <a:t>Данги</a:t>
            </a:r>
            <a:r>
              <a:rPr lang="ru-RU" sz="2000" dirty="0">
                <a:solidFill>
                  <a:schemeClr val="bg2"/>
                </a:solidFill>
              </a:rPr>
              <a:t>. Здесь река пробила каменную гряду горного массива Туя-</a:t>
            </a:r>
            <a:r>
              <a:rPr lang="ru-RU" sz="2000" dirty="0" err="1">
                <a:solidFill>
                  <a:schemeClr val="bg2"/>
                </a:solidFill>
              </a:rPr>
              <a:t>Муюна</a:t>
            </a:r>
            <a:r>
              <a:rPr lang="ru-RU" sz="2000" dirty="0">
                <a:solidFill>
                  <a:schemeClr val="bg2"/>
                </a:solidFill>
              </a:rPr>
              <a:t> высотой почти в полкилометра. На отвесных стенах на правом борту р. Араван-</a:t>
            </a:r>
            <a:r>
              <a:rPr lang="ru-RU" sz="2000" dirty="0" err="1">
                <a:solidFill>
                  <a:schemeClr val="bg2"/>
                </a:solidFill>
              </a:rPr>
              <a:t>Сай</a:t>
            </a:r>
            <a:r>
              <a:rPr lang="ru-RU" sz="2000" dirty="0">
                <a:solidFill>
                  <a:schemeClr val="bg2"/>
                </a:solidFill>
              </a:rPr>
              <a:t> выбиты изображения горных козлов, скакунов и ритуальных знаков, известные как </a:t>
            </a:r>
            <a:r>
              <a:rPr lang="ru-RU" sz="2000" dirty="0" err="1">
                <a:solidFill>
                  <a:schemeClr val="bg2"/>
                </a:solidFill>
              </a:rPr>
              <a:t>Наукатские</a:t>
            </a:r>
            <a:r>
              <a:rPr lang="ru-RU" sz="2000" dirty="0">
                <a:solidFill>
                  <a:schemeClr val="bg2"/>
                </a:solidFill>
              </a:rPr>
              <a:t> наскальные рисунки.</a:t>
            </a:r>
          </a:p>
          <a:p>
            <a:r>
              <a:rPr lang="ru-RU" sz="2000" dirty="0">
                <a:solidFill>
                  <a:schemeClr val="bg2"/>
                </a:solidFill>
              </a:rPr>
              <a:t>В районе каньона находятся интереснейшие пещеры, легкодоступные для посещения. В ущелье </a:t>
            </a:r>
            <a:r>
              <a:rPr lang="ru-RU" sz="2000" dirty="0" err="1">
                <a:solidFill>
                  <a:schemeClr val="bg2"/>
                </a:solidFill>
              </a:rPr>
              <a:t>Кыргыз-Ата</a:t>
            </a:r>
            <a:r>
              <a:rPr lang="ru-RU" sz="2000" dirty="0">
                <a:solidFill>
                  <a:schemeClr val="bg2"/>
                </a:solidFill>
              </a:rPr>
              <a:t> в среднем течении реки на ее левом берегу находится одноименный ботанический заказник площадью 30 га, созданный с целью охраны участков произрастания шафрана и некоторых видов тюльпана.</a:t>
            </a:r>
          </a:p>
          <a:p>
            <a:r>
              <a:rPr lang="ru-RU" sz="2000" dirty="0">
                <a:solidFill>
                  <a:schemeClr val="bg2"/>
                </a:solidFill>
              </a:rPr>
              <a:t>Здесь имеются несколько источников минеральных вод. Среди них термальный источник «Туя-</a:t>
            </a:r>
            <a:r>
              <a:rPr lang="ru-RU" sz="2000" dirty="0" err="1">
                <a:solidFill>
                  <a:schemeClr val="bg2"/>
                </a:solidFill>
              </a:rPr>
              <a:t>Муюн</a:t>
            </a:r>
            <a:r>
              <a:rPr lang="ru-RU" sz="2000" dirty="0">
                <a:solidFill>
                  <a:schemeClr val="bg2"/>
                </a:solidFill>
              </a:rPr>
              <a:t>», расположенный в одноименном горном массиве и источник «Иски-</a:t>
            </a:r>
            <a:r>
              <a:rPr lang="ru-RU" sz="2000" dirty="0" err="1">
                <a:solidFill>
                  <a:schemeClr val="bg2"/>
                </a:solidFill>
              </a:rPr>
              <a:t>Наукат</a:t>
            </a:r>
            <a:r>
              <a:rPr lang="ru-RU" sz="2000" dirty="0">
                <a:solidFill>
                  <a:schemeClr val="bg2"/>
                </a:solidFill>
              </a:rPr>
              <a:t>» - в междуречье Араван-</a:t>
            </a:r>
            <a:r>
              <a:rPr lang="ru-RU" sz="2000" dirty="0" err="1">
                <a:solidFill>
                  <a:schemeClr val="bg2"/>
                </a:solidFill>
              </a:rPr>
              <a:t>Сая</a:t>
            </a:r>
            <a:r>
              <a:rPr lang="ru-RU" sz="2000" dirty="0">
                <a:solidFill>
                  <a:schemeClr val="bg2"/>
                </a:solidFill>
              </a:rPr>
              <a:t> и Ак-</a:t>
            </a:r>
            <a:r>
              <a:rPr lang="ru-RU" sz="2000" dirty="0" err="1">
                <a:solidFill>
                  <a:schemeClr val="bg2"/>
                </a:solidFill>
              </a:rPr>
              <a:t>Бууры</a:t>
            </a:r>
            <a:r>
              <a:rPr lang="ru-RU" sz="2000" dirty="0">
                <a:solidFill>
                  <a:schemeClr val="bg2"/>
                </a:solidFill>
              </a:rPr>
              <a:t>. По территории </a:t>
            </a:r>
            <a:r>
              <a:rPr lang="ru-RU" sz="2000" dirty="0" err="1">
                <a:solidFill>
                  <a:schemeClr val="bg2"/>
                </a:solidFill>
              </a:rPr>
              <a:t>Кыргыз-Аты</a:t>
            </a:r>
            <a:r>
              <a:rPr lang="ru-RU" sz="2000" dirty="0">
                <a:solidFill>
                  <a:schemeClr val="bg2"/>
                </a:solidFill>
              </a:rPr>
              <a:t> разбросано много историко-культурных памятников, главным образом древних городищ и могильников, на территории которых найдены керамика, оружие, орудия труда, украшения, предметы быта.</a:t>
            </a: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ru-RU" sz="4000" b="1" dirty="0" smtClean="0">
                <a:solidFill>
                  <a:srgbClr val="FFC000"/>
                </a:solidFill>
              </a:rPr>
              <a:t>Национальный парк </a:t>
            </a:r>
            <a:r>
              <a:rPr lang="ru-RU" sz="4000" b="1" dirty="0" err="1" smtClean="0">
                <a:solidFill>
                  <a:srgbClr val="FFC000"/>
                </a:solidFill>
              </a:rPr>
              <a:t>Кыргыз-Ата</a:t>
            </a:r>
            <a:endParaRPr lang="ru-RU" sz="4000" dirty="0">
              <a:solidFill>
                <a:srgbClr val="FFC000"/>
              </a:solidFill>
            </a:endParaRPr>
          </a:p>
        </p:txBody>
      </p:sp>
      <p:cxnSp>
        <p:nvCxnSpPr>
          <p:cNvPr id="292" name="Straight Connector 291"/>
          <p:cNvCxnSpPr/>
          <p:nvPr/>
        </p:nvCxnSpPr>
        <p:spPr>
          <a:xfrm rot="5400000">
            <a:off x="12193398" y="152900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26786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Средняя Азия — 2018. Часть 4 — Киргизия (Алайская долина) — DRIVE2"/>
          <p:cNvPicPr>
            <a:picLocks noChangeAspect="1" noChangeArrowheads="1"/>
          </p:cNvPicPr>
          <p:nvPr/>
        </p:nvPicPr>
        <p:blipFill rotWithShape="1">
          <a:blip r:embed="rId2">
            <a:extLst>
              <a:ext uri="{28A0092B-C50C-407E-A947-70E740481C1C}">
                <a14:useLocalDpi xmlns:a14="http://schemas.microsoft.com/office/drawing/2010/main" val="0"/>
              </a:ext>
            </a:extLst>
          </a:blip>
          <a:srcRect t="7034" b="8570"/>
          <a:stretch/>
        </p:blipFill>
        <p:spPr bwMode="auto">
          <a:xfrm>
            <a:off x="0" y="1"/>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323850" y="8210550"/>
            <a:ext cx="23812501" cy="5016758"/>
          </a:xfrm>
          <a:prstGeom prst="rect">
            <a:avLst/>
          </a:prstGeom>
          <a:noFill/>
        </p:spPr>
        <p:txBody>
          <a:bodyPr wrap="square" rtlCol="0">
            <a:spAutoFit/>
          </a:bodyPr>
          <a:lstStyle/>
          <a:p>
            <a:r>
              <a:rPr lang="ky-KG" sz="2000" b="1" dirty="0">
                <a:solidFill>
                  <a:schemeClr val="bg2"/>
                </a:solidFill>
              </a:rPr>
              <a:t>Алайская долина</a:t>
            </a:r>
            <a:endParaRPr lang="ru-RU" sz="2000" dirty="0">
              <a:solidFill>
                <a:schemeClr val="bg2"/>
              </a:solidFill>
            </a:endParaRPr>
          </a:p>
          <a:p>
            <a:r>
              <a:rPr lang="ru-RU" sz="2000" dirty="0">
                <a:solidFill>
                  <a:schemeClr val="bg2"/>
                </a:solidFill>
              </a:rPr>
              <a:t>У</a:t>
            </a:r>
            <a:r>
              <a:rPr lang="ky-KG" sz="2000" dirty="0">
                <a:solidFill>
                  <a:schemeClr val="bg2"/>
                </a:solidFill>
              </a:rPr>
              <a:t> границы с Таджикистаном</a:t>
            </a:r>
            <a:r>
              <a:rPr lang="ru-RU" sz="2000" dirty="0">
                <a:solidFill>
                  <a:schemeClr val="bg2"/>
                </a:solidFill>
              </a:rPr>
              <a:t> и Китаем</a:t>
            </a:r>
            <a:r>
              <a:rPr lang="ky-KG" sz="2000" dirty="0">
                <a:solidFill>
                  <a:schemeClr val="bg2"/>
                </a:solidFill>
              </a:rPr>
              <a:t> лежит обособленная высокогорная Алайская долина.</a:t>
            </a:r>
            <a:endParaRPr lang="ru-RU" sz="2000" dirty="0">
              <a:solidFill>
                <a:schemeClr val="bg2"/>
              </a:solidFill>
            </a:endParaRPr>
          </a:p>
          <a:p>
            <a:r>
              <a:rPr lang="ky-KG" sz="2000" dirty="0">
                <a:solidFill>
                  <a:schemeClr val="bg2"/>
                </a:solidFill>
              </a:rPr>
              <a:t>Из Оша в нее можно попасть по знаменитому Памирскому тракту Ош </a:t>
            </a:r>
            <a:r>
              <a:rPr lang="ru-RU" sz="2000" dirty="0">
                <a:solidFill>
                  <a:schemeClr val="bg2"/>
                </a:solidFill>
              </a:rPr>
              <a:t>-</a:t>
            </a:r>
            <a:r>
              <a:rPr lang="ky-KG" sz="2000" dirty="0">
                <a:solidFill>
                  <a:schemeClr val="bg2"/>
                </a:solidFill>
              </a:rPr>
              <a:t> Хорог. Несмотря на то что эта дорога почти на всем своем протяжении не опускается ниже 2000 м над уровнем моря, движение на ней весьма напряженное. По тракту поставляются промышленные грузы, продовольствие и корма в южные районы Кыргызстана, также ведется торговля с соседним Таджикистаном.</a:t>
            </a:r>
            <a:endParaRPr lang="ru-RU" sz="2000" dirty="0">
              <a:solidFill>
                <a:schemeClr val="bg2"/>
              </a:solidFill>
            </a:endParaRPr>
          </a:p>
          <a:p>
            <a:r>
              <a:rPr lang="ky-KG" sz="2000" dirty="0">
                <a:solidFill>
                  <a:schemeClr val="bg2"/>
                </a:solidFill>
              </a:rPr>
              <a:t>В 150 </a:t>
            </a:r>
            <a:r>
              <a:rPr lang="ru-RU" sz="2000" dirty="0">
                <a:solidFill>
                  <a:schemeClr val="bg2"/>
                </a:solidFill>
              </a:rPr>
              <a:t>-</a:t>
            </a:r>
            <a:r>
              <a:rPr lang="ky-KG" sz="2000" dirty="0">
                <a:solidFill>
                  <a:schemeClr val="bg2"/>
                </a:solidFill>
              </a:rPr>
              <a:t> 160 км от Оша Памирский тракт пересекает гребень Алайского хребта и выходит на его южные склоны. Вскоре скалы, теснящиеся с обеих сторон, расступаются и открывается великолепный вид на Алайскую долину.</a:t>
            </a:r>
            <a:endParaRPr lang="ru-RU" sz="2000" dirty="0">
              <a:solidFill>
                <a:schemeClr val="bg2"/>
              </a:solidFill>
            </a:endParaRPr>
          </a:p>
          <a:p>
            <a:r>
              <a:rPr lang="ky-KG" sz="2000" dirty="0">
                <a:solidFill>
                  <a:schemeClr val="bg2"/>
                </a:solidFill>
              </a:rPr>
              <a:t>Эта высокогорная впадина длиной 190 км и шириной 25 - 40 км, расположенная на высотах 2500 -3200 м, ограниченная с севера и юга двумя величественными горными хребтами </a:t>
            </a:r>
            <a:r>
              <a:rPr lang="ru-RU" sz="2000" dirty="0">
                <a:solidFill>
                  <a:schemeClr val="bg2"/>
                </a:solidFill>
              </a:rPr>
              <a:t>-</a:t>
            </a:r>
            <a:r>
              <a:rPr lang="ky-KG" sz="2000" dirty="0">
                <a:solidFill>
                  <a:schemeClr val="bg2"/>
                </a:solidFill>
              </a:rPr>
              <a:t> Алайским и Заалайским, является как бы северным карнизом Памира.</a:t>
            </a:r>
            <a:endParaRPr lang="ru-RU" sz="2000" dirty="0">
              <a:solidFill>
                <a:schemeClr val="bg2"/>
              </a:solidFill>
            </a:endParaRPr>
          </a:p>
          <a:p>
            <a:r>
              <a:rPr lang="ky-KG" sz="2000" dirty="0">
                <a:solidFill>
                  <a:schemeClr val="bg2"/>
                </a:solidFill>
              </a:rPr>
              <a:t>Есть сведения, что об этой долине знал еще Марко Поло </a:t>
            </a:r>
            <a:r>
              <a:rPr lang="ru-RU" sz="2000" dirty="0">
                <a:solidFill>
                  <a:schemeClr val="bg2"/>
                </a:solidFill>
              </a:rPr>
              <a:t>-</a:t>
            </a:r>
            <a:r>
              <a:rPr lang="ky-KG" sz="2000" dirty="0">
                <a:solidFill>
                  <a:schemeClr val="bg2"/>
                </a:solidFill>
              </a:rPr>
              <a:t> венецианский купец-путешественник XIII века. Он охарактеризовал ее как район тучных пастбищ, где «самая худая скотина разжиреет… в десять дней». Первым исследовал Алайскую долину известный русский путешественник А. П. Федченко, посетивший ее в 1871 году.</a:t>
            </a:r>
            <a:endParaRPr lang="ru-RU" sz="2000" dirty="0">
              <a:solidFill>
                <a:schemeClr val="bg2"/>
              </a:solidFill>
            </a:endParaRPr>
          </a:p>
          <a:p>
            <a:r>
              <a:rPr lang="ky-KG" sz="2000" dirty="0">
                <a:solidFill>
                  <a:schemeClr val="bg2"/>
                </a:solidFill>
              </a:rPr>
              <a:t>Ему принадлежит честь первооткрывателя Заалайского хребта и его высочайшей вершины, которая теперь называется пик Ленина.</a:t>
            </a:r>
            <a:endParaRPr lang="ru-RU" sz="2000" dirty="0">
              <a:solidFill>
                <a:schemeClr val="bg2"/>
              </a:solidFill>
            </a:endParaRPr>
          </a:p>
          <a:p>
            <a:r>
              <a:rPr lang="ky-KG" sz="2000" dirty="0">
                <a:solidFill>
                  <a:schemeClr val="bg2"/>
                </a:solidFill>
              </a:rPr>
              <a:t>Алайская долина </a:t>
            </a:r>
            <a:r>
              <a:rPr lang="ru-RU" sz="2000" dirty="0">
                <a:solidFill>
                  <a:schemeClr val="bg2"/>
                </a:solidFill>
              </a:rPr>
              <a:t>-</a:t>
            </a:r>
            <a:r>
              <a:rPr lang="ky-KG" sz="2000" dirty="0">
                <a:solidFill>
                  <a:schemeClr val="bg2"/>
                </a:solidFill>
              </a:rPr>
              <a:t> одна из наиболее крупных межгорных котловин в К</a:t>
            </a:r>
            <a:r>
              <a:rPr lang="ru-RU" sz="2000" dirty="0" err="1">
                <a:solidFill>
                  <a:schemeClr val="bg2"/>
                </a:solidFill>
              </a:rPr>
              <a:t>ыргызстане</a:t>
            </a:r>
            <a:r>
              <a:rPr lang="ky-KG" sz="2000" dirty="0">
                <a:solidFill>
                  <a:schemeClr val="bg2"/>
                </a:solidFill>
              </a:rPr>
              <a:t>. Дно ее выровнено и слегка покато на за­пад. По центральной части долины с востока на запад протекает река Кызылсу. На юге долины в предгорьях Заалайского хребта выделяются холмистые гряды древнеморенных отложений. Климат долины суровый и сухой.</a:t>
            </a:r>
            <a:endParaRPr lang="ru-RU" sz="2000" dirty="0">
              <a:solidFill>
                <a:schemeClr val="bg2"/>
              </a:solidFill>
            </a:endParaRPr>
          </a:p>
          <a:p>
            <a:r>
              <a:rPr lang="ky-KG" sz="2000" dirty="0">
                <a:solidFill>
                  <a:schemeClr val="bg2"/>
                </a:solidFill>
              </a:rPr>
              <a:t>Своеобразен животный мир Алайской долины. В ее фауне преобладают виды, встречающиеся в Центральной Азии, на Тибете и Тянь-Шане. Здесь водятся каменные куропатки, улары, лисы, волки, уникальный алайский красный сурок. В пойме Кызылсу в прошлом были фазаны. В реках обитает амударьинская форель, которая нигде в К</a:t>
            </a:r>
            <a:r>
              <a:rPr lang="ru-RU" sz="2000" dirty="0" err="1">
                <a:solidFill>
                  <a:schemeClr val="bg2"/>
                </a:solidFill>
              </a:rPr>
              <a:t>ыргызстане</a:t>
            </a:r>
            <a:r>
              <a:rPr lang="ky-KG" sz="2000" dirty="0">
                <a:solidFill>
                  <a:schemeClr val="bg2"/>
                </a:solidFill>
              </a:rPr>
              <a:t> больше не встречается. В высокогорье есть барсы, медведи, архары и теке.</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Алайская долина</a:t>
            </a:r>
            <a:endParaRPr lang="ru-RU" sz="4000" dirty="0">
              <a:solidFill>
                <a:srgbClr val="FFC000"/>
              </a:solidFill>
            </a:endParaRPr>
          </a:p>
        </p:txBody>
      </p:sp>
      <p:cxnSp>
        <p:nvCxnSpPr>
          <p:cNvPr id="292" name="Straight Connector 291"/>
          <p:cNvCxnSpPr/>
          <p:nvPr/>
        </p:nvCxnSpPr>
        <p:spPr>
          <a:xfrm rot="5400000">
            <a:off x="12193398" y="152900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35993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s://i.pinimg.com/originals/4c/03/e9/4c03e921a7dc0b2630559103c33d8083.jpg"/>
          <p:cNvPicPr>
            <a:picLocks noChangeAspect="1" noChangeArrowheads="1"/>
          </p:cNvPicPr>
          <p:nvPr/>
        </p:nvPicPr>
        <p:blipFill rotWithShape="1">
          <a:blip r:embed="rId2">
            <a:extLst>
              <a:ext uri="{28A0092B-C50C-407E-A947-70E740481C1C}">
                <a14:useLocalDpi xmlns:a14="http://schemas.microsoft.com/office/drawing/2010/main" val="0"/>
              </a:ext>
            </a:extLst>
          </a:blip>
          <a:srcRect t="3170" b="12301"/>
          <a:stretch/>
        </p:blipFill>
        <p:spPr bwMode="auto">
          <a:xfrm>
            <a:off x="0" y="1"/>
            <a:ext cx="24377650" cy="13715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323850" y="8705850"/>
            <a:ext cx="23812501" cy="4708981"/>
          </a:xfrm>
          <a:prstGeom prst="rect">
            <a:avLst/>
          </a:prstGeom>
          <a:noFill/>
        </p:spPr>
        <p:txBody>
          <a:bodyPr wrap="square" rtlCol="0">
            <a:spAutoFit/>
          </a:bodyPr>
          <a:lstStyle/>
          <a:p>
            <a:r>
              <a:rPr lang="ky-KG" sz="2000" b="1" dirty="0">
                <a:solidFill>
                  <a:schemeClr val="bg2"/>
                </a:solidFill>
              </a:rPr>
              <a:t>Пик Ленина</a:t>
            </a:r>
            <a:endParaRPr lang="ru-RU" sz="2000" dirty="0">
              <a:solidFill>
                <a:schemeClr val="bg2"/>
              </a:solidFill>
            </a:endParaRPr>
          </a:p>
          <a:p>
            <a:r>
              <a:rPr lang="ky-KG" sz="2000" dirty="0">
                <a:solidFill>
                  <a:schemeClr val="bg2"/>
                </a:solidFill>
              </a:rPr>
              <a:t>Пик Ленина находится в Ошской области на границе с Таджикистаном </a:t>
            </a:r>
            <a:r>
              <a:rPr lang="ru-RU" sz="2000" dirty="0">
                <a:solidFill>
                  <a:schemeClr val="bg2"/>
                </a:solidFill>
              </a:rPr>
              <a:t>-</a:t>
            </a:r>
            <a:r>
              <a:rPr lang="ky-KG" sz="2000" dirty="0">
                <a:solidFill>
                  <a:schemeClr val="bg2"/>
                </a:solidFill>
              </a:rPr>
              <a:t> гора высотой 7134 м считалась третьей по высоте в бывшем Советском союзе. Очератания горы напоминают «высокое кресло». Однако они не всегда видны, так как вершина почти всегда покрыта облаками. Форма пика представлена в виде пирамиды с большим основанием – северный склон очень крутой по сравнению с другими.</a:t>
            </a:r>
            <a:endParaRPr lang="ru-RU" sz="2000" dirty="0">
              <a:solidFill>
                <a:schemeClr val="bg2"/>
              </a:solidFill>
            </a:endParaRPr>
          </a:p>
          <a:p>
            <a:r>
              <a:rPr lang="ky-KG" sz="2000" dirty="0">
                <a:solidFill>
                  <a:schemeClr val="bg2"/>
                </a:solidFill>
              </a:rPr>
              <a:t>Вершину открыл и поместил на карту известный русский исследователь Центральной Азии Федченко во время своего путешествия на северный Памир в 1871 году. Он был первым человеком, который предоставил достоверный доклад о горах Памира. Когда-то именуемый пиком Кауфмана в честь российского генерал </a:t>
            </a:r>
            <a:r>
              <a:rPr lang="ru-RU" sz="2000" dirty="0">
                <a:solidFill>
                  <a:schemeClr val="bg2"/>
                </a:solidFill>
              </a:rPr>
              <a:t>-</a:t>
            </a:r>
            <a:r>
              <a:rPr lang="ky-KG" sz="2000" dirty="0">
                <a:solidFill>
                  <a:schemeClr val="bg2"/>
                </a:solidFill>
              </a:rPr>
              <a:t> губернатора, вершину переименовали в честь советского лидера, а сейчас пик носит имя Кух-г-Гамо (Теплая гора).</a:t>
            </a:r>
            <a:endParaRPr lang="ru-RU" sz="2000" dirty="0">
              <a:solidFill>
                <a:schemeClr val="bg2"/>
              </a:solidFill>
            </a:endParaRPr>
          </a:p>
          <a:p>
            <a:r>
              <a:rPr lang="ky-KG" sz="2000" dirty="0">
                <a:solidFill>
                  <a:schemeClr val="bg2"/>
                </a:solidFill>
              </a:rPr>
              <a:t>Первая экспедиция к склонам горы состоялась в 1929 году. Только два человека дошли до ледника, и они поняли, что место может быть идеальным для начала восхождения на самую высокую гору </a:t>
            </a:r>
            <a:r>
              <a:rPr lang="ky-KG" sz="2000" dirty="0" smtClean="0">
                <a:solidFill>
                  <a:schemeClr val="bg2"/>
                </a:solidFill>
              </a:rPr>
              <a:t>Заалайского </a:t>
            </a:r>
            <a:r>
              <a:rPr lang="ky-KG" sz="2000" dirty="0">
                <a:solidFill>
                  <a:schemeClr val="bg2"/>
                </a:solidFill>
              </a:rPr>
              <a:t>хребта. Пять лет спустя восхождение совершила группа профессионалов из Советской Красной Армии. Они дважды пытались подняться на вершину и установили статую Ленина </a:t>
            </a:r>
            <a:r>
              <a:rPr lang="ru-RU" sz="2000" dirty="0">
                <a:solidFill>
                  <a:schemeClr val="bg2"/>
                </a:solidFill>
              </a:rPr>
              <a:t>-</a:t>
            </a:r>
            <a:r>
              <a:rPr lang="ky-KG" sz="2000" dirty="0">
                <a:solidFill>
                  <a:schemeClr val="bg2"/>
                </a:solidFill>
              </a:rPr>
              <a:t> самую высокую в мире на фоне высоких, покрытых снегом пиков и хребтов. Они также оставили надпись, в которой говорится, что первое восхождение с севера совершили трое участников экспедиции 8 сентября 1934 года.</a:t>
            </a:r>
            <a:endParaRPr lang="ru-RU" sz="2000" dirty="0">
              <a:solidFill>
                <a:schemeClr val="bg2"/>
              </a:solidFill>
            </a:endParaRPr>
          </a:p>
          <a:p>
            <a:r>
              <a:rPr lang="ky-KG" sz="2000" dirty="0">
                <a:solidFill>
                  <a:schemeClr val="bg2"/>
                </a:solidFill>
              </a:rPr>
              <a:t>В течение некоторого времени после восхождения было всего лишь несколько попыток. Возможно самая яркая попытка была в 1967 году во время экспедиции из 301 человека и посвященной 5й годовщине Советского Союза. 60 альпинистов были представителями зарубежных стран, из них 30 женщин. Результатом экспедиции стало открытие 4 новых путей – самый сложный на юго-востоке. На сегодняшний день существует около 16 путей к вершине. На данный момент вершина имеет репутацию высокогорного подъема (легкое восхождение), и следовательно популярно среди альпинистов. Пик Ленина является одним из самых популярных семитысячников.</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Пик Ленина</a:t>
            </a:r>
            <a:endParaRPr lang="ru-RU" sz="4000" dirty="0">
              <a:solidFill>
                <a:srgbClr val="FFC000"/>
              </a:solidFill>
            </a:endParaRPr>
          </a:p>
        </p:txBody>
      </p:sp>
      <p:cxnSp>
        <p:nvCxnSpPr>
          <p:cNvPr id="292" name="Straight Connector 291"/>
          <p:cNvCxnSpPr/>
          <p:nvPr/>
        </p:nvCxnSpPr>
        <p:spPr>
          <a:xfrm rot="5400000">
            <a:off x="12314169" y="1546255"/>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98299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Рисунок 8" descr="зимний экстрим.jpg"/>
          <p:cNvPicPr>
            <a:picLocks noChangeAspect="1"/>
          </p:cNvPicPr>
          <p:nvPr/>
        </p:nvPicPr>
        <p:blipFill>
          <a:blip r:embed="rId2">
            <a:lum bright="10000" contrast="10000"/>
          </a:blip>
          <a:srcRect b="24980"/>
          <a:stretch>
            <a:fillRect/>
          </a:stretch>
        </p:blipFill>
        <p:spPr>
          <a:xfrm>
            <a:off x="0" y="0"/>
            <a:ext cx="24377650" cy="13716000"/>
          </a:xfrm>
          <a:prstGeom prst="rect">
            <a:avLst/>
          </a:prstGeom>
        </p:spPr>
      </p:pic>
      <p:sp>
        <p:nvSpPr>
          <p:cNvPr id="10"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4113003" y="8833104"/>
            <a:ext cx="9405365" cy="2862322"/>
          </a:xfrm>
          <a:prstGeom prst="rect">
            <a:avLst/>
          </a:prstGeom>
          <a:noFill/>
        </p:spPr>
        <p:txBody>
          <a:bodyPr wrap="square" rtlCol="0">
            <a:spAutoFit/>
          </a:bodyPr>
          <a:lstStyle/>
          <a:p>
            <a:r>
              <a:rPr lang="ky-KG" sz="2000" b="1" dirty="0" smtClean="0">
                <a:solidFill>
                  <a:schemeClr val="bg1"/>
                </a:solidFill>
              </a:rPr>
              <a:t>Зимний экстрим</a:t>
            </a:r>
            <a:endParaRPr lang="ru-RU" sz="2000" b="1" dirty="0" smtClean="0">
              <a:solidFill>
                <a:schemeClr val="bg1"/>
              </a:solidFill>
            </a:endParaRPr>
          </a:p>
          <a:p>
            <a:r>
              <a:rPr lang="ru-RU" sz="2000" dirty="0" smtClean="0">
                <a:solidFill>
                  <a:schemeClr val="bg1"/>
                </a:solidFill>
              </a:rPr>
              <a:t>Горный хребет </a:t>
            </a:r>
            <a:r>
              <a:rPr lang="ru-RU" sz="2000" dirty="0" err="1" smtClean="0">
                <a:solidFill>
                  <a:schemeClr val="bg1"/>
                </a:solidFill>
              </a:rPr>
              <a:t>Памиро-Алайской</a:t>
            </a:r>
            <a:r>
              <a:rPr lang="ru-RU" sz="2000" dirty="0" smtClean="0">
                <a:solidFill>
                  <a:schemeClr val="bg1"/>
                </a:solidFill>
              </a:rPr>
              <a:t> и </a:t>
            </a:r>
            <a:r>
              <a:rPr lang="ru-RU" sz="2000" dirty="0" err="1" smtClean="0">
                <a:solidFill>
                  <a:schemeClr val="bg1"/>
                </a:solidFill>
              </a:rPr>
              <a:t>Памиро-Заалайской</a:t>
            </a:r>
            <a:r>
              <a:rPr lang="ru-RU" sz="2000" dirty="0" smtClean="0">
                <a:solidFill>
                  <a:schemeClr val="bg1"/>
                </a:solidFill>
              </a:rPr>
              <a:t> системы покрытие вечными снега позволяет организацию зимнего туризма и является пристанищем для огромного количества лыжников и </a:t>
            </a:r>
            <a:r>
              <a:rPr lang="ru-RU" sz="2000" dirty="0" err="1" smtClean="0">
                <a:solidFill>
                  <a:schemeClr val="bg1"/>
                </a:solidFill>
              </a:rPr>
              <a:t>сноубордистов</a:t>
            </a:r>
            <a:r>
              <a:rPr lang="ru-RU" sz="2000" dirty="0" smtClean="0">
                <a:solidFill>
                  <a:schemeClr val="bg1"/>
                </a:solidFill>
              </a:rPr>
              <a:t> со всего света, жаждущих опробовать себя в различных видах и стилях катания на высотах 3500-4500 метров. Сезон с октября по апрель всегда есть снег. Особенно популярны </a:t>
            </a:r>
            <a:r>
              <a:rPr lang="ru-RU" sz="2000" dirty="0" err="1" smtClean="0">
                <a:solidFill>
                  <a:schemeClr val="bg1"/>
                </a:solidFill>
              </a:rPr>
              <a:t>ски-туры</a:t>
            </a:r>
            <a:r>
              <a:rPr lang="ru-RU" sz="2000" dirty="0" smtClean="0">
                <a:solidFill>
                  <a:schemeClr val="bg1"/>
                </a:solidFill>
              </a:rPr>
              <a:t>, </a:t>
            </a:r>
            <a:r>
              <a:rPr lang="ru-RU" sz="2000" dirty="0" err="1" smtClean="0">
                <a:solidFill>
                  <a:schemeClr val="bg1"/>
                </a:solidFill>
              </a:rPr>
              <a:t>фрирайд</a:t>
            </a:r>
            <a:r>
              <a:rPr lang="ru-RU" sz="2000" dirty="0" smtClean="0">
                <a:solidFill>
                  <a:schemeClr val="bg1"/>
                </a:solidFill>
              </a:rPr>
              <a:t> – это «полный экстрим». Предоставляются услуги горный отель на уровне трех звезд со всеми удобствами.</a:t>
            </a:r>
            <a:endParaRPr lang="ru-RU" sz="2000" dirty="0">
              <a:solidFill>
                <a:schemeClr val="bg1"/>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Зимний экстрим</a:t>
            </a:r>
            <a:endParaRPr lang="ru-RU" sz="4000" dirty="0">
              <a:solidFill>
                <a:srgbClr val="FFC000"/>
              </a:solidFill>
            </a:endParaRPr>
          </a:p>
        </p:txBody>
      </p:sp>
      <p:cxnSp>
        <p:nvCxnSpPr>
          <p:cNvPr id="292" name="Straight Connector 291"/>
          <p:cNvCxnSpPr/>
          <p:nvPr/>
        </p:nvCxnSpPr>
        <p:spPr>
          <a:xfrm rot="5400000">
            <a:off x="12314169" y="1674271"/>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98299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 name="TextBox 290"/>
          <p:cNvSpPr txBox="1"/>
          <p:nvPr/>
        </p:nvSpPr>
        <p:spPr>
          <a:xfrm>
            <a:off x="2987255" y="738196"/>
            <a:ext cx="18526097" cy="2031325"/>
          </a:xfrm>
          <a:prstGeom prst="rect">
            <a:avLst/>
          </a:prstGeom>
          <a:noFill/>
        </p:spPr>
        <p:txBody>
          <a:bodyPr wrap="none" rtlCol="0">
            <a:spAutoFit/>
          </a:bodyPr>
          <a:lstStyle/>
          <a:p>
            <a:pPr algn="ctr"/>
            <a:r>
              <a:rPr lang="ru-RU" sz="5400" b="1" dirty="0">
                <a:solidFill>
                  <a:srgbClr val="216BA9"/>
                </a:solidFill>
              </a:rPr>
              <a:t>Туристический потенциал Дж</a:t>
            </a:r>
            <a:r>
              <a:rPr lang="ky-KG" sz="5400" b="1" dirty="0">
                <a:solidFill>
                  <a:srgbClr val="216BA9"/>
                </a:solidFill>
              </a:rPr>
              <a:t>алал-Абадск</a:t>
            </a:r>
            <a:r>
              <a:rPr lang="ru-RU" sz="5400" b="1" dirty="0">
                <a:solidFill>
                  <a:srgbClr val="216BA9"/>
                </a:solidFill>
              </a:rPr>
              <a:t>ой </a:t>
            </a:r>
            <a:r>
              <a:rPr lang="ru-RU" sz="5400" b="1" dirty="0" smtClean="0">
                <a:solidFill>
                  <a:srgbClr val="216BA9"/>
                </a:solidFill>
              </a:rPr>
              <a:t>области</a:t>
            </a:r>
            <a:endParaRPr lang="ru-RU" sz="5400" b="1" dirty="0">
              <a:solidFill>
                <a:srgbClr val="216BA9"/>
              </a:solidFill>
            </a:endParaRPr>
          </a:p>
          <a:p>
            <a:pPr algn="ctr"/>
            <a:r>
              <a:rPr lang="ru-RU" sz="2400" dirty="0">
                <a:solidFill>
                  <a:srgbClr val="216BA9"/>
                </a:solidFill>
              </a:rPr>
              <a:t>Город </a:t>
            </a:r>
            <a:r>
              <a:rPr lang="ky-KG" sz="2400" dirty="0">
                <a:solidFill>
                  <a:srgbClr val="216BA9"/>
                </a:solidFill>
              </a:rPr>
              <a:t>Джалал-Абад </a:t>
            </a:r>
            <a:r>
              <a:rPr lang="ru-RU" sz="2400" dirty="0">
                <a:solidFill>
                  <a:srgbClr val="216BA9"/>
                </a:solidFill>
              </a:rPr>
              <a:t>-</a:t>
            </a:r>
            <a:r>
              <a:rPr lang="ky-KG" sz="2400" dirty="0">
                <a:solidFill>
                  <a:srgbClr val="216BA9"/>
                </a:solidFill>
              </a:rPr>
              <a:t> административный, экономический и культурный центр Джалал-Абадской области. </a:t>
            </a:r>
            <a:endParaRPr lang="ky-KG" sz="2400" dirty="0" smtClean="0">
              <a:solidFill>
                <a:srgbClr val="216BA9"/>
              </a:solidFill>
            </a:endParaRPr>
          </a:p>
          <a:p>
            <a:pPr algn="ctr"/>
            <a:r>
              <a:rPr lang="ky-KG" sz="2400" dirty="0" smtClean="0">
                <a:solidFill>
                  <a:srgbClr val="216BA9"/>
                </a:solidFill>
              </a:rPr>
              <a:t>Город </a:t>
            </a:r>
            <a:r>
              <a:rPr lang="ky-KG" sz="2400" dirty="0">
                <a:solidFill>
                  <a:srgbClr val="216BA9"/>
                </a:solidFill>
              </a:rPr>
              <a:t>расположен на юге долины Кугарт, у подножья горы </a:t>
            </a:r>
            <a:r>
              <a:rPr lang="ky-KG" sz="2400" dirty="0" smtClean="0">
                <a:solidFill>
                  <a:srgbClr val="216BA9"/>
                </a:solidFill>
              </a:rPr>
              <a:t>Аюб-Тоо </a:t>
            </a:r>
            <a:r>
              <a:rPr lang="ky-KG" sz="2400" dirty="0">
                <a:solidFill>
                  <a:srgbClr val="216BA9"/>
                </a:solidFill>
              </a:rPr>
              <a:t>на севере страны.</a:t>
            </a:r>
            <a:endParaRPr lang="ru-RU" sz="2400" dirty="0">
              <a:solidFill>
                <a:srgbClr val="216BA9"/>
              </a:solidFill>
            </a:endParaRPr>
          </a:p>
          <a:p>
            <a:pPr algn="ctr"/>
            <a:r>
              <a:rPr lang="ky-KG" sz="2400" dirty="0" smtClean="0">
                <a:solidFill>
                  <a:srgbClr val="216BA9"/>
                </a:solidFill>
              </a:rPr>
              <a:t> </a:t>
            </a:r>
            <a:endParaRPr lang="en-US" sz="4000" dirty="0">
              <a:solidFill>
                <a:srgbClr val="216BA9"/>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Freeform 6"/>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Freeform 7"/>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Freeform 8"/>
          <p:cNvSpPr>
            <a:spLocks noEditPoints="1"/>
          </p:cNvSpPr>
          <p:nvPr/>
        </p:nvSpPr>
        <p:spPr bwMode="auto">
          <a:xfrm>
            <a:off x="1729940" y="6264972"/>
            <a:ext cx="4795838" cy="1958975"/>
          </a:xfrm>
          <a:custGeom>
            <a:avLst/>
            <a:gdLst>
              <a:gd name="T0" fmla="*/ 2007 w 3021"/>
              <a:gd name="T1" fmla="*/ 1127 h 1234"/>
              <a:gd name="T2" fmla="*/ 2046 w 3021"/>
              <a:gd name="T3" fmla="*/ 1031 h 1234"/>
              <a:gd name="T4" fmla="*/ 2117 w 3021"/>
              <a:gd name="T5" fmla="*/ 1028 h 1234"/>
              <a:gd name="T6" fmla="*/ 2312 w 3021"/>
              <a:gd name="T7" fmla="*/ 952 h 1234"/>
              <a:gd name="T8" fmla="*/ 2321 w 3021"/>
              <a:gd name="T9" fmla="*/ 1073 h 1234"/>
              <a:gd name="T10" fmla="*/ 2453 w 3021"/>
              <a:gd name="T11" fmla="*/ 968 h 1234"/>
              <a:gd name="T12" fmla="*/ 2464 w 3021"/>
              <a:gd name="T13" fmla="*/ 1057 h 1234"/>
              <a:gd name="T14" fmla="*/ 2585 w 3021"/>
              <a:gd name="T15" fmla="*/ 937 h 1234"/>
              <a:gd name="T16" fmla="*/ 2777 w 3021"/>
              <a:gd name="T17" fmla="*/ 881 h 1234"/>
              <a:gd name="T18" fmla="*/ 2943 w 3021"/>
              <a:gd name="T19" fmla="*/ 749 h 1234"/>
              <a:gd name="T20" fmla="*/ 2943 w 3021"/>
              <a:gd name="T21" fmla="*/ 559 h 1234"/>
              <a:gd name="T22" fmla="*/ 2766 w 3021"/>
              <a:gd name="T23" fmla="*/ 604 h 1234"/>
              <a:gd name="T24" fmla="*/ 2592 w 3021"/>
              <a:gd name="T25" fmla="*/ 586 h 1234"/>
              <a:gd name="T26" fmla="*/ 2471 w 3021"/>
              <a:gd name="T27" fmla="*/ 472 h 1234"/>
              <a:gd name="T28" fmla="*/ 2594 w 3021"/>
              <a:gd name="T29" fmla="*/ 566 h 1234"/>
              <a:gd name="T30" fmla="*/ 2509 w 3021"/>
              <a:gd name="T31" fmla="*/ 380 h 1234"/>
              <a:gd name="T32" fmla="*/ 2431 w 3021"/>
              <a:gd name="T33" fmla="*/ 336 h 1234"/>
              <a:gd name="T34" fmla="*/ 2359 w 3021"/>
              <a:gd name="T35" fmla="*/ 345 h 1234"/>
              <a:gd name="T36" fmla="*/ 2310 w 3021"/>
              <a:gd name="T37" fmla="*/ 190 h 1234"/>
              <a:gd name="T38" fmla="*/ 2104 w 3021"/>
              <a:gd name="T39" fmla="*/ 181 h 1234"/>
              <a:gd name="T40" fmla="*/ 1960 w 3021"/>
              <a:gd name="T41" fmla="*/ 101 h 1234"/>
              <a:gd name="T42" fmla="*/ 1719 w 3021"/>
              <a:gd name="T43" fmla="*/ 137 h 1234"/>
              <a:gd name="T44" fmla="*/ 1618 w 3021"/>
              <a:gd name="T45" fmla="*/ 68 h 1234"/>
              <a:gd name="T46" fmla="*/ 1482 w 3021"/>
              <a:gd name="T47" fmla="*/ 38 h 1234"/>
              <a:gd name="T48" fmla="*/ 1329 w 3021"/>
              <a:gd name="T49" fmla="*/ 137 h 1234"/>
              <a:gd name="T50" fmla="*/ 1114 w 3021"/>
              <a:gd name="T51" fmla="*/ 68 h 1234"/>
              <a:gd name="T52" fmla="*/ 770 w 3021"/>
              <a:gd name="T53" fmla="*/ 0 h 1234"/>
              <a:gd name="T54" fmla="*/ 501 w 3021"/>
              <a:gd name="T55" fmla="*/ 117 h 1234"/>
              <a:gd name="T56" fmla="*/ 362 w 3021"/>
              <a:gd name="T57" fmla="*/ 231 h 1234"/>
              <a:gd name="T58" fmla="*/ 183 w 3021"/>
              <a:gd name="T59" fmla="*/ 412 h 1234"/>
              <a:gd name="T60" fmla="*/ 31 w 3021"/>
              <a:gd name="T61" fmla="*/ 573 h 1234"/>
              <a:gd name="T62" fmla="*/ 293 w 3021"/>
              <a:gd name="T63" fmla="*/ 631 h 1234"/>
              <a:gd name="T64" fmla="*/ 394 w 3021"/>
              <a:gd name="T65" fmla="*/ 729 h 1234"/>
              <a:gd name="T66" fmla="*/ 477 w 3021"/>
              <a:gd name="T67" fmla="*/ 852 h 1234"/>
              <a:gd name="T68" fmla="*/ 647 w 3021"/>
              <a:gd name="T69" fmla="*/ 946 h 1234"/>
              <a:gd name="T70" fmla="*/ 687 w 3021"/>
              <a:gd name="T71" fmla="*/ 865 h 1234"/>
              <a:gd name="T72" fmla="*/ 779 w 3021"/>
              <a:gd name="T73" fmla="*/ 926 h 1234"/>
              <a:gd name="T74" fmla="*/ 828 w 3021"/>
              <a:gd name="T75" fmla="*/ 747 h 1234"/>
              <a:gd name="T76" fmla="*/ 973 w 3021"/>
              <a:gd name="T77" fmla="*/ 702 h 1234"/>
              <a:gd name="T78" fmla="*/ 1003 w 3021"/>
              <a:gd name="T79" fmla="*/ 628 h 1234"/>
              <a:gd name="T80" fmla="*/ 1045 w 3021"/>
              <a:gd name="T81" fmla="*/ 675 h 1234"/>
              <a:gd name="T82" fmla="*/ 1132 w 3021"/>
              <a:gd name="T83" fmla="*/ 796 h 1234"/>
              <a:gd name="T84" fmla="*/ 1213 w 3021"/>
              <a:gd name="T85" fmla="*/ 908 h 1234"/>
              <a:gd name="T86" fmla="*/ 1323 w 3021"/>
              <a:gd name="T87" fmla="*/ 948 h 1234"/>
              <a:gd name="T88" fmla="*/ 1309 w 3021"/>
              <a:gd name="T89" fmla="*/ 1035 h 1234"/>
              <a:gd name="T90" fmla="*/ 1405 w 3021"/>
              <a:gd name="T91" fmla="*/ 1026 h 1234"/>
              <a:gd name="T92" fmla="*/ 1495 w 3021"/>
              <a:gd name="T93" fmla="*/ 1040 h 1234"/>
              <a:gd name="T94" fmla="*/ 1587 w 3021"/>
              <a:gd name="T95" fmla="*/ 1145 h 1234"/>
              <a:gd name="T96" fmla="*/ 1770 w 3021"/>
              <a:gd name="T97" fmla="*/ 1185 h 1234"/>
              <a:gd name="T98" fmla="*/ 1784 w 3021"/>
              <a:gd name="T99" fmla="*/ 1234 h 1234"/>
              <a:gd name="T100" fmla="*/ 1878 w 3021"/>
              <a:gd name="T101" fmla="*/ 1189 h 1234"/>
              <a:gd name="T102" fmla="*/ 1900 w 3021"/>
              <a:gd name="T103" fmla="*/ 1218 h 1234"/>
              <a:gd name="T104" fmla="*/ 2545 w 3021"/>
              <a:gd name="T105" fmla="*/ 575 h 1234"/>
              <a:gd name="T106" fmla="*/ 2529 w 3021"/>
              <a:gd name="T107" fmla="*/ 476 h 1234"/>
              <a:gd name="T108" fmla="*/ 1712 w 3021"/>
              <a:gd name="T109" fmla="*/ 338 h 1234"/>
              <a:gd name="T110" fmla="*/ 1849 w 3021"/>
              <a:gd name="T111" fmla="*/ 349 h 1234"/>
              <a:gd name="T112" fmla="*/ 1987 w 3021"/>
              <a:gd name="T113" fmla="*/ 414 h 1234"/>
              <a:gd name="T114" fmla="*/ 1882 w 3021"/>
              <a:gd name="T115" fmla="*/ 385 h 1234"/>
              <a:gd name="T116" fmla="*/ 1772 w 3021"/>
              <a:gd name="T117" fmla="*/ 425 h 1234"/>
              <a:gd name="T118" fmla="*/ 1629 w 3021"/>
              <a:gd name="T119" fmla="*/ 492 h 1234"/>
              <a:gd name="T120" fmla="*/ 1652 w 3021"/>
              <a:gd name="T121" fmla="*/ 454 h 1234"/>
              <a:gd name="T122" fmla="*/ 1683 w 3021"/>
              <a:gd name="T123" fmla="*/ 35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close/>
                <a:moveTo>
                  <a:pt x="2520" y="552"/>
                </a:moveTo>
                <a:lnTo>
                  <a:pt x="2533" y="564"/>
                </a:lnTo>
                <a:lnTo>
                  <a:pt x="2545" y="575"/>
                </a:lnTo>
                <a:lnTo>
                  <a:pt x="2558" y="579"/>
                </a:lnTo>
                <a:lnTo>
                  <a:pt x="2574" y="581"/>
                </a:lnTo>
                <a:lnTo>
                  <a:pt x="2598" y="577"/>
                </a:lnTo>
                <a:lnTo>
                  <a:pt x="2596" y="577"/>
                </a:lnTo>
                <a:lnTo>
                  <a:pt x="2594" y="575"/>
                </a:lnTo>
                <a:lnTo>
                  <a:pt x="2594" y="575"/>
                </a:lnTo>
                <a:lnTo>
                  <a:pt x="2592" y="575"/>
                </a:lnTo>
                <a:lnTo>
                  <a:pt x="2587" y="573"/>
                </a:lnTo>
                <a:lnTo>
                  <a:pt x="2560" y="566"/>
                </a:lnTo>
                <a:lnTo>
                  <a:pt x="2556" y="546"/>
                </a:lnTo>
                <a:lnTo>
                  <a:pt x="2554" y="528"/>
                </a:lnTo>
                <a:lnTo>
                  <a:pt x="2549" y="510"/>
                </a:lnTo>
                <a:lnTo>
                  <a:pt x="2547" y="497"/>
                </a:lnTo>
                <a:lnTo>
                  <a:pt x="2540" y="483"/>
                </a:lnTo>
                <a:lnTo>
                  <a:pt x="2529" y="476"/>
                </a:lnTo>
                <a:lnTo>
                  <a:pt x="2516" y="472"/>
                </a:lnTo>
                <a:lnTo>
                  <a:pt x="2498" y="476"/>
                </a:lnTo>
                <a:lnTo>
                  <a:pt x="2471" y="485"/>
                </a:lnTo>
                <a:lnTo>
                  <a:pt x="2471" y="505"/>
                </a:lnTo>
                <a:lnTo>
                  <a:pt x="2480" y="523"/>
                </a:lnTo>
                <a:lnTo>
                  <a:pt x="2491" y="535"/>
                </a:lnTo>
                <a:lnTo>
                  <a:pt x="2502" y="543"/>
                </a:lnTo>
                <a:lnTo>
                  <a:pt x="2513" y="548"/>
                </a:lnTo>
                <a:lnTo>
                  <a:pt x="2520" y="552"/>
                </a:lnTo>
                <a:close/>
                <a:moveTo>
                  <a:pt x="1681" y="349"/>
                </a:moveTo>
                <a:lnTo>
                  <a:pt x="1683" y="336"/>
                </a:lnTo>
                <a:lnTo>
                  <a:pt x="1687" y="331"/>
                </a:lnTo>
                <a:lnTo>
                  <a:pt x="1696" y="331"/>
                </a:lnTo>
                <a:lnTo>
                  <a:pt x="1703" y="333"/>
                </a:lnTo>
                <a:lnTo>
                  <a:pt x="1712" y="338"/>
                </a:lnTo>
                <a:lnTo>
                  <a:pt x="1719" y="340"/>
                </a:lnTo>
                <a:lnTo>
                  <a:pt x="1730" y="340"/>
                </a:lnTo>
                <a:lnTo>
                  <a:pt x="1741" y="333"/>
                </a:lnTo>
                <a:lnTo>
                  <a:pt x="1752" y="327"/>
                </a:lnTo>
                <a:lnTo>
                  <a:pt x="1766" y="324"/>
                </a:lnTo>
                <a:lnTo>
                  <a:pt x="1777" y="327"/>
                </a:lnTo>
                <a:lnTo>
                  <a:pt x="1786" y="331"/>
                </a:lnTo>
                <a:lnTo>
                  <a:pt x="1790" y="338"/>
                </a:lnTo>
                <a:lnTo>
                  <a:pt x="1795" y="345"/>
                </a:lnTo>
                <a:lnTo>
                  <a:pt x="1802" y="351"/>
                </a:lnTo>
                <a:lnTo>
                  <a:pt x="1811" y="356"/>
                </a:lnTo>
                <a:lnTo>
                  <a:pt x="1828" y="358"/>
                </a:lnTo>
                <a:lnTo>
                  <a:pt x="1837" y="356"/>
                </a:lnTo>
                <a:lnTo>
                  <a:pt x="1842" y="354"/>
                </a:lnTo>
                <a:lnTo>
                  <a:pt x="1849" y="349"/>
                </a:lnTo>
                <a:lnTo>
                  <a:pt x="1853" y="345"/>
                </a:lnTo>
                <a:lnTo>
                  <a:pt x="1862" y="345"/>
                </a:lnTo>
                <a:lnTo>
                  <a:pt x="1875" y="349"/>
                </a:lnTo>
                <a:lnTo>
                  <a:pt x="1889" y="358"/>
                </a:lnTo>
                <a:lnTo>
                  <a:pt x="1902" y="367"/>
                </a:lnTo>
                <a:lnTo>
                  <a:pt x="1918" y="376"/>
                </a:lnTo>
                <a:lnTo>
                  <a:pt x="1936" y="383"/>
                </a:lnTo>
                <a:lnTo>
                  <a:pt x="1956" y="385"/>
                </a:lnTo>
                <a:lnTo>
                  <a:pt x="1974" y="387"/>
                </a:lnTo>
                <a:lnTo>
                  <a:pt x="1990" y="389"/>
                </a:lnTo>
                <a:lnTo>
                  <a:pt x="2001" y="398"/>
                </a:lnTo>
                <a:lnTo>
                  <a:pt x="2010" y="412"/>
                </a:lnTo>
                <a:lnTo>
                  <a:pt x="1996" y="416"/>
                </a:lnTo>
                <a:lnTo>
                  <a:pt x="1992" y="416"/>
                </a:lnTo>
                <a:lnTo>
                  <a:pt x="1987" y="414"/>
                </a:lnTo>
                <a:lnTo>
                  <a:pt x="1985" y="409"/>
                </a:lnTo>
                <a:lnTo>
                  <a:pt x="1978" y="405"/>
                </a:lnTo>
                <a:lnTo>
                  <a:pt x="1965" y="403"/>
                </a:lnTo>
                <a:lnTo>
                  <a:pt x="1960" y="403"/>
                </a:lnTo>
                <a:lnTo>
                  <a:pt x="1956" y="405"/>
                </a:lnTo>
                <a:lnTo>
                  <a:pt x="1954" y="407"/>
                </a:lnTo>
                <a:lnTo>
                  <a:pt x="1952" y="407"/>
                </a:lnTo>
                <a:lnTo>
                  <a:pt x="1949" y="409"/>
                </a:lnTo>
                <a:lnTo>
                  <a:pt x="1947" y="412"/>
                </a:lnTo>
                <a:lnTo>
                  <a:pt x="1940" y="412"/>
                </a:lnTo>
                <a:lnTo>
                  <a:pt x="1931" y="409"/>
                </a:lnTo>
                <a:lnTo>
                  <a:pt x="1922" y="403"/>
                </a:lnTo>
                <a:lnTo>
                  <a:pt x="1911" y="394"/>
                </a:lnTo>
                <a:lnTo>
                  <a:pt x="1898" y="387"/>
                </a:lnTo>
                <a:lnTo>
                  <a:pt x="1882" y="385"/>
                </a:lnTo>
                <a:lnTo>
                  <a:pt x="1864" y="389"/>
                </a:lnTo>
                <a:lnTo>
                  <a:pt x="1855" y="392"/>
                </a:lnTo>
                <a:lnTo>
                  <a:pt x="1851" y="396"/>
                </a:lnTo>
                <a:lnTo>
                  <a:pt x="1846" y="400"/>
                </a:lnTo>
                <a:lnTo>
                  <a:pt x="1842" y="405"/>
                </a:lnTo>
                <a:lnTo>
                  <a:pt x="1837" y="412"/>
                </a:lnTo>
                <a:lnTo>
                  <a:pt x="1831" y="416"/>
                </a:lnTo>
                <a:lnTo>
                  <a:pt x="1819" y="421"/>
                </a:lnTo>
                <a:lnTo>
                  <a:pt x="1808" y="421"/>
                </a:lnTo>
                <a:lnTo>
                  <a:pt x="1797" y="418"/>
                </a:lnTo>
                <a:lnTo>
                  <a:pt x="1784" y="416"/>
                </a:lnTo>
                <a:lnTo>
                  <a:pt x="1781" y="418"/>
                </a:lnTo>
                <a:lnTo>
                  <a:pt x="1779" y="421"/>
                </a:lnTo>
                <a:lnTo>
                  <a:pt x="1777" y="423"/>
                </a:lnTo>
                <a:lnTo>
                  <a:pt x="1772" y="425"/>
                </a:lnTo>
                <a:lnTo>
                  <a:pt x="1768" y="430"/>
                </a:lnTo>
                <a:lnTo>
                  <a:pt x="1759" y="432"/>
                </a:lnTo>
                <a:lnTo>
                  <a:pt x="1755" y="427"/>
                </a:lnTo>
                <a:lnTo>
                  <a:pt x="1750" y="423"/>
                </a:lnTo>
                <a:lnTo>
                  <a:pt x="1746" y="418"/>
                </a:lnTo>
                <a:lnTo>
                  <a:pt x="1743" y="416"/>
                </a:lnTo>
                <a:lnTo>
                  <a:pt x="1739" y="414"/>
                </a:lnTo>
                <a:lnTo>
                  <a:pt x="1732" y="412"/>
                </a:lnTo>
                <a:lnTo>
                  <a:pt x="1725" y="412"/>
                </a:lnTo>
                <a:lnTo>
                  <a:pt x="1714" y="418"/>
                </a:lnTo>
                <a:lnTo>
                  <a:pt x="1701" y="432"/>
                </a:lnTo>
                <a:lnTo>
                  <a:pt x="1685" y="450"/>
                </a:lnTo>
                <a:lnTo>
                  <a:pt x="1667" y="468"/>
                </a:lnTo>
                <a:lnTo>
                  <a:pt x="1649" y="483"/>
                </a:lnTo>
                <a:lnTo>
                  <a:pt x="1629" y="492"/>
                </a:lnTo>
                <a:lnTo>
                  <a:pt x="1609" y="490"/>
                </a:lnTo>
                <a:lnTo>
                  <a:pt x="1605" y="483"/>
                </a:lnTo>
                <a:lnTo>
                  <a:pt x="1602" y="476"/>
                </a:lnTo>
                <a:lnTo>
                  <a:pt x="1602" y="472"/>
                </a:lnTo>
                <a:lnTo>
                  <a:pt x="1605" y="470"/>
                </a:lnTo>
                <a:lnTo>
                  <a:pt x="1607" y="468"/>
                </a:lnTo>
                <a:lnTo>
                  <a:pt x="1609" y="468"/>
                </a:lnTo>
                <a:lnTo>
                  <a:pt x="1614" y="468"/>
                </a:lnTo>
                <a:lnTo>
                  <a:pt x="1618" y="468"/>
                </a:lnTo>
                <a:lnTo>
                  <a:pt x="1623" y="470"/>
                </a:lnTo>
                <a:lnTo>
                  <a:pt x="1627" y="470"/>
                </a:lnTo>
                <a:lnTo>
                  <a:pt x="1631" y="470"/>
                </a:lnTo>
                <a:lnTo>
                  <a:pt x="1638" y="470"/>
                </a:lnTo>
                <a:lnTo>
                  <a:pt x="1645" y="465"/>
                </a:lnTo>
                <a:lnTo>
                  <a:pt x="1652" y="454"/>
                </a:lnTo>
                <a:lnTo>
                  <a:pt x="1661" y="438"/>
                </a:lnTo>
                <a:lnTo>
                  <a:pt x="1672" y="425"/>
                </a:lnTo>
                <a:lnTo>
                  <a:pt x="1683" y="418"/>
                </a:lnTo>
                <a:lnTo>
                  <a:pt x="1696" y="409"/>
                </a:lnTo>
                <a:lnTo>
                  <a:pt x="1708" y="398"/>
                </a:lnTo>
                <a:lnTo>
                  <a:pt x="1710" y="383"/>
                </a:lnTo>
                <a:lnTo>
                  <a:pt x="1710" y="376"/>
                </a:lnTo>
                <a:lnTo>
                  <a:pt x="1708" y="371"/>
                </a:lnTo>
                <a:lnTo>
                  <a:pt x="1705" y="369"/>
                </a:lnTo>
                <a:lnTo>
                  <a:pt x="1703" y="367"/>
                </a:lnTo>
                <a:lnTo>
                  <a:pt x="1699" y="365"/>
                </a:lnTo>
                <a:lnTo>
                  <a:pt x="1694" y="365"/>
                </a:lnTo>
                <a:lnTo>
                  <a:pt x="1690" y="362"/>
                </a:lnTo>
                <a:lnTo>
                  <a:pt x="1687" y="360"/>
                </a:lnTo>
                <a:lnTo>
                  <a:pt x="1683" y="358"/>
                </a:lnTo>
                <a:lnTo>
                  <a:pt x="1683" y="354"/>
                </a:lnTo>
                <a:lnTo>
                  <a:pt x="1681" y="349"/>
                </a:lnTo>
                <a:close/>
              </a:path>
            </a:pathLst>
          </a:custGeom>
          <a:solidFill>
            <a:srgbClr val="FFFF00"/>
          </a:solidFill>
          <a:ln w="0">
            <a:solidFill>
              <a:schemeClr val="tx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RU"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12" name="Freeform 9"/>
          <p:cNvSpPr>
            <a:spLocks/>
          </p:cNvSpPr>
          <p:nvPr/>
        </p:nvSpPr>
        <p:spPr bwMode="auto">
          <a:xfrm>
            <a:off x="1729940" y="6264972"/>
            <a:ext cx="4795838" cy="1958975"/>
          </a:xfrm>
          <a:custGeom>
            <a:avLst/>
            <a:gdLst>
              <a:gd name="T0" fmla="*/ 1999 w 3021"/>
              <a:gd name="T1" fmla="*/ 1149 h 1234"/>
              <a:gd name="T2" fmla="*/ 2021 w 3021"/>
              <a:gd name="T3" fmla="*/ 1069 h 1234"/>
              <a:gd name="T4" fmla="*/ 2099 w 3021"/>
              <a:gd name="T5" fmla="*/ 1042 h 1234"/>
              <a:gd name="T6" fmla="*/ 2222 w 3021"/>
              <a:gd name="T7" fmla="*/ 988 h 1234"/>
              <a:gd name="T8" fmla="*/ 2310 w 3021"/>
              <a:gd name="T9" fmla="*/ 1024 h 1234"/>
              <a:gd name="T10" fmla="*/ 2330 w 3021"/>
              <a:gd name="T11" fmla="*/ 1057 h 1234"/>
              <a:gd name="T12" fmla="*/ 2455 w 3021"/>
              <a:gd name="T13" fmla="*/ 975 h 1234"/>
              <a:gd name="T14" fmla="*/ 2466 w 3021"/>
              <a:gd name="T15" fmla="*/ 1037 h 1234"/>
              <a:gd name="T16" fmla="*/ 2551 w 3021"/>
              <a:gd name="T17" fmla="*/ 970 h 1234"/>
              <a:gd name="T18" fmla="*/ 2751 w 3021"/>
              <a:gd name="T19" fmla="*/ 901 h 1234"/>
              <a:gd name="T20" fmla="*/ 2820 w 3021"/>
              <a:gd name="T21" fmla="*/ 794 h 1234"/>
              <a:gd name="T22" fmla="*/ 2997 w 3021"/>
              <a:gd name="T23" fmla="*/ 637 h 1234"/>
              <a:gd name="T24" fmla="*/ 2860 w 3021"/>
              <a:gd name="T25" fmla="*/ 597 h 1234"/>
              <a:gd name="T26" fmla="*/ 2751 w 3021"/>
              <a:gd name="T27" fmla="*/ 586 h 1234"/>
              <a:gd name="T28" fmla="*/ 2592 w 3021"/>
              <a:gd name="T29" fmla="*/ 586 h 1234"/>
              <a:gd name="T30" fmla="*/ 2460 w 3021"/>
              <a:gd name="T31" fmla="*/ 494 h 1234"/>
              <a:gd name="T32" fmla="*/ 2563 w 3021"/>
              <a:gd name="T33" fmla="*/ 526 h 1234"/>
              <a:gd name="T34" fmla="*/ 2540 w 3021"/>
              <a:gd name="T35" fmla="*/ 443 h 1234"/>
              <a:gd name="T36" fmla="*/ 2462 w 3021"/>
              <a:gd name="T37" fmla="*/ 336 h 1234"/>
              <a:gd name="T38" fmla="*/ 2426 w 3021"/>
              <a:gd name="T39" fmla="*/ 322 h 1234"/>
              <a:gd name="T40" fmla="*/ 2339 w 3021"/>
              <a:gd name="T41" fmla="*/ 304 h 1234"/>
              <a:gd name="T42" fmla="*/ 2305 w 3021"/>
              <a:gd name="T43" fmla="*/ 197 h 1234"/>
              <a:gd name="T44" fmla="*/ 2108 w 3021"/>
              <a:gd name="T45" fmla="*/ 186 h 1234"/>
              <a:gd name="T46" fmla="*/ 2003 w 3021"/>
              <a:gd name="T47" fmla="*/ 119 h 1234"/>
              <a:gd name="T48" fmla="*/ 1799 w 3021"/>
              <a:gd name="T49" fmla="*/ 135 h 1234"/>
              <a:gd name="T50" fmla="*/ 1645 w 3021"/>
              <a:gd name="T51" fmla="*/ 76 h 1234"/>
              <a:gd name="T52" fmla="*/ 1569 w 3021"/>
              <a:gd name="T53" fmla="*/ 65 h 1234"/>
              <a:gd name="T54" fmla="*/ 1441 w 3021"/>
              <a:gd name="T55" fmla="*/ 12 h 1234"/>
              <a:gd name="T56" fmla="*/ 1289 w 3021"/>
              <a:gd name="T57" fmla="*/ 137 h 1234"/>
              <a:gd name="T58" fmla="*/ 1114 w 3021"/>
              <a:gd name="T59" fmla="*/ 68 h 1234"/>
              <a:gd name="T60" fmla="*/ 819 w 3021"/>
              <a:gd name="T61" fmla="*/ 14 h 1234"/>
              <a:gd name="T62" fmla="*/ 562 w 3021"/>
              <a:gd name="T63" fmla="*/ 121 h 1234"/>
              <a:gd name="T64" fmla="*/ 459 w 3021"/>
              <a:gd name="T65" fmla="*/ 215 h 1234"/>
              <a:gd name="T66" fmla="*/ 242 w 3021"/>
              <a:gd name="T67" fmla="*/ 318 h 1234"/>
              <a:gd name="T68" fmla="*/ 78 w 3021"/>
              <a:gd name="T69" fmla="*/ 461 h 1234"/>
              <a:gd name="T70" fmla="*/ 98 w 3021"/>
              <a:gd name="T71" fmla="*/ 568 h 1234"/>
              <a:gd name="T72" fmla="*/ 313 w 3021"/>
              <a:gd name="T73" fmla="*/ 617 h 1234"/>
              <a:gd name="T74" fmla="*/ 392 w 3021"/>
              <a:gd name="T75" fmla="*/ 707 h 1234"/>
              <a:gd name="T76" fmla="*/ 434 w 3021"/>
              <a:gd name="T77" fmla="*/ 809 h 1234"/>
              <a:gd name="T78" fmla="*/ 606 w 3021"/>
              <a:gd name="T79" fmla="*/ 890 h 1234"/>
              <a:gd name="T80" fmla="*/ 680 w 3021"/>
              <a:gd name="T81" fmla="*/ 865 h 1234"/>
              <a:gd name="T82" fmla="*/ 703 w 3021"/>
              <a:gd name="T83" fmla="*/ 921 h 1234"/>
              <a:gd name="T84" fmla="*/ 826 w 3021"/>
              <a:gd name="T85" fmla="*/ 930 h 1234"/>
              <a:gd name="T86" fmla="*/ 839 w 3021"/>
              <a:gd name="T87" fmla="*/ 736 h 1234"/>
              <a:gd name="T88" fmla="*/ 973 w 3021"/>
              <a:gd name="T89" fmla="*/ 702 h 1234"/>
              <a:gd name="T90" fmla="*/ 1016 w 3021"/>
              <a:gd name="T91" fmla="*/ 593 h 1234"/>
              <a:gd name="T92" fmla="*/ 1025 w 3021"/>
              <a:gd name="T93" fmla="*/ 673 h 1234"/>
              <a:gd name="T94" fmla="*/ 1070 w 3021"/>
              <a:gd name="T95" fmla="*/ 686 h 1234"/>
              <a:gd name="T96" fmla="*/ 1132 w 3021"/>
              <a:gd name="T97" fmla="*/ 908 h 1234"/>
              <a:gd name="T98" fmla="*/ 1262 w 3021"/>
              <a:gd name="T99" fmla="*/ 894 h 1234"/>
              <a:gd name="T100" fmla="*/ 1323 w 3021"/>
              <a:gd name="T101" fmla="*/ 957 h 1234"/>
              <a:gd name="T102" fmla="*/ 1305 w 3021"/>
              <a:gd name="T103" fmla="*/ 1042 h 1234"/>
              <a:gd name="T104" fmla="*/ 1401 w 3021"/>
              <a:gd name="T105" fmla="*/ 1033 h 1234"/>
              <a:gd name="T106" fmla="*/ 1459 w 3021"/>
              <a:gd name="T107" fmla="*/ 1046 h 1234"/>
              <a:gd name="T108" fmla="*/ 1551 w 3021"/>
              <a:gd name="T109" fmla="*/ 1093 h 1234"/>
              <a:gd name="T110" fmla="*/ 1708 w 3021"/>
              <a:gd name="T111" fmla="*/ 1174 h 1234"/>
              <a:gd name="T112" fmla="*/ 1761 w 3021"/>
              <a:gd name="T113" fmla="*/ 1200 h 1234"/>
              <a:gd name="T114" fmla="*/ 1797 w 3021"/>
              <a:gd name="T115" fmla="*/ 1229 h 1234"/>
              <a:gd name="T116" fmla="*/ 1880 w 3021"/>
              <a:gd name="T117" fmla="*/ 1196 h 1234"/>
              <a:gd name="T118" fmla="*/ 1900 w 3021"/>
              <a:gd name="T119" fmla="*/ 121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Freeform 10"/>
          <p:cNvSpPr>
            <a:spLocks/>
          </p:cNvSpPr>
          <p:nvPr/>
        </p:nvSpPr>
        <p:spPr bwMode="auto">
          <a:xfrm>
            <a:off x="5652652" y="7014272"/>
            <a:ext cx="201613" cy="173038"/>
          </a:xfrm>
          <a:custGeom>
            <a:avLst/>
            <a:gdLst>
              <a:gd name="T0" fmla="*/ 49 w 127"/>
              <a:gd name="T1" fmla="*/ 80 h 109"/>
              <a:gd name="T2" fmla="*/ 62 w 127"/>
              <a:gd name="T3" fmla="*/ 92 h 109"/>
              <a:gd name="T4" fmla="*/ 74 w 127"/>
              <a:gd name="T5" fmla="*/ 103 h 109"/>
              <a:gd name="T6" fmla="*/ 87 w 127"/>
              <a:gd name="T7" fmla="*/ 107 h 109"/>
              <a:gd name="T8" fmla="*/ 103 w 127"/>
              <a:gd name="T9" fmla="*/ 109 h 109"/>
              <a:gd name="T10" fmla="*/ 127 w 127"/>
              <a:gd name="T11" fmla="*/ 105 h 109"/>
              <a:gd name="T12" fmla="*/ 125 w 127"/>
              <a:gd name="T13" fmla="*/ 105 h 109"/>
              <a:gd name="T14" fmla="*/ 123 w 127"/>
              <a:gd name="T15" fmla="*/ 103 h 109"/>
              <a:gd name="T16" fmla="*/ 123 w 127"/>
              <a:gd name="T17" fmla="*/ 103 h 109"/>
              <a:gd name="T18" fmla="*/ 121 w 127"/>
              <a:gd name="T19" fmla="*/ 103 h 109"/>
              <a:gd name="T20" fmla="*/ 116 w 127"/>
              <a:gd name="T21" fmla="*/ 101 h 109"/>
              <a:gd name="T22" fmla="*/ 89 w 127"/>
              <a:gd name="T23" fmla="*/ 94 h 109"/>
              <a:gd name="T24" fmla="*/ 85 w 127"/>
              <a:gd name="T25" fmla="*/ 74 h 109"/>
              <a:gd name="T26" fmla="*/ 83 w 127"/>
              <a:gd name="T27" fmla="*/ 56 h 109"/>
              <a:gd name="T28" fmla="*/ 78 w 127"/>
              <a:gd name="T29" fmla="*/ 38 h 109"/>
              <a:gd name="T30" fmla="*/ 76 w 127"/>
              <a:gd name="T31" fmla="*/ 25 h 109"/>
              <a:gd name="T32" fmla="*/ 69 w 127"/>
              <a:gd name="T33" fmla="*/ 11 h 109"/>
              <a:gd name="T34" fmla="*/ 58 w 127"/>
              <a:gd name="T35" fmla="*/ 4 h 109"/>
              <a:gd name="T36" fmla="*/ 45 w 127"/>
              <a:gd name="T37" fmla="*/ 0 h 109"/>
              <a:gd name="T38" fmla="*/ 27 w 127"/>
              <a:gd name="T39" fmla="*/ 4 h 109"/>
              <a:gd name="T40" fmla="*/ 0 w 127"/>
              <a:gd name="T41" fmla="*/ 13 h 109"/>
              <a:gd name="T42" fmla="*/ 0 w 127"/>
              <a:gd name="T43" fmla="*/ 33 h 109"/>
              <a:gd name="T44" fmla="*/ 9 w 127"/>
              <a:gd name="T45" fmla="*/ 51 h 109"/>
              <a:gd name="T46" fmla="*/ 20 w 127"/>
              <a:gd name="T47" fmla="*/ 63 h 109"/>
              <a:gd name="T48" fmla="*/ 31 w 127"/>
              <a:gd name="T49" fmla="*/ 71 h 109"/>
              <a:gd name="T50" fmla="*/ 42 w 127"/>
              <a:gd name="T51" fmla="*/ 76 h 109"/>
              <a:gd name="T52" fmla="*/ 49 w 127"/>
              <a:gd name="T53"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109">
                <a:moveTo>
                  <a:pt x="49" y="80"/>
                </a:moveTo>
                <a:lnTo>
                  <a:pt x="62" y="92"/>
                </a:lnTo>
                <a:lnTo>
                  <a:pt x="74" y="103"/>
                </a:lnTo>
                <a:lnTo>
                  <a:pt x="87" y="107"/>
                </a:lnTo>
                <a:lnTo>
                  <a:pt x="103" y="109"/>
                </a:lnTo>
                <a:lnTo>
                  <a:pt x="127" y="105"/>
                </a:lnTo>
                <a:lnTo>
                  <a:pt x="125" y="105"/>
                </a:lnTo>
                <a:lnTo>
                  <a:pt x="123" y="103"/>
                </a:lnTo>
                <a:lnTo>
                  <a:pt x="123" y="103"/>
                </a:lnTo>
                <a:lnTo>
                  <a:pt x="121" y="103"/>
                </a:lnTo>
                <a:lnTo>
                  <a:pt x="116" y="101"/>
                </a:lnTo>
                <a:lnTo>
                  <a:pt x="89" y="94"/>
                </a:lnTo>
                <a:lnTo>
                  <a:pt x="85" y="74"/>
                </a:lnTo>
                <a:lnTo>
                  <a:pt x="83" y="56"/>
                </a:lnTo>
                <a:lnTo>
                  <a:pt x="78" y="38"/>
                </a:lnTo>
                <a:lnTo>
                  <a:pt x="76" y="25"/>
                </a:lnTo>
                <a:lnTo>
                  <a:pt x="69" y="11"/>
                </a:lnTo>
                <a:lnTo>
                  <a:pt x="58" y="4"/>
                </a:lnTo>
                <a:lnTo>
                  <a:pt x="45" y="0"/>
                </a:lnTo>
                <a:lnTo>
                  <a:pt x="27" y="4"/>
                </a:lnTo>
                <a:lnTo>
                  <a:pt x="0" y="13"/>
                </a:lnTo>
                <a:lnTo>
                  <a:pt x="0" y="33"/>
                </a:lnTo>
                <a:lnTo>
                  <a:pt x="9" y="51"/>
                </a:lnTo>
                <a:lnTo>
                  <a:pt x="20" y="63"/>
                </a:lnTo>
                <a:lnTo>
                  <a:pt x="31" y="71"/>
                </a:lnTo>
                <a:lnTo>
                  <a:pt x="42" y="76"/>
                </a:lnTo>
                <a:lnTo>
                  <a:pt x="49" y="80"/>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Freeform 11"/>
          <p:cNvSpPr>
            <a:spLocks/>
          </p:cNvSpPr>
          <p:nvPr/>
        </p:nvSpPr>
        <p:spPr bwMode="auto">
          <a:xfrm>
            <a:off x="4273115" y="6779322"/>
            <a:ext cx="647700" cy="266700"/>
          </a:xfrm>
          <a:custGeom>
            <a:avLst/>
            <a:gdLst>
              <a:gd name="T0" fmla="*/ 81 w 408"/>
              <a:gd name="T1" fmla="*/ 12 h 168"/>
              <a:gd name="T2" fmla="*/ 94 w 408"/>
              <a:gd name="T3" fmla="*/ 7 h 168"/>
              <a:gd name="T4" fmla="*/ 110 w 408"/>
              <a:gd name="T5" fmla="*/ 14 h 168"/>
              <a:gd name="T6" fmla="*/ 128 w 408"/>
              <a:gd name="T7" fmla="*/ 16 h 168"/>
              <a:gd name="T8" fmla="*/ 150 w 408"/>
              <a:gd name="T9" fmla="*/ 3 h 168"/>
              <a:gd name="T10" fmla="*/ 175 w 408"/>
              <a:gd name="T11" fmla="*/ 3 h 168"/>
              <a:gd name="T12" fmla="*/ 188 w 408"/>
              <a:gd name="T13" fmla="*/ 14 h 168"/>
              <a:gd name="T14" fmla="*/ 200 w 408"/>
              <a:gd name="T15" fmla="*/ 27 h 168"/>
              <a:gd name="T16" fmla="*/ 226 w 408"/>
              <a:gd name="T17" fmla="*/ 34 h 168"/>
              <a:gd name="T18" fmla="*/ 240 w 408"/>
              <a:gd name="T19" fmla="*/ 30 h 168"/>
              <a:gd name="T20" fmla="*/ 251 w 408"/>
              <a:gd name="T21" fmla="*/ 21 h 168"/>
              <a:gd name="T22" fmla="*/ 273 w 408"/>
              <a:gd name="T23" fmla="*/ 25 h 168"/>
              <a:gd name="T24" fmla="*/ 300 w 408"/>
              <a:gd name="T25" fmla="*/ 43 h 168"/>
              <a:gd name="T26" fmla="*/ 334 w 408"/>
              <a:gd name="T27" fmla="*/ 59 h 168"/>
              <a:gd name="T28" fmla="*/ 372 w 408"/>
              <a:gd name="T29" fmla="*/ 63 h 168"/>
              <a:gd name="T30" fmla="*/ 399 w 408"/>
              <a:gd name="T31" fmla="*/ 74 h 168"/>
              <a:gd name="T32" fmla="*/ 394 w 408"/>
              <a:gd name="T33" fmla="*/ 92 h 168"/>
              <a:gd name="T34" fmla="*/ 385 w 408"/>
              <a:gd name="T35" fmla="*/ 90 h 168"/>
              <a:gd name="T36" fmla="*/ 376 w 408"/>
              <a:gd name="T37" fmla="*/ 81 h 168"/>
              <a:gd name="T38" fmla="*/ 358 w 408"/>
              <a:gd name="T39" fmla="*/ 79 h 168"/>
              <a:gd name="T40" fmla="*/ 352 w 408"/>
              <a:gd name="T41" fmla="*/ 83 h 168"/>
              <a:gd name="T42" fmla="*/ 347 w 408"/>
              <a:gd name="T43" fmla="*/ 85 h 168"/>
              <a:gd name="T44" fmla="*/ 338 w 408"/>
              <a:gd name="T45" fmla="*/ 88 h 168"/>
              <a:gd name="T46" fmla="*/ 320 w 408"/>
              <a:gd name="T47" fmla="*/ 79 h 168"/>
              <a:gd name="T48" fmla="*/ 296 w 408"/>
              <a:gd name="T49" fmla="*/ 63 h 168"/>
              <a:gd name="T50" fmla="*/ 262 w 408"/>
              <a:gd name="T51" fmla="*/ 65 h 168"/>
              <a:gd name="T52" fmla="*/ 249 w 408"/>
              <a:gd name="T53" fmla="*/ 72 h 168"/>
              <a:gd name="T54" fmla="*/ 240 w 408"/>
              <a:gd name="T55" fmla="*/ 81 h 168"/>
              <a:gd name="T56" fmla="*/ 229 w 408"/>
              <a:gd name="T57" fmla="*/ 92 h 168"/>
              <a:gd name="T58" fmla="*/ 206 w 408"/>
              <a:gd name="T59" fmla="*/ 97 h 168"/>
              <a:gd name="T60" fmla="*/ 182 w 408"/>
              <a:gd name="T61" fmla="*/ 92 h 168"/>
              <a:gd name="T62" fmla="*/ 177 w 408"/>
              <a:gd name="T63" fmla="*/ 97 h 168"/>
              <a:gd name="T64" fmla="*/ 170 w 408"/>
              <a:gd name="T65" fmla="*/ 101 h 168"/>
              <a:gd name="T66" fmla="*/ 157 w 408"/>
              <a:gd name="T67" fmla="*/ 108 h 168"/>
              <a:gd name="T68" fmla="*/ 148 w 408"/>
              <a:gd name="T69" fmla="*/ 99 h 168"/>
              <a:gd name="T70" fmla="*/ 141 w 408"/>
              <a:gd name="T71" fmla="*/ 92 h 168"/>
              <a:gd name="T72" fmla="*/ 130 w 408"/>
              <a:gd name="T73" fmla="*/ 88 h 168"/>
              <a:gd name="T74" fmla="*/ 112 w 408"/>
              <a:gd name="T75" fmla="*/ 94 h 168"/>
              <a:gd name="T76" fmla="*/ 83 w 408"/>
              <a:gd name="T77" fmla="*/ 126 h 168"/>
              <a:gd name="T78" fmla="*/ 47 w 408"/>
              <a:gd name="T79" fmla="*/ 159 h 168"/>
              <a:gd name="T80" fmla="*/ 7 w 408"/>
              <a:gd name="T81" fmla="*/ 166 h 168"/>
              <a:gd name="T82" fmla="*/ 0 w 408"/>
              <a:gd name="T83" fmla="*/ 152 h 168"/>
              <a:gd name="T84" fmla="*/ 3 w 408"/>
              <a:gd name="T85" fmla="*/ 146 h 168"/>
              <a:gd name="T86" fmla="*/ 7 w 408"/>
              <a:gd name="T87" fmla="*/ 144 h 168"/>
              <a:gd name="T88" fmla="*/ 16 w 408"/>
              <a:gd name="T89" fmla="*/ 144 h 168"/>
              <a:gd name="T90" fmla="*/ 25 w 408"/>
              <a:gd name="T91" fmla="*/ 146 h 168"/>
              <a:gd name="T92" fmla="*/ 36 w 408"/>
              <a:gd name="T93" fmla="*/ 146 h 168"/>
              <a:gd name="T94" fmla="*/ 50 w 408"/>
              <a:gd name="T95" fmla="*/ 130 h 168"/>
              <a:gd name="T96" fmla="*/ 70 w 408"/>
              <a:gd name="T97" fmla="*/ 101 h 168"/>
              <a:gd name="T98" fmla="*/ 94 w 408"/>
              <a:gd name="T99" fmla="*/ 85 h 168"/>
              <a:gd name="T100" fmla="*/ 108 w 408"/>
              <a:gd name="T101" fmla="*/ 59 h 168"/>
              <a:gd name="T102" fmla="*/ 106 w 408"/>
              <a:gd name="T103" fmla="*/ 47 h 168"/>
              <a:gd name="T104" fmla="*/ 101 w 408"/>
              <a:gd name="T105" fmla="*/ 43 h 168"/>
              <a:gd name="T106" fmla="*/ 92 w 408"/>
              <a:gd name="T107" fmla="*/ 41 h 168"/>
              <a:gd name="T108" fmla="*/ 85 w 408"/>
              <a:gd name="T109" fmla="*/ 36 h 168"/>
              <a:gd name="T110" fmla="*/ 81 w 408"/>
              <a:gd name="T111"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168">
                <a:moveTo>
                  <a:pt x="79" y="25"/>
                </a:moveTo>
                <a:lnTo>
                  <a:pt x="81" y="12"/>
                </a:lnTo>
                <a:lnTo>
                  <a:pt x="85" y="7"/>
                </a:lnTo>
                <a:lnTo>
                  <a:pt x="94" y="7"/>
                </a:lnTo>
                <a:lnTo>
                  <a:pt x="101" y="9"/>
                </a:lnTo>
                <a:lnTo>
                  <a:pt x="110" y="14"/>
                </a:lnTo>
                <a:lnTo>
                  <a:pt x="117" y="16"/>
                </a:lnTo>
                <a:lnTo>
                  <a:pt x="128" y="16"/>
                </a:lnTo>
                <a:lnTo>
                  <a:pt x="139" y="9"/>
                </a:lnTo>
                <a:lnTo>
                  <a:pt x="150" y="3"/>
                </a:lnTo>
                <a:lnTo>
                  <a:pt x="164" y="0"/>
                </a:lnTo>
                <a:lnTo>
                  <a:pt x="175" y="3"/>
                </a:lnTo>
                <a:lnTo>
                  <a:pt x="184" y="7"/>
                </a:lnTo>
                <a:lnTo>
                  <a:pt x="188" y="14"/>
                </a:lnTo>
                <a:lnTo>
                  <a:pt x="193" y="21"/>
                </a:lnTo>
                <a:lnTo>
                  <a:pt x="200" y="27"/>
                </a:lnTo>
                <a:lnTo>
                  <a:pt x="209" y="32"/>
                </a:lnTo>
                <a:lnTo>
                  <a:pt x="226" y="34"/>
                </a:lnTo>
                <a:lnTo>
                  <a:pt x="235" y="32"/>
                </a:lnTo>
                <a:lnTo>
                  <a:pt x="240" y="30"/>
                </a:lnTo>
                <a:lnTo>
                  <a:pt x="247" y="25"/>
                </a:lnTo>
                <a:lnTo>
                  <a:pt x="251" y="21"/>
                </a:lnTo>
                <a:lnTo>
                  <a:pt x="260" y="21"/>
                </a:lnTo>
                <a:lnTo>
                  <a:pt x="273" y="25"/>
                </a:lnTo>
                <a:lnTo>
                  <a:pt x="287" y="34"/>
                </a:lnTo>
                <a:lnTo>
                  <a:pt x="300" y="43"/>
                </a:lnTo>
                <a:lnTo>
                  <a:pt x="316" y="52"/>
                </a:lnTo>
                <a:lnTo>
                  <a:pt x="334" y="59"/>
                </a:lnTo>
                <a:lnTo>
                  <a:pt x="354" y="61"/>
                </a:lnTo>
                <a:lnTo>
                  <a:pt x="372" y="63"/>
                </a:lnTo>
                <a:lnTo>
                  <a:pt x="388" y="65"/>
                </a:lnTo>
                <a:lnTo>
                  <a:pt x="399" y="74"/>
                </a:lnTo>
                <a:lnTo>
                  <a:pt x="408" y="88"/>
                </a:lnTo>
                <a:lnTo>
                  <a:pt x="394" y="92"/>
                </a:lnTo>
                <a:lnTo>
                  <a:pt x="390" y="92"/>
                </a:lnTo>
                <a:lnTo>
                  <a:pt x="385" y="90"/>
                </a:lnTo>
                <a:lnTo>
                  <a:pt x="383" y="85"/>
                </a:lnTo>
                <a:lnTo>
                  <a:pt x="376" y="81"/>
                </a:lnTo>
                <a:lnTo>
                  <a:pt x="363" y="79"/>
                </a:lnTo>
                <a:lnTo>
                  <a:pt x="358" y="79"/>
                </a:lnTo>
                <a:lnTo>
                  <a:pt x="354" y="81"/>
                </a:lnTo>
                <a:lnTo>
                  <a:pt x="352" y="83"/>
                </a:lnTo>
                <a:lnTo>
                  <a:pt x="350" y="83"/>
                </a:lnTo>
                <a:lnTo>
                  <a:pt x="347" y="85"/>
                </a:lnTo>
                <a:lnTo>
                  <a:pt x="345" y="88"/>
                </a:lnTo>
                <a:lnTo>
                  <a:pt x="338" y="88"/>
                </a:lnTo>
                <a:lnTo>
                  <a:pt x="329" y="85"/>
                </a:lnTo>
                <a:lnTo>
                  <a:pt x="320" y="79"/>
                </a:lnTo>
                <a:lnTo>
                  <a:pt x="309" y="70"/>
                </a:lnTo>
                <a:lnTo>
                  <a:pt x="296" y="63"/>
                </a:lnTo>
                <a:lnTo>
                  <a:pt x="280" y="61"/>
                </a:lnTo>
                <a:lnTo>
                  <a:pt x="262" y="65"/>
                </a:lnTo>
                <a:lnTo>
                  <a:pt x="253" y="68"/>
                </a:lnTo>
                <a:lnTo>
                  <a:pt x="249" y="72"/>
                </a:lnTo>
                <a:lnTo>
                  <a:pt x="244" y="76"/>
                </a:lnTo>
                <a:lnTo>
                  <a:pt x="240" y="81"/>
                </a:lnTo>
                <a:lnTo>
                  <a:pt x="235" y="88"/>
                </a:lnTo>
                <a:lnTo>
                  <a:pt x="229" y="92"/>
                </a:lnTo>
                <a:lnTo>
                  <a:pt x="217" y="97"/>
                </a:lnTo>
                <a:lnTo>
                  <a:pt x="206" y="97"/>
                </a:lnTo>
                <a:lnTo>
                  <a:pt x="195" y="94"/>
                </a:lnTo>
                <a:lnTo>
                  <a:pt x="182" y="92"/>
                </a:lnTo>
                <a:lnTo>
                  <a:pt x="179" y="94"/>
                </a:lnTo>
                <a:lnTo>
                  <a:pt x="177" y="97"/>
                </a:lnTo>
                <a:lnTo>
                  <a:pt x="175" y="99"/>
                </a:lnTo>
                <a:lnTo>
                  <a:pt x="170" y="101"/>
                </a:lnTo>
                <a:lnTo>
                  <a:pt x="166" y="106"/>
                </a:lnTo>
                <a:lnTo>
                  <a:pt x="157" y="108"/>
                </a:lnTo>
                <a:lnTo>
                  <a:pt x="153" y="103"/>
                </a:lnTo>
                <a:lnTo>
                  <a:pt x="148" y="99"/>
                </a:lnTo>
                <a:lnTo>
                  <a:pt x="144" y="94"/>
                </a:lnTo>
                <a:lnTo>
                  <a:pt x="141" y="92"/>
                </a:lnTo>
                <a:lnTo>
                  <a:pt x="137" y="90"/>
                </a:lnTo>
                <a:lnTo>
                  <a:pt x="130" y="88"/>
                </a:lnTo>
                <a:lnTo>
                  <a:pt x="123" y="88"/>
                </a:lnTo>
                <a:lnTo>
                  <a:pt x="112" y="94"/>
                </a:lnTo>
                <a:lnTo>
                  <a:pt x="99" y="108"/>
                </a:lnTo>
                <a:lnTo>
                  <a:pt x="83" y="126"/>
                </a:lnTo>
                <a:lnTo>
                  <a:pt x="65" y="144"/>
                </a:lnTo>
                <a:lnTo>
                  <a:pt x="47" y="159"/>
                </a:lnTo>
                <a:lnTo>
                  <a:pt x="27" y="168"/>
                </a:lnTo>
                <a:lnTo>
                  <a:pt x="7" y="166"/>
                </a:lnTo>
                <a:lnTo>
                  <a:pt x="3" y="159"/>
                </a:lnTo>
                <a:lnTo>
                  <a:pt x="0" y="152"/>
                </a:lnTo>
                <a:lnTo>
                  <a:pt x="0" y="148"/>
                </a:lnTo>
                <a:lnTo>
                  <a:pt x="3" y="146"/>
                </a:lnTo>
                <a:lnTo>
                  <a:pt x="5" y="144"/>
                </a:lnTo>
                <a:lnTo>
                  <a:pt x="7" y="144"/>
                </a:lnTo>
                <a:lnTo>
                  <a:pt x="12" y="144"/>
                </a:lnTo>
                <a:lnTo>
                  <a:pt x="16" y="144"/>
                </a:lnTo>
                <a:lnTo>
                  <a:pt x="21" y="146"/>
                </a:lnTo>
                <a:lnTo>
                  <a:pt x="25" y="146"/>
                </a:lnTo>
                <a:lnTo>
                  <a:pt x="29" y="146"/>
                </a:lnTo>
                <a:lnTo>
                  <a:pt x="36" y="146"/>
                </a:lnTo>
                <a:lnTo>
                  <a:pt x="43" y="141"/>
                </a:lnTo>
                <a:lnTo>
                  <a:pt x="50" y="130"/>
                </a:lnTo>
                <a:lnTo>
                  <a:pt x="59" y="114"/>
                </a:lnTo>
                <a:lnTo>
                  <a:pt x="70" y="101"/>
                </a:lnTo>
                <a:lnTo>
                  <a:pt x="81" y="94"/>
                </a:lnTo>
                <a:lnTo>
                  <a:pt x="94" y="85"/>
                </a:lnTo>
                <a:lnTo>
                  <a:pt x="106" y="74"/>
                </a:lnTo>
                <a:lnTo>
                  <a:pt x="108" y="59"/>
                </a:lnTo>
                <a:lnTo>
                  <a:pt x="108" y="52"/>
                </a:lnTo>
                <a:lnTo>
                  <a:pt x="106" y="47"/>
                </a:lnTo>
                <a:lnTo>
                  <a:pt x="103" y="45"/>
                </a:lnTo>
                <a:lnTo>
                  <a:pt x="101" y="43"/>
                </a:lnTo>
                <a:lnTo>
                  <a:pt x="97" y="41"/>
                </a:lnTo>
                <a:lnTo>
                  <a:pt x="92" y="41"/>
                </a:lnTo>
                <a:lnTo>
                  <a:pt x="88" y="38"/>
                </a:lnTo>
                <a:lnTo>
                  <a:pt x="85" y="36"/>
                </a:lnTo>
                <a:lnTo>
                  <a:pt x="81" y="34"/>
                </a:lnTo>
                <a:lnTo>
                  <a:pt x="81" y="30"/>
                </a:lnTo>
                <a:lnTo>
                  <a:pt x="7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Freeform 12"/>
          <p:cNvSpPr>
            <a:spLocks noEditPoints="1"/>
          </p:cNvSpPr>
          <p:nvPr/>
        </p:nvSpPr>
        <p:spPr bwMode="auto">
          <a:xfrm>
            <a:off x="5457390" y="5974460"/>
            <a:ext cx="4724400" cy="2976563"/>
          </a:xfrm>
          <a:custGeom>
            <a:avLst/>
            <a:gdLst>
              <a:gd name="T0" fmla="*/ 976 w 2976"/>
              <a:gd name="T1" fmla="*/ 492 h 1875"/>
              <a:gd name="T2" fmla="*/ 929 w 2976"/>
              <a:gd name="T3" fmla="*/ 597 h 1875"/>
              <a:gd name="T4" fmla="*/ 767 w 2976"/>
              <a:gd name="T5" fmla="*/ 1687 h 1875"/>
              <a:gd name="T6" fmla="*/ 955 w 2976"/>
              <a:gd name="T7" fmla="*/ 1736 h 1875"/>
              <a:gd name="T8" fmla="*/ 1181 w 2976"/>
              <a:gd name="T9" fmla="*/ 1578 h 1875"/>
              <a:gd name="T10" fmla="*/ 1242 w 2976"/>
              <a:gd name="T11" fmla="*/ 1694 h 1875"/>
              <a:gd name="T12" fmla="*/ 1280 w 2976"/>
              <a:gd name="T13" fmla="*/ 1853 h 1875"/>
              <a:gd name="T14" fmla="*/ 1408 w 2976"/>
              <a:gd name="T15" fmla="*/ 1873 h 1875"/>
              <a:gd name="T16" fmla="*/ 1575 w 2976"/>
              <a:gd name="T17" fmla="*/ 1774 h 1875"/>
              <a:gd name="T18" fmla="*/ 1669 w 2976"/>
              <a:gd name="T19" fmla="*/ 1732 h 1875"/>
              <a:gd name="T20" fmla="*/ 1732 w 2976"/>
              <a:gd name="T21" fmla="*/ 1810 h 1875"/>
              <a:gd name="T22" fmla="*/ 1822 w 2976"/>
              <a:gd name="T23" fmla="*/ 1763 h 1875"/>
              <a:gd name="T24" fmla="*/ 1929 w 2976"/>
              <a:gd name="T25" fmla="*/ 1542 h 1875"/>
              <a:gd name="T26" fmla="*/ 2021 w 2976"/>
              <a:gd name="T27" fmla="*/ 1325 h 1875"/>
              <a:gd name="T28" fmla="*/ 2256 w 2976"/>
              <a:gd name="T29" fmla="*/ 1223 h 1875"/>
              <a:gd name="T30" fmla="*/ 2386 w 2976"/>
              <a:gd name="T31" fmla="*/ 1211 h 1875"/>
              <a:gd name="T32" fmla="*/ 2556 w 2976"/>
              <a:gd name="T33" fmla="*/ 1220 h 1875"/>
              <a:gd name="T34" fmla="*/ 2679 w 2976"/>
              <a:gd name="T35" fmla="*/ 1187 h 1875"/>
              <a:gd name="T36" fmla="*/ 2849 w 2976"/>
              <a:gd name="T37" fmla="*/ 1180 h 1875"/>
              <a:gd name="T38" fmla="*/ 2927 w 2976"/>
              <a:gd name="T39" fmla="*/ 1019 h 1875"/>
              <a:gd name="T40" fmla="*/ 2672 w 2976"/>
              <a:gd name="T41" fmla="*/ 1046 h 1875"/>
              <a:gd name="T42" fmla="*/ 2536 w 2976"/>
              <a:gd name="T43" fmla="*/ 975 h 1875"/>
              <a:gd name="T44" fmla="*/ 2395 w 2976"/>
              <a:gd name="T45" fmla="*/ 961 h 1875"/>
              <a:gd name="T46" fmla="*/ 2332 w 2976"/>
              <a:gd name="T47" fmla="*/ 838 h 1875"/>
              <a:gd name="T48" fmla="*/ 2245 w 2976"/>
              <a:gd name="T49" fmla="*/ 729 h 1875"/>
              <a:gd name="T50" fmla="*/ 2027 w 2976"/>
              <a:gd name="T51" fmla="*/ 762 h 1875"/>
              <a:gd name="T52" fmla="*/ 1927 w 2976"/>
              <a:gd name="T53" fmla="*/ 688 h 1875"/>
              <a:gd name="T54" fmla="*/ 1889 w 2976"/>
              <a:gd name="T55" fmla="*/ 590 h 1875"/>
              <a:gd name="T56" fmla="*/ 1817 w 2976"/>
              <a:gd name="T57" fmla="*/ 505 h 1875"/>
              <a:gd name="T58" fmla="*/ 1886 w 2976"/>
              <a:gd name="T59" fmla="*/ 443 h 1875"/>
              <a:gd name="T60" fmla="*/ 1643 w 2976"/>
              <a:gd name="T61" fmla="*/ 389 h 1875"/>
              <a:gd name="T62" fmla="*/ 1470 w 2976"/>
              <a:gd name="T63" fmla="*/ 360 h 1875"/>
              <a:gd name="T64" fmla="*/ 1463 w 2976"/>
              <a:gd name="T65" fmla="*/ 204 h 1875"/>
              <a:gd name="T66" fmla="*/ 1412 w 2976"/>
              <a:gd name="T67" fmla="*/ 63 h 1875"/>
              <a:gd name="T68" fmla="*/ 1235 w 2976"/>
              <a:gd name="T69" fmla="*/ 16 h 1875"/>
              <a:gd name="T70" fmla="*/ 1096 w 2976"/>
              <a:gd name="T71" fmla="*/ 27 h 1875"/>
              <a:gd name="T72" fmla="*/ 895 w 2976"/>
              <a:gd name="T73" fmla="*/ 7 h 1875"/>
              <a:gd name="T74" fmla="*/ 805 w 2976"/>
              <a:gd name="T75" fmla="*/ 36 h 1875"/>
              <a:gd name="T76" fmla="*/ 754 w 2976"/>
              <a:gd name="T77" fmla="*/ 99 h 1875"/>
              <a:gd name="T78" fmla="*/ 615 w 2976"/>
              <a:gd name="T79" fmla="*/ 201 h 1875"/>
              <a:gd name="T80" fmla="*/ 463 w 2976"/>
              <a:gd name="T81" fmla="*/ 195 h 1875"/>
              <a:gd name="T82" fmla="*/ 385 w 2976"/>
              <a:gd name="T83" fmla="*/ 262 h 1875"/>
              <a:gd name="T84" fmla="*/ 400 w 2976"/>
              <a:gd name="T85" fmla="*/ 329 h 1875"/>
              <a:gd name="T86" fmla="*/ 358 w 2976"/>
              <a:gd name="T87" fmla="*/ 470 h 1875"/>
              <a:gd name="T88" fmla="*/ 241 w 2976"/>
              <a:gd name="T89" fmla="*/ 514 h 1875"/>
              <a:gd name="T90" fmla="*/ 65 w 2976"/>
              <a:gd name="T91" fmla="*/ 432 h 1875"/>
              <a:gd name="T92" fmla="*/ 78 w 2976"/>
              <a:gd name="T93" fmla="*/ 492 h 1875"/>
              <a:gd name="T94" fmla="*/ 125 w 2976"/>
              <a:gd name="T95" fmla="*/ 501 h 1875"/>
              <a:gd name="T96" fmla="*/ 219 w 2976"/>
              <a:gd name="T97" fmla="*/ 621 h 1875"/>
              <a:gd name="T98" fmla="*/ 373 w 2976"/>
              <a:gd name="T99" fmla="*/ 760 h 1875"/>
              <a:gd name="T100" fmla="*/ 481 w 2976"/>
              <a:gd name="T101" fmla="*/ 758 h 1875"/>
              <a:gd name="T102" fmla="*/ 642 w 2976"/>
              <a:gd name="T103" fmla="*/ 697 h 1875"/>
              <a:gd name="T104" fmla="*/ 667 w 2976"/>
              <a:gd name="T105" fmla="*/ 773 h 1875"/>
              <a:gd name="T106" fmla="*/ 570 w 2976"/>
              <a:gd name="T107" fmla="*/ 952 h 1875"/>
              <a:gd name="T108" fmla="*/ 414 w 2976"/>
              <a:gd name="T109" fmla="*/ 1039 h 1875"/>
              <a:gd name="T110" fmla="*/ 304 w 2976"/>
              <a:gd name="T111" fmla="*/ 1106 h 1875"/>
              <a:gd name="T112" fmla="*/ 248 w 2976"/>
              <a:gd name="T113" fmla="*/ 1240 h 1875"/>
              <a:gd name="T114" fmla="*/ 246 w 2976"/>
              <a:gd name="T115" fmla="*/ 1336 h 1875"/>
              <a:gd name="T116" fmla="*/ 373 w 2976"/>
              <a:gd name="T117" fmla="*/ 1455 h 1875"/>
              <a:gd name="T118" fmla="*/ 566 w 2976"/>
              <a:gd name="T119" fmla="*/ 1629 h 1875"/>
              <a:gd name="T120" fmla="*/ 658 w 2976"/>
              <a:gd name="T121" fmla="*/ 1669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76" h="1875">
                <a:moveTo>
                  <a:pt x="841" y="503"/>
                </a:moveTo>
                <a:lnTo>
                  <a:pt x="841" y="494"/>
                </a:lnTo>
                <a:lnTo>
                  <a:pt x="843" y="490"/>
                </a:lnTo>
                <a:lnTo>
                  <a:pt x="848" y="485"/>
                </a:lnTo>
                <a:lnTo>
                  <a:pt x="852" y="483"/>
                </a:lnTo>
                <a:lnTo>
                  <a:pt x="857" y="481"/>
                </a:lnTo>
                <a:lnTo>
                  <a:pt x="864" y="478"/>
                </a:lnTo>
                <a:lnTo>
                  <a:pt x="888" y="470"/>
                </a:lnTo>
                <a:lnTo>
                  <a:pt x="908" y="467"/>
                </a:lnTo>
                <a:lnTo>
                  <a:pt x="926" y="474"/>
                </a:lnTo>
                <a:lnTo>
                  <a:pt x="940" y="492"/>
                </a:lnTo>
                <a:lnTo>
                  <a:pt x="960" y="492"/>
                </a:lnTo>
                <a:lnTo>
                  <a:pt x="971" y="492"/>
                </a:lnTo>
                <a:lnTo>
                  <a:pt x="976" y="492"/>
                </a:lnTo>
                <a:lnTo>
                  <a:pt x="980" y="496"/>
                </a:lnTo>
                <a:lnTo>
                  <a:pt x="982" y="501"/>
                </a:lnTo>
                <a:lnTo>
                  <a:pt x="989" y="512"/>
                </a:lnTo>
                <a:lnTo>
                  <a:pt x="1002" y="528"/>
                </a:lnTo>
                <a:lnTo>
                  <a:pt x="1014" y="541"/>
                </a:lnTo>
                <a:lnTo>
                  <a:pt x="1018" y="557"/>
                </a:lnTo>
                <a:lnTo>
                  <a:pt x="1016" y="570"/>
                </a:lnTo>
                <a:lnTo>
                  <a:pt x="1002" y="583"/>
                </a:lnTo>
                <a:lnTo>
                  <a:pt x="991" y="590"/>
                </a:lnTo>
                <a:lnTo>
                  <a:pt x="980" y="590"/>
                </a:lnTo>
                <a:lnTo>
                  <a:pt x="964" y="590"/>
                </a:lnTo>
                <a:lnTo>
                  <a:pt x="946" y="590"/>
                </a:lnTo>
                <a:lnTo>
                  <a:pt x="935" y="595"/>
                </a:lnTo>
                <a:lnTo>
                  <a:pt x="929" y="597"/>
                </a:lnTo>
                <a:lnTo>
                  <a:pt x="922" y="601"/>
                </a:lnTo>
                <a:lnTo>
                  <a:pt x="913" y="604"/>
                </a:lnTo>
                <a:lnTo>
                  <a:pt x="895" y="606"/>
                </a:lnTo>
                <a:lnTo>
                  <a:pt x="895" y="586"/>
                </a:lnTo>
                <a:lnTo>
                  <a:pt x="890" y="575"/>
                </a:lnTo>
                <a:lnTo>
                  <a:pt x="886" y="570"/>
                </a:lnTo>
                <a:lnTo>
                  <a:pt x="882" y="568"/>
                </a:lnTo>
                <a:lnTo>
                  <a:pt x="875" y="568"/>
                </a:lnTo>
                <a:lnTo>
                  <a:pt x="866" y="563"/>
                </a:lnTo>
                <a:lnTo>
                  <a:pt x="857" y="554"/>
                </a:lnTo>
                <a:lnTo>
                  <a:pt x="841" y="503"/>
                </a:lnTo>
                <a:close/>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Freeform 13"/>
          <p:cNvSpPr>
            <a:spLocks/>
          </p:cNvSpPr>
          <p:nvPr/>
        </p:nvSpPr>
        <p:spPr bwMode="auto">
          <a:xfrm>
            <a:off x="6792477" y="6715822"/>
            <a:ext cx="280988" cy="220663"/>
          </a:xfrm>
          <a:custGeom>
            <a:avLst/>
            <a:gdLst>
              <a:gd name="T0" fmla="*/ 0 w 177"/>
              <a:gd name="T1" fmla="*/ 36 h 139"/>
              <a:gd name="T2" fmla="*/ 0 w 177"/>
              <a:gd name="T3" fmla="*/ 27 h 139"/>
              <a:gd name="T4" fmla="*/ 2 w 177"/>
              <a:gd name="T5" fmla="*/ 23 h 139"/>
              <a:gd name="T6" fmla="*/ 7 w 177"/>
              <a:gd name="T7" fmla="*/ 18 h 139"/>
              <a:gd name="T8" fmla="*/ 11 w 177"/>
              <a:gd name="T9" fmla="*/ 16 h 139"/>
              <a:gd name="T10" fmla="*/ 16 w 177"/>
              <a:gd name="T11" fmla="*/ 14 h 139"/>
              <a:gd name="T12" fmla="*/ 23 w 177"/>
              <a:gd name="T13" fmla="*/ 11 h 139"/>
              <a:gd name="T14" fmla="*/ 47 w 177"/>
              <a:gd name="T15" fmla="*/ 3 h 139"/>
              <a:gd name="T16" fmla="*/ 67 w 177"/>
              <a:gd name="T17" fmla="*/ 0 h 139"/>
              <a:gd name="T18" fmla="*/ 85 w 177"/>
              <a:gd name="T19" fmla="*/ 7 h 139"/>
              <a:gd name="T20" fmla="*/ 99 w 177"/>
              <a:gd name="T21" fmla="*/ 25 h 139"/>
              <a:gd name="T22" fmla="*/ 119 w 177"/>
              <a:gd name="T23" fmla="*/ 25 h 139"/>
              <a:gd name="T24" fmla="*/ 130 w 177"/>
              <a:gd name="T25" fmla="*/ 25 h 139"/>
              <a:gd name="T26" fmla="*/ 135 w 177"/>
              <a:gd name="T27" fmla="*/ 25 h 139"/>
              <a:gd name="T28" fmla="*/ 139 w 177"/>
              <a:gd name="T29" fmla="*/ 29 h 139"/>
              <a:gd name="T30" fmla="*/ 141 w 177"/>
              <a:gd name="T31" fmla="*/ 34 h 139"/>
              <a:gd name="T32" fmla="*/ 148 w 177"/>
              <a:gd name="T33" fmla="*/ 45 h 139"/>
              <a:gd name="T34" fmla="*/ 161 w 177"/>
              <a:gd name="T35" fmla="*/ 61 h 139"/>
              <a:gd name="T36" fmla="*/ 173 w 177"/>
              <a:gd name="T37" fmla="*/ 74 h 139"/>
              <a:gd name="T38" fmla="*/ 177 w 177"/>
              <a:gd name="T39" fmla="*/ 90 h 139"/>
              <a:gd name="T40" fmla="*/ 175 w 177"/>
              <a:gd name="T41" fmla="*/ 103 h 139"/>
              <a:gd name="T42" fmla="*/ 161 w 177"/>
              <a:gd name="T43" fmla="*/ 116 h 139"/>
              <a:gd name="T44" fmla="*/ 150 w 177"/>
              <a:gd name="T45" fmla="*/ 123 h 139"/>
              <a:gd name="T46" fmla="*/ 139 w 177"/>
              <a:gd name="T47" fmla="*/ 123 h 139"/>
              <a:gd name="T48" fmla="*/ 123 w 177"/>
              <a:gd name="T49" fmla="*/ 123 h 139"/>
              <a:gd name="T50" fmla="*/ 105 w 177"/>
              <a:gd name="T51" fmla="*/ 123 h 139"/>
              <a:gd name="T52" fmla="*/ 94 w 177"/>
              <a:gd name="T53" fmla="*/ 128 h 139"/>
              <a:gd name="T54" fmla="*/ 88 w 177"/>
              <a:gd name="T55" fmla="*/ 130 h 139"/>
              <a:gd name="T56" fmla="*/ 81 w 177"/>
              <a:gd name="T57" fmla="*/ 134 h 139"/>
              <a:gd name="T58" fmla="*/ 72 w 177"/>
              <a:gd name="T59" fmla="*/ 137 h 139"/>
              <a:gd name="T60" fmla="*/ 54 w 177"/>
              <a:gd name="T61" fmla="*/ 139 h 139"/>
              <a:gd name="T62" fmla="*/ 54 w 177"/>
              <a:gd name="T63" fmla="*/ 119 h 139"/>
              <a:gd name="T64" fmla="*/ 49 w 177"/>
              <a:gd name="T65" fmla="*/ 108 h 139"/>
              <a:gd name="T66" fmla="*/ 45 w 177"/>
              <a:gd name="T67" fmla="*/ 103 h 139"/>
              <a:gd name="T68" fmla="*/ 41 w 177"/>
              <a:gd name="T69" fmla="*/ 101 h 139"/>
              <a:gd name="T70" fmla="*/ 34 w 177"/>
              <a:gd name="T71" fmla="*/ 101 h 139"/>
              <a:gd name="T72" fmla="*/ 25 w 177"/>
              <a:gd name="T73" fmla="*/ 96 h 139"/>
              <a:gd name="T74" fmla="*/ 16 w 177"/>
              <a:gd name="T75" fmla="*/ 87 h 139"/>
              <a:gd name="T76" fmla="*/ 0 w 177"/>
              <a:gd name="T77" fmla="*/ 3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39">
                <a:moveTo>
                  <a:pt x="0" y="36"/>
                </a:moveTo>
                <a:lnTo>
                  <a:pt x="0" y="27"/>
                </a:lnTo>
                <a:lnTo>
                  <a:pt x="2" y="23"/>
                </a:lnTo>
                <a:lnTo>
                  <a:pt x="7" y="18"/>
                </a:lnTo>
                <a:lnTo>
                  <a:pt x="11" y="16"/>
                </a:lnTo>
                <a:lnTo>
                  <a:pt x="16" y="14"/>
                </a:lnTo>
                <a:lnTo>
                  <a:pt x="23" y="11"/>
                </a:lnTo>
                <a:lnTo>
                  <a:pt x="47" y="3"/>
                </a:lnTo>
                <a:lnTo>
                  <a:pt x="67" y="0"/>
                </a:lnTo>
                <a:lnTo>
                  <a:pt x="85" y="7"/>
                </a:lnTo>
                <a:lnTo>
                  <a:pt x="99" y="25"/>
                </a:lnTo>
                <a:lnTo>
                  <a:pt x="119" y="25"/>
                </a:lnTo>
                <a:lnTo>
                  <a:pt x="130" y="25"/>
                </a:lnTo>
                <a:lnTo>
                  <a:pt x="135" y="25"/>
                </a:lnTo>
                <a:lnTo>
                  <a:pt x="139" y="29"/>
                </a:lnTo>
                <a:lnTo>
                  <a:pt x="141" y="34"/>
                </a:lnTo>
                <a:lnTo>
                  <a:pt x="148" y="45"/>
                </a:lnTo>
                <a:lnTo>
                  <a:pt x="161" y="61"/>
                </a:lnTo>
                <a:lnTo>
                  <a:pt x="173" y="74"/>
                </a:lnTo>
                <a:lnTo>
                  <a:pt x="177" y="90"/>
                </a:lnTo>
                <a:lnTo>
                  <a:pt x="175" y="103"/>
                </a:lnTo>
                <a:lnTo>
                  <a:pt x="161" y="116"/>
                </a:lnTo>
                <a:lnTo>
                  <a:pt x="150" y="123"/>
                </a:lnTo>
                <a:lnTo>
                  <a:pt x="139" y="123"/>
                </a:lnTo>
                <a:lnTo>
                  <a:pt x="123" y="123"/>
                </a:lnTo>
                <a:lnTo>
                  <a:pt x="105" y="123"/>
                </a:lnTo>
                <a:lnTo>
                  <a:pt x="94" y="128"/>
                </a:lnTo>
                <a:lnTo>
                  <a:pt x="88" y="130"/>
                </a:lnTo>
                <a:lnTo>
                  <a:pt x="81" y="134"/>
                </a:lnTo>
                <a:lnTo>
                  <a:pt x="72" y="137"/>
                </a:lnTo>
                <a:lnTo>
                  <a:pt x="54" y="139"/>
                </a:lnTo>
                <a:lnTo>
                  <a:pt x="54" y="119"/>
                </a:lnTo>
                <a:lnTo>
                  <a:pt x="49" y="108"/>
                </a:lnTo>
                <a:lnTo>
                  <a:pt x="45" y="103"/>
                </a:lnTo>
                <a:lnTo>
                  <a:pt x="41" y="101"/>
                </a:lnTo>
                <a:lnTo>
                  <a:pt x="34" y="101"/>
                </a:lnTo>
                <a:lnTo>
                  <a:pt x="25" y="96"/>
                </a:lnTo>
                <a:lnTo>
                  <a:pt x="16" y="87"/>
                </a:lnTo>
                <a:lnTo>
                  <a:pt x="0" y="3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Freeform 14"/>
          <p:cNvSpPr>
            <a:spLocks/>
          </p:cNvSpPr>
          <p:nvPr/>
        </p:nvSpPr>
        <p:spPr bwMode="auto">
          <a:xfrm>
            <a:off x="5457390" y="5974460"/>
            <a:ext cx="4724400" cy="2976563"/>
          </a:xfrm>
          <a:custGeom>
            <a:avLst/>
            <a:gdLst>
              <a:gd name="T0" fmla="*/ 917 w 2976"/>
              <a:gd name="T1" fmla="*/ 1725 h 1875"/>
              <a:gd name="T2" fmla="*/ 1047 w 2976"/>
              <a:gd name="T3" fmla="*/ 1692 h 1875"/>
              <a:gd name="T4" fmla="*/ 1240 w 2976"/>
              <a:gd name="T5" fmla="*/ 1576 h 1875"/>
              <a:gd name="T6" fmla="*/ 1291 w 2976"/>
              <a:gd name="T7" fmla="*/ 1752 h 1875"/>
              <a:gd name="T8" fmla="*/ 1352 w 2976"/>
              <a:gd name="T9" fmla="*/ 1862 h 1875"/>
              <a:gd name="T10" fmla="*/ 1481 w 2976"/>
              <a:gd name="T11" fmla="*/ 1826 h 1875"/>
              <a:gd name="T12" fmla="*/ 1620 w 2976"/>
              <a:gd name="T13" fmla="*/ 1797 h 1875"/>
              <a:gd name="T14" fmla="*/ 1674 w 2976"/>
              <a:gd name="T15" fmla="*/ 1730 h 1875"/>
              <a:gd name="T16" fmla="*/ 1739 w 2976"/>
              <a:gd name="T17" fmla="*/ 1803 h 1875"/>
              <a:gd name="T18" fmla="*/ 1826 w 2976"/>
              <a:gd name="T19" fmla="*/ 1759 h 1875"/>
              <a:gd name="T20" fmla="*/ 1929 w 2976"/>
              <a:gd name="T21" fmla="*/ 1542 h 1875"/>
              <a:gd name="T22" fmla="*/ 2025 w 2976"/>
              <a:gd name="T23" fmla="*/ 1343 h 1875"/>
              <a:gd name="T24" fmla="*/ 2236 w 2976"/>
              <a:gd name="T25" fmla="*/ 1223 h 1875"/>
              <a:gd name="T26" fmla="*/ 2356 w 2976"/>
              <a:gd name="T27" fmla="*/ 1225 h 1875"/>
              <a:gd name="T28" fmla="*/ 2542 w 2976"/>
              <a:gd name="T29" fmla="*/ 1231 h 1875"/>
              <a:gd name="T30" fmla="*/ 2639 w 2976"/>
              <a:gd name="T31" fmla="*/ 1214 h 1875"/>
              <a:gd name="T32" fmla="*/ 2775 w 2976"/>
              <a:gd name="T33" fmla="*/ 1173 h 1875"/>
              <a:gd name="T34" fmla="*/ 2947 w 2976"/>
              <a:gd name="T35" fmla="*/ 1129 h 1875"/>
              <a:gd name="T36" fmla="*/ 2842 w 2976"/>
              <a:gd name="T37" fmla="*/ 1046 h 1875"/>
              <a:gd name="T38" fmla="*/ 2583 w 2976"/>
              <a:gd name="T39" fmla="*/ 1055 h 1875"/>
              <a:gd name="T40" fmla="*/ 2451 w 2976"/>
              <a:gd name="T41" fmla="*/ 990 h 1875"/>
              <a:gd name="T42" fmla="*/ 2408 w 2976"/>
              <a:gd name="T43" fmla="*/ 925 h 1875"/>
              <a:gd name="T44" fmla="*/ 2323 w 2976"/>
              <a:gd name="T45" fmla="*/ 811 h 1875"/>
              <a:gd name="T46" fmla="*/ 2236 w 2976"/>
              <a:gd name="T47" fmla="*/ 729 h 1875"/>
              <a:gd name="T48" fmla="*/ 2027 w 2976"/>
              <a:gd name="T49" fmla="*/ 762 h 1875"/>
              <a:gd name="T50" fmla="*/ 1913 w 2976"/>
              <a:gd name="T51" fmla="*/ 695 h 1875"/>
              <a:gd name="T52" fmla="*/ 1904 w 2976"/>
              <a:gd name="T53" fmla="*/ 579 h 1875"/>
              <a:gd name="T54" fmla="*/ 1763 w 2976"/>
              <a:gd name="T55" fmla="*/ 537 h 1875"/>
              <a:gd name="T56" fmla="*/ 1895 w 2976"/>
              <a:gd name="T57" fmla="*/ 467 h 1875"/>
              <a:gd name="T58" fmla="*/ 1730 w 2976"/>
              <a:gd name="T59" fmla="*/ 411 h 1875"/>
              <a:gd name="T60" fmla="*/ 1535 w 2976"/>
              <a:gd name="T61" fmla="*/ 391 h 1875"/>
              <a:gd name="T62" fmla="*/ 1508 w 2976"/>
              <a:gd name="T63" fmla="*/ 286 h 1875"/>
              <a:gd name="T64" fmla="*/ 1450 w 2976"/>
              <a:gd name="T65" fmla="*/ 123 h 1875"/>
              <a:gd name="T66" fmla="*/ 1331 w 2976"/>
              <a:gd name="T67" fmla="*/ 101 h 1875"/>
              <a:gd name="T68" fmla="*/ 1172 w 2976"/>
              <a:gd name="T69" fmla="*/ 56 h 1875"/>
              <a:gd name="T70" fmla="*/ 1072 w 2976"/>
              <a:gd name="T71" fmla="*/ 11 h 1875"/>
              <a:gd name="T72" fmla="*/ 873 w 2976"/>
              <a:gd name="T73" fmla="*/ 38 h 1875"/>
              <a:gd name="T74" fmla="*/ 790 w 2976"/>
              <a:gd name="T75" fmla="*/ 34 h 1875"/>
              <a:gd name="T76" fmla="*/ 754 w 2976"/>
              <a:gd name="T77" fmla="*/ 99 h 1875"/>
              <a:gd name="T78" fmla="*/ 633 w 2976"/>
              <a:gd name="T79" fmla="*/ 199 h 1875"/>
              <a:gd name="T80" fmla="*/ 476 w 2976"/>
              <a:gd name="T81" fmla="*/ 204 h 1875"/>
              <a:gd name="T82" fmla="*/ 391 w 2976"/>
              <a:gd name="T83" fmla="*/ 248 h 1875"/>
              <a:gd name="T84" fmla="*/ 425 w 2976"/>
              <a:gd name="T85" fmla="*/ 286 h 1875"/>
              <a:gd name="T86" fmla="*/ 356 w 2976"/>
              <a:gd name="T87" fmla="*/ 409 h 1875"/>
              <a:gd name="T88" fmla="*/ 291 w 2976"/>
              <a:gd name="T89" fmla="*/ 485 h 1875"/>
              <a:gd name="T90" fmla="*/ 185 w 2976"/>
              <a:gd name="T91" fmla="*/ 427 h 1875"/>
              <a:gd name="T92" fmla="*/ 0 w 2976"/>
              <a:gd name="T93" fmla="*/ 492 h 1875"/>
              <a:gd name="T94" fmla="*/ 91 w 2976"/>
              <a:gd name="T95" fmla="*/ 507 h 1875"/>
              <a:gd name="T96" fmla="*/ 170 w 2976"/>
              <a:gd name="T97" fmla="*/ 519 h 1875"/>
              <a:gd name="T98" fmla="*/ 259 w 2976"/>
              <a:gd name="T99" fmla="*/ 651 h 1875"/>
              <a:gd name="T100" fmla="*/ 405 w 2976"/>
              <a:gd name="T101" fmla="*/ 758 h 1875"/>
              <a:gd name="T102" fmla="*/ 488 w 2976"/>
              <a:gd name="T103" fmla="*/ 753 h 1875"/>
              <a:gd name="T104" fmla="*/ 642 w 2976"/>
              <a:gd name="T105" fmla="*/ 697 h 1875"/>
              <a:gd name="T106" fmla="*/ 676 w 2976"/>
              <a:gd name="T107" fmla="*/ 756 h 1875"/>
              <a:gd name="T108" fmla="*/ 588 w 2976"/>
              <a:gd name="T109" fmla="*/ 948 h 1875"/>
              <a:gd name="T110" fmla="*/ 436 w 2976"/>
              <a:gd name="T111" fmla="*/ 997 h 1875"/>
              <a:gd name="T112" fmla="*/ 382 w 2976"/>
              <a:gd name="T113" fmla="*/ 1084 h 1875"/>
              <a:gd name="T114" fmla="*/ 246 w 2976"/>
              <a:gd name="T115" fmla="*/ 1167 h 1875"/>
              <a:gd name="T116" fmla="*/ 226 w 2976"/>
              <a:gd name="T117" fmla="*/ 1305 h 1875"/>
              <a:gd name="T118" fmla="*/ 322 w 2976"/>
              <a:gd name="T119" fmla="*/ 1390 h 1875"/>
              <a:gd name="T120" fmla="*/ 481 w 2976"/>
              <a:gd name="T121" fmla="*/ 1558 h 1875"/>
              <a:gd name="T122" fmla="*/ 577 w 2976"/>
              <a:gd name="T123" fmla="*/ 1652 h 1875"/>
              <a:gd name="T124" fmla="*/ 716 w 2976"/>
              <a:gd name="T125" fmla="*/ 1672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6" h="1875">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Freeform 15"/>
          <p:cNvSpPr>
            <a:spLocks noEditPoints="1"/>
          </p:cNvSpPr>
          <p:nvPr/>
        </p:nvSpPr>
        <p:spPr bwMode="auto">
          <a:xfrm>
            <a:off x="7440177" y="5258497"/>
            <a:ext cx="4810125" cy="2430463"/>
          </a:xfrm>
          <a:custGeom>
            <a:avLst/>
            <a:gdLst>
              <a:gd name="T0" fmla="*/ 2800 w 3030"/>
              <a:gd name="T1" fmla="*/ 719 h 1531"/>
              <a:gd name="T2" fmla="*/ 2609 w 3030"/>
              <a:gd name="T3" fmla="*/ 874 h 1531"/>
              <a:gd name="T4" fmla="*/ 2448 w 3030"/>
              <a:gd name="T5" fmla="*/ 958 h 1531"/>
              <a:gd name="T6" fmla="*/ 2267 w 3030"/>
              <a:gd name="T7" fmla="*/ 1034 h 1531"/>
              <a:gd name="T8" fmla="*/ 2030 w 3030"/>
              <a:gd name="T9" fmla="*/ 1171 h 1531"/>
              <a:gd name="T10" fmla="*/ 1868 w 3030"/>
              <a:gd name="T11" fmla="*/ 1296 h 1531"/>
              <a:gd name="T12" fmla="*/ 1799 w 3030"/>
              <a:gd name="T13" fmla="*/ 1434 h 1531"/>
              <a:gd name="T14" fmla="*/ 1689 w 3030"/>
              <a:gd name="T15" fmla="*/ 1472 h 1531"/>
              <a:gd name="T16" fmla="*/ 1407 w 3030"/>
              <a:gd name="T17" fmla="*/ 1486 h 1531"/>
              <a:gd name="T18" fmla="*/ 1275 w 3030"/>
              <a:gd name="T19" fmla="*/ 1421 h 1531"/>
              <a:gd name="T20" fmla="*/ 1154 w 3030"/>
              <a:gd name="T21" fmla="*/ 1421 h 1531"/>
              <a:gd name="T22" fmla="*/ 1105 w 3030"/>
              <a:gd name="T23" fmla="*/ 1318 h 1531"/>
              <a:gd name="T24" fmla="*/ 1092 w 3030"/>
              <a:gd name="T25" fmla="*/ 1258 h 1531"/>
              <a:gd name="T26" fmla="*/ 1125 w 3030"/>
              <a:gd name="T27" fmla="*/ 1135 h 1531"/>
              <a:gd name="T28" fmla="*/ 877 w 3030"/>
              <a:gd name="T29" fmla="*/ 1180 h 1531"/>
              <a:gd name="T30" fmla="*/ 689 w 3030"/>
              <a:gd name="T31" fmla="*/ 1182 h 1531"/>
              <a:gd name="T32" fmla="*/ 671 w 3030"/>
              <a:gd name="T33" fmla="*/ 1010 h 1531"/>
              <a:gd name="T34" fmla="*/ 526 w 3030"/>
              <a:gd name="T35" fmla="*/ 990 h 1531"/>
              <a:gd name="T36" fmla="*/ 658 w 3030"/>
              <a:gd name="T37" fmla="*/ 923 h 1531"/>
              <a:gd name="T38" fmla="*/ 510 w 3030"/>
              <a:gd name="T39" fmla="*/ 858 h 1531"/>
              <a:gd name="T40" fmla="*/ 275 w 3030"/>
              <a:gd name="T41" fmla="*/ 840 h 1531"/>
              <a:gd name="T42" fmla="*/ 246 w 3030"/>
              <a:gd name="T43" fmla="*/ 706 h 1531"/>
              <a:gd name="T44" fmla="*/ 194 w 3030"/>
              <a:gd name="T45" fmla="*/ 516 h 1531"/>
              <a:gd name="T46" fmla="*/ 2 w 3030"/>
              <a:gd name="T47" fmla="*/ 476 h 1531"/>
              <a:gd name="T48" fmla="*/ 120 w 3030"/>
              <a:gd name="T49" fmla="*/ 331 h 1531"/>
              <a:gd name="T50" fmla="*/ 402 w 3030"/>
              <a:gd name="T51" fmla="*/ 252 h 1531"/>
              <a:gd name="T52" fmla="*/ 687 w 3030"/>
              <a:gd name="T53" fmla="*/ 156 h 1531"/>
              <a:gd name="T54" fmla="*/ 949 w 3030"/>
              <a:gd name="T55" fmla="*/ 136 h 1531"/>
              <a:gd name="T56" fmla="*/ 1076 w 3030"/>
              <a:gd name="T57" fmla="*/ 33 h 1531"/>
              <a:gd name="T58" fmla="*/ 1197 w 3030"/>
              <a:gd name="T59" fmla="*/ 20 h 1531"/>
              <a:gd name="T60" fmla="*/ 1249 w 3030"/>
              <a:gd name="T61" fmla="*/ 51 h 1531"/>
              <a:gd name="T62" fmla="*/ 1428 w 3030"/>
              <a:gd name="T63" fmla="*/ 38 h 1531"/>
              <a:gd name="T64" fmla="*/ 1546 w 3030"/>
              <a:gd name="T65" fmla="*/ 51 h 1531"/>
              <a:gd name="T66" fmla="*/ 1687 w 3030"/>
              <a:gd name="T67" fmla="*/ 36 h 1531"/>
              <a:gd name="T68" fmla="*/ 1873 w 3030"/>
              <a:gd name="T69" fmla="*/ 36 h 1531"/>
              <a:gd name="T70" fmla="*/ 2097 w 3030"/>
              <a:gd name="T71" fmla="*/ 107 h 1531"/>
              <a:gd name="T72" fmla="*/ 2296 w 3030"/>
              <a:gd name="T73" fmla="*/ 87 h 1531"/>
              <a:gd name="T74" fmla="*/ 2332 w 3030"/>
              <a:gd name="T75" fmla="*/ 219 h 1531"/>
              <a:gd name="T76" fmla="*/ 2535 w 3030"/>
              <a:gd name="T77" fmla="*/ 362 h 1531"/>
              <a:gd name="T78" fmla="*/ 2779 w 3030"/>
              <a:gd name="T79" fmla="*/ 355 h 1531"/>
              <a:gd name="T80" fmla="*/ 2911 w 3030"/>
              <a:gd name="T81" fmla="*/ 496 h 1531"/>
              <a:gd name="T82" fmla="*/ 1636 w 3030"/>
              <a:gd name="T83" fmla="*/ 199 h 1531"/>
              <a:gd name="T84" fmla="*/ 1625 w 3030"/>
              <a:gd name="T85" fmla="*/ 279 h 1531"/>
              <a:gd name="T86" fmla="*/ 1727 w 3030"/>
              <a:gd name="T87" fmla="*/ 281 h 1531"/>
              <a:gd name="T88" fmla="*/ 1631 w 3030"/>
              <a:gd name="T89" fmla="*/ 304 h 1531"/>
              <a:gd name="T90" fmla="*/ 1412 w 3030"/>
              <a:gd name="T91" fmla="*/ 433 h 1531"/>
              <a:gd name="T92" fmla="*/ 1470 w 3030"/>
              <a:gd name="T93" fmla="*/ 491 h 1531"/>
              <a:gd name="T94" fmla="*/ 1354 w 3030"/>
              <a:gd name="T95" fmla="*/ 597 h 1531"/>
              <a:gd name="T96" fmla="*/ 1219 w 3030"/>
              <a:gd name="T97" fmla="*/ 672 h 1531"/>
              <a:gd name="T98" fmla="*/ 1025 w 3030"/>
              <a:gd name="T99" fmla="*/ 675 h 1531"/>
              <a:gd name="T100" fmla="*/ 832 w 3030"/>
              <a:gd name="T101" fmla="*/ 672 h 1531"/>
              <a:gd name="T102" fmla="*/ 702 w 3030"/>
              <a:gd name="T103" fmla="*/ 605 h 1531"/>
              <a:gd name="T104" fmla="*/ 559 w 3030"/>
              <a:gd name="T105" fmla="*/ 579 h 1531"/>
              <a:gd name="T106" fmla="*/ 382 w 3030"/>
              <a:gd name="T107" fmla="*/ 538 h 1531"/>
              <a:gd name="T108" fmla="*/ 458 w 3030"/>
              <a:gd name="T109" fmla="*/ 422 h 1531"/>
              <a:gd name="T110" fmla="*/ 541 w 3030"/>
              <a:gd name="T111" fmla="*/ 411 h 1531"/>
              <a:gd name="T112" fmla="*/ 747 w 3030"/>
              <a:gd name="T113" fmla="*/ 335 h 1531"/>
              <a:gd name="T114" fmla="*/ 902 w 3030"/>
              <a:gd name="T115" fmla="*/ 288 h 1531"/>
              <a:gd name="T116" fmla="*/ 980 w 3030"/>
              <a:gd name="T117" fmla="*/ 264 h 1531"/>
              <a:gd name="T118" fmla="*/ 1139 w 3030"/>
              <a:gd name="T119" fmla="*/ 252 h 1531"/>
              <a:gd name="T120" fmla="*/ 1392 w 3030"/>
              <a:gd name="T121" fmla="*/ 185 h 1531"/>
              <a:gd name="T122" fmla="*/ 1499 w 3030"/>
              <a:gd name="T123" fmla="*/ 194 h 1531"/>
              <a:gd name="T124" fmla="*/ 1694 w 3030"/>
              <a:gd name="T125" fmla="*/ 16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close/>
                <a:moveTo>
                  <a:pt x="1654" y="172"/>
                </a:moveTo>
                <a:lnTo>
                  <a:pt x="1642" y="188"/>
                </a:lnTo>
                <a:lnTo>
                  <a:pt x="1636" y="199"/>
                </a:lnTo>
                <a:lnTo>
                  <a:pt x="1627" y="208"/>
                </a:lnTo>
                <a:lnTo>
                  <a:pt x="1616" y="217"/>
                </a:lnTo>
                <a:lnTo>
                  <a:pt x="1598" y="226"/>
                </a:lnTo>
                <a:lnTo>
                  <a:pt x="1578" y="239"/>
                </a:lnTo>
                <a:lnTo>
                  <a:pt x="1569" y="255"/>
                </a:lnTo>
                <a:lnTo>
                  <a:pt x="1566" y="268"/>
                </a:lnTo>
                <a:lnTo>
                  <a:pt x="1571" y="277"/>
                </a:lnTo>
                <a:lnTo>
                  <a:pt x="1580" y="286"/>
                </a:lnTo>
                <a:lnTo>
                  <a:pt x="1591" y="288"/>
                </a:lnTo>
                <a:lnTo>
                  <a:pt x="1595" y="288"/>
                </a:lnTo>
                <a:lnTo>
                  <a:pt x="1600" y="286"/>
                </a:lnTo>
                <a:lnTo>
                  <a:pt x="1604" y="284"/>
                </a:lnTo>
                <a:lnTo>
                  <a:pt x="1607" y="281"/>
                </a:lnTo>
                <a:lnTo>
                  <a:pt x="1611" y="281"/>
                </a:lnTo>
                <a:lnTo>
                  <a:pt x="1618" y="279"/>
                </a:lnTo>
                <a:lnTo>
                  <a:pt x="1625" y="279"/>
                </a:lnTo>
                <a:lnTo>
                  <a:pt x="1629" y="279"/>
                </a:lnTo>
                <a:lnTo>
                  <a:pt x="1633" y="279"/>
                </a:lnTo>
                <a:lnTo>
                  <a:pt x="1636" y="281"/>
                </a:lnTo>
                <a:lnTo>
                  <a:pt x="1636" y="284"/>
                </a:lnTo>
                <a:lnTo>
                  <a:pt x="1638" y="284"/>
                </a:lnTo>
                <a:lnTo>
                  <a:pt x="1640" y="286"/>
                </a:lnTo>
                <a:lnTo>
                  <a:pt x="1642" y="288"/>
                </a:lnTo>
                <a:lnTo>
                  <a:pt x="1647" y="288"/>
                </a:lnTo>
                <a:lnTo>
                  <a:pt x="1654" y="288"/>
                </a:lnTo>
                <a:lnTo>
                  <a:pt x="1663" y="286"/>
                </a:lnTo>
                <a:lnTo>
                  <a:pt x="1674" y="281"/>
                </a:lnTo>
                <a:lnTo>
                  <a:pt x="1685" y="277"/>
                </a:lnTo>
                <a:lnTo>
                  <a:pt x="1698" y="270"/>
                </a:lnTo>
                <a:lnTo>
                  <a:pt x="1710" y="270"/>
                </a:lnTo>
                <a:lnTo>
                  <a:pt x="1721" y="273"/>
                </a:lnTo>
                <a:lnTo>
                  <a:pt x="1727" y="281"/>
                </a:lnTo>
                <a:lnTo>
                  <a:pt x="1732" y="297"/>
                </a:lnTo>
                <a:lnTo>
                  <a:pt x="1727" y="299"/>
                </a:lnTo>
                <a:lnTo>
                  <a:pt x="1723" y="302"/>
                </a:lnTo>
                <a:lnTo>
                  <a:pt x="1719" y="304"/>
                </a:lnTo>
                <a:lnTo>
                  <a:pt x="1712" y="304"/>
                </a:lnTo>
                <a:lnTo>
                  <a:pt x="1707" y="306"/>
                </a:lnTo>
                <a:lnTo>
                  <a:pt x="1701" y="310"/>
                </a:lnTo>
                <a:lnTo>
                  <a:pt x="1696" y="313"/>
                </a:lnTo>
                <a:lnTo>
                  <a:pt x="1694" y="315"/>
                </a:lnTo>
                <a:lnTo>
                  <a:pt x="1692" y="317"/>
                </a:lnTo>
                <a:lnTo>
                  <a:pt x="1689" y="317"/>
                </a:lnTo>
                <a:lnTo>
                  <a:pt x="1683" y="317"/>
                </a:lnTo>
                <a:lnTo>
                  <a:pt x="1667" y="315"/>
                </a:lnTo>
                <a:lnTo>
                  <a:pt x="1654" y="313"/>
                </a:lnTo>
                <a:lnTo>
                  <a:pt x="1642" y="306"/>
                </a:lnTo>
                <a:lnTo>
                  <a:pt x="1631" y="304"/>
                </a:lnTo>
                <a:lnTo>
                  <a:pt x="1622" y="302"/>
                </a:lnTo>
                <a:lnTo>
                  <a:pt x="1611" y="304"/>
                </a:lnTo>
                <a:lnTo>
                  <a:pt x="1600" y="313"/>
                </a:lnTo>
                <a:lnTo>
                  <a:pt x="1586" y="331"/>
                </a:lnTo>
                <a:lnTo>
                  <a:pt x="1569" y="355"/>
                </a:lnTo>
                <a:lnTo>
                  <a:pt x="1553" y="380"/>
                </a:lnTo>
                <a:lnTo>
                  <a:pt x="1535" y="393"/>
                </a:lnTo>
                <a:lnTo>
                  <a:pt x="1519" y="398"/>
                </a:lnTo>
                <a:lnTo>
                  <a:pt x="1501" y="400"/>
                </a:lnTo>
                <a:lnTo>
                  <a:pt x="1486" y="402"/>
                </a:lnTo>
                <a:lnTo>
                  <a:pt x="1470" y="407"/>
                </a:lnTo>
                <a:lnTo>
                  <a:pt x="1459" y="413"/>
                </a:lnTo>
                <a:lnTo>
                  <a:pt x="1454" y="418"/>
                </a:lnTo>
                <a:lnTo>
                  <a:pt x="1445" y="420"/>
                </a:lnTo>
                <a:lnTo>
                  <a:pt x="1434" y="424"/>
                </a:lnTo>
                <a:lnTo>
                  <a:pt x="1412" y="433"/>
                </a:lnTo>
                <a:lnTo>
                  <a:pt x="1403" y="442"/>
                </a:lnTo>
                <a:lnTo>
                  <a:pt x="1401" y="454"/>
                </a:lnTo>
                <a:lnTo>
                  <a:pt x="1403" y="460"/>
                </a:lnTo>
                <a:lnTo>
                  <a:pt x="1410" y="467"/>
                </a:lnTo>
                <a:lnTo>
                  <a:pt x="1419" y="471"/>
                </a:lnTo>
                <a:lnTo>
                  <a:pt x="1423" y="474"/>
                </a:lnTo>
                <a:lnTo>
                  <a:pt x="1432" y="471"/>
                </a:lnTo>
                <a:lnTo>
                  <a:pt x="1437" y="469"/>
                </a:lnTo>
                <a:lnTo>
                  <a:pt x="1441" y="465"/>
                </a:lnTo>
                <a:lnTo>
                  <a:pt x="1448" y="465"/>
                </a:lnTo>
                <a:lnTo>
                  <a:pt x="1459" y="467"/>
                </a:lnTo>
                <a:lnTo>
                  <a:pt x="1479" y="474"/>
                </a:lnTo>
                <a:lnTo>
                  <a:pt x="1475" y="480"/>
                </a:lnTo>
                <a:lnTo>
                  <a:pt x="1472" y="485"/>
                </a:lnTo>
                <a:lnTo>
                  <a:pt x="1470" y="489"/>
                </a:lnTo>
                <a:lnTo>
                  <a:pt x="1470" y="491"/>
                </a:lnTo>
                <a:lnTo>
                  <a:pt x="1468" y="491"/>
                </a:lnTo>
                <a:lnTo>
                  <a:pt x="1466" y="491"/>
                </a:lnTo>
                <a:lnTo>
                  <a:pt x="1463" y="491"/>
                </a:lnTo>
                <a:lnTo>
                  <a:pt x="1459" y="494"/>
                </a:lnTo>
                <a:lnTo>
                  <a:pt x="1452" y="494"/>
                </a:lnTo>
                <a:lnTo>
                  <a:pt x="1445" y="496"/>
                </a:lnTo>
                <a:lnTo>
                  <a:pt x="1430" y="500"/>
                </a:lnTo>
                <a:lnTo>
                  <a:pt x="1421" y="507"/>
                </a:lnTo>
                <a:lnTo>
                  <a:pt x="1416" y="514"/>
                </a:lnTo>
                <a:lnTo>
                  <a:pt x="1414" y="523"/>
                </a:lnTo>
                <a:lnTo>
                  <a:pt x="1410" y="536"/>
                </a:lnTo>
                <a:lnTo>
                  <a:pt x="1403" y="550"/>
                </a:lnTo>
                <a:lnTo>
                  <a:pt x="1387" y="567"/>
                </a:lnTo>
                <a:lnTo>
                  <a:pt x="1363" y="590"/>
                </a:lnTo>
                <a:lnTo>
                  <a:pt x="1358" y="594"/>
                </a:lnTo>
                <a:lnTo>
                  <a:pt x="1354" y="597"/>
                </a:lnTo>
                <a:lnTo>
                  <a:pt x="1349" y="601"/>
                </a:lnTo>
                <a:lnTo>
                  <a:pt x="1347" y="603"/>
                </a:lnTo>
                <a:lnTo>
                  <a:pt x="1345" y="605"/>
                </a:lnTo>
                <a:lnTo>
                  <a:pt x="1343" y="608"/>
                </a:lnTo>
                <a:lnTo>
                  <a:pt x="1338" y="612"/>
                </a:lnTo>
                <a:lnTo>
                  <a:pt x="1334" y="619"/>
                </a:lnTo>
                <a:lnTo>
                  <a:pt x="1327" y="628"/>
                </a:lnTo>
                <a:lnTo>
                  <a:pt x="1320" y="634"/>
                </a:lnTo>
                <a:lnTo>
                  <a:pt x="1311" y="639"/>
                </a:lnTo>
                <a:lnTo>
                  <a:pt x="1300" y="643"/>
                </a:lnTo>
                <a:lnTo>
                  <a:pt x="1275" y="648"/>
                </a:lnTo>
                <a:lnTo>
                  <a:pt x="1251" y="652"/>
                </a:lnTo>
                <a:lnTo>
                  <a:pt x="1237" y="659"/>
                </a:lnTo>
                <a:lnTo>
                  <a:pt x="1231" y="664"/>
                </a:lnTo>
                <a:lnTo>
                  <a:pt x="1226" y="670"/>
                </a:lnTo>
                <a:lnTo>
                  <a:pt x="1219" y="672"/>
                </a:lnTo>
                <a:lnTo>
                  <a:pt x="1204" y="675"/>
                </a:lnTo>
                <a:lnTo>
                  <a:pt x="1193" y="672"/>
                </a:lnTo>
                <a:lnTo>
                  <a:pt x="1184" y="670"/>
                </a:lnTo>
                <a:lnTo>
                  <a:pt x="1177" y="666"/>
                </a:lnTo>
                <a:lnTo>
                  <a:pt x="1163" y="666"/>
                </a:lnTo>
                <a:lnTo>
                  <a:pt x="1154" y="666"/>
                </a:lnTo>
                <a:lnTo>
                  <a:pt x="1150" y="668"/>
                </a:lnTo>
                <a:lnTo>
                  <a:pt x="1146" y="670"/>
                </a:lnTo>
                <a:lnTo>
                  <a:pt x="1141" y="672"/>
                </a:lnTo>
                <a:lnTo>
                  <a:pt x="1130" y="675"/>
                </a:lnTo>
                <a:lnTo>
                  <a:pt x="1110" y="675"/>
                </a:lnTo>
                <a:lnTo>
                  <a:pt x="1087" y="672"/>
                </a:lnTo>
                <a:lnTo>
                  <a:pt x="1072" y="668"/>
                </a:lnTo>
                <a:lnTo>
                  <a:pt x="1056" y="666"/>
                </a:lnTo>
                <a:lnTo>
                  <a:pt x="1040" y="668"/>
                </a:lnTo>
                <a:lnTo>
                  <a:pt x="1025" y="675"/>
                </a:lnTo>
                <a:lnTo>
                  <a:pt x="1009" y="679"/>
                </a:lnTo>
                <a:lnTo>
                  <a:pt x="931" y="693"/>
                </a:lnTo>
                <a:lnTo>
                  <a:pt x="911" y="688"/>
                </a:lnTo>
                <a:lnTo>
                  <a:pt x="895" y="677"/>
                </a:lnTo>
                <a:lnTo>
                  <a:pt x="879" y="668"/>
                </a:lnTo>
                <a:lnTo>
                  <a:pt x="861" y="659"/>
                </a:lnTo>
                <a:lnTo>
                  <a:pt x="859" y="664"/>
                </a:lnTo>
                <a:lnTo>
                  <a:pt x="857" y="668"/>
                </a:lnTo>
                <a:lnTo>
                  <a:pt x="857" y="668"/>
                </a:lnTo>
                <a:lnTo>
                  <a:pt x="857" y="670"/>
                </a:lnTo>
                <a:lnTo>
                  <a:pt x="857" y="672"/>
                </a:lnTo>
                <a:lnTo>
                  <a:pt x="857" y="677"/>
                </a:lnTo>
                <a:lnTo>
                  <a:pt x="857" y="684"/>
                </a:lnTo>
                <a:lnTo>
                  <a:pt x="843" y="681"/>
                </a:lnTo>
                <a:lnTo>
                  <a:pt x="837" y="677"/>
                </a:lnTo>
                <a:lnTo>
                  <a:pt x="832" y="672"/>
                </a:lnTo>
                <a:lnTo>
                  <a:pt x="830" y="666"/>
                </a:lnTo>
                <a:lnTo>
                  <a:pt x="825" y="659"/>
                </a:lnTo>
                <a:lnTo>
                  <a:pt x="817" y="652"/>
                </a:lnTo>
                <a:lnTo>
                  <a:pt x="803" y="648"/>
                </a:lnTo>
                <a:lnTo>
                  <a:pt x="778" y="646"/>
                </a:lnTo>
                <a:lnTo>
                  <a:pt x="767" y="643"/>
                </a:lnTo>
                <a:lnTo>
                  <a:pt x="761" y="643"/>
                </a:lnTo>
                <a:lnTo>
                  <a:pt x="756" y="641"/>
                </a:lnTo>
                <a:lnTo>
                  <a:pt x="754" y="637"/>
                </a:lnTo>
                <a:lnTo>
                  <a:pt x="752" y="632"/>
                </a:lnTo>
                <a:lnTo>
                  <a:pt x="747" y="628"/>
                </a:lnTo>
                <a:lnTo>
                  <a:pt x="745" y="621"/>
                </a:lnTo>
                <a:lnTo>
                  <a:pt x="736" y="608"/>
                </a:lnTo>
                <a:lnTo>
                  <a:pt x="723" y="603"/>
                </a:lnTo>
                <a:lnTo>
                  <a:pt x="705" y="601"/>
                </a:lnTo>
                <a:lnTo>
                  <a:pt x="702" y="605"/>
                </a:lnTo>
                <a:lnTo>
                  <a:pt x="702" y="610"/>
                </a:lnTo>
                <a:lnTo>
                  <a:pt x="700" y="612"/>
                </a:lnTo>
                <a:lnTo>
                  <a:pt x="700" y="612"/>
                </a:lnTo>
                <a:lnTo>
                  <a:pt x="700" y="614"/>
                </a:lnTo>
                <a:lnTo>
                  <a:pt x="698" y="617"/>
                </a:lnTo>
                <a:lnTo>
                  <a:pt x="693" y="621"/>
                </a:lnTo>
                <a:lnTo>
                  <a:pt x="671" y="608"/>
                </a:lnTo>
                <a:lnTo>
                  <a:pt x="651" y="599"/>
                </a:lnTo>
                <a:lnTo>
                  <a:pt x="631" y="597"/>
                </a:lnTo>
                <a:lnTo>
                  <a:pt x="606" y="597"/>
                </a:lnTo>
                <a:lnTo>
                  <a:pt x="573" y="597"/>
                </a:lnTo>
                <a:lnTo>
                  <a:pt x="568" y="590"/>
                </a:lnTo>
                <a:lnTo>
                  <a:pt x="566" y="585"/>
                </a:lnTo>
                <a:lnTo>
                  <a:pt x="564" y="581"/>
                </a:lnTo>
                <a:lnTo>
                  <a:pt x="561" y="579"/>
                </a:lnTo>
                <a:lnTo>
                  <a:pt x="559" y="579"/>
                </a:lnTo>
                <a:lnTo>
                  <a:pt x="557" y="576"/>
                </a:lnTo>
                <a:lnTo>
                  <a:pt x="552" y="574"/>
                </a:lnTo>
                <a:lnTo>
                  <a:pt x="548" y="574"/>
                </a:lnTo>
                <a:lnTo>
                  <a:pt x="539" y="570"/>
                </a:lnTo>
                <a:lnTo>
                  <a:pt x="526" y="561"/>
                </a:lnTo>
                <a:lnTo>
                  <a:pt x="512" y="552"/>
                </a:lnTo>
                <a:lnTo>
                  <a:pt x="501" y="543"/>
                </a:lnTo>
                <a:lnTo>
                  <a:pt x="490" y="536"/>
                </a:lnTo>
                <a:lnTo>
                  <a:pt x="476" y="536"/>
                </a:lnTo>
                <a:lnTo>
                  <a:pt x="461" y="543"/>
                </a:lnTo>
                <a:lnTo>
                  <a:pt x="436" y="559"/>
                </a:lnTo>
                <a:lnTo>
                  <a:pt x="418" y="567"/>
                </a:lnTo>
                <a:lnTo>
                  <a:pt x="405" y="567"/>
                </a:lnTo>
                <a:lnTo>
                  <a:pt x="396" y="563"/>
                </a:lnTo>
                <a:lnTo>
                  <a:pt x="387" y="552"/>
                </a:lnTo>
                <a:lnTo>
                  <a:pt x="382" y="538"/>
                </a:lnTo>
                <a:lnTo>
                  <a:pt x="376" y="523"/>
                </a:lnTo>
                <a:lnTo>
                  <a:pt x="371" y="509"/>
                </a:lnTo>
                <a:lnTo>
                  <a:pt x="367" y="498"/>
                </a:lnTo>
                <a:lnTo>
                  <a:pt x="362" y="483"/>
                </a:lnTo>
                <a:lnTo>
                  <a:pt x="358" y="478"/>
                </a:lnTo>
                <a:lnTo>
                  <a:pt x="358" y="478"/>
                </a:lnTo>
                <a:lnTo>
                  <a:pt x="355" y="478"/>
                </a:lnTo>
                <a:lnTo>
                  <a:pt x="355" y="478"/>
                </a:lnTo>
                <a:lnTo>
                  <a:pt x="355" y="471"/>
                </a:lnTo>
                <a:lnTo>
                  <a:pt x="355" y="454"/>
                </a:lnTo>
                <a:lnTo>
                  <a:pt x="358" y="447"/>
                </a:lnTo>
                <a:lnTo>
                  <a:pt x="362" y="442"/>
                </a:lnTo>
                <a:lnTo>
                  <a:pt x="367" y="436"/>
                </a:lnTo>
                <a:lnTo>
                  <a:pt x="373" y="431"/>
                </a:lnTo>
                <a:lnTo>
                  <a:pt x="380" y="429"/>
                </a:lnTo>
                <a:lnTo>
                  <a:pt x="458" y="422"/>
                </a:lnTo>
                <a:lnTo>
                  <a:pt x="470" y="424"/>
                </a:lnTo>
                <a:lnTo>
                  <a:pt x="474" y="427"/>
                </a:lnTo>
                <a:lnTo>
                  <a:pt x="476" y="431"/>
                </a:lnTo>
                <a:lnTo>
                  <a:pt x="479" y="433"/>
                </a:lnTo>
                <a:lnTo>
                  <a:pt x="485" y="438"/>
                </a:lnTo>
                <a:lnTo>
                  <a:pt x="496" y="440"/>
                </a:lnTo>
                <a:lnTo>
                  <a:pt x="519" y="440"/>
                </a:lnTo>
                <a:lnTo>
                  <a:pt x="523" y="440"/>
                </a:lnTo>
                <a:lnTo>
                  <a:pt x="526" y="438"/>
                </a:lnTo>
                <a:lnTo>
                  <a:pt x="528" y="438"/>
                </a:lnTo>
                <a:lnTo>
                  <a:pt x="530" y="436"/>
                </a:lnTo>
                <a:lnTo>
                  <a:pt x="532" y="433"/>
                </a:lnTo>
                <a:lnTo>
                  <a:pt x="535" y="433"/>
                </a:lnTo>
                <a:lnTo>
                  <a:pt x="543" y="431"/>
                </a:lnTo>
                <a:lnTo>
                  <a:pt x="541" y="422"/>
                </a:lnTo>
                <a:lnTo>
                  <a:pt x="541" y="411"/>
                </a:lnTo>
                <a:lnTo>
                  <a:pt x="541" y="402"/>
                </a:lnTo>
                <a:lnTo>
                  <a:pt x="548" y="393"/>
                </a:lnTo>
                <a:lnTo>
                  <a:pt x="561" y="391"/>
                </a:lnTo>
                <a:lnTo>
                  <a:pt x="579" y="393"/>
                </a:lnTo>
                <a:lnTo>
                  <a:pt x="595" y="400"/>
                </a:lnTo>
                <a:lnTo>
                  <a:pt x="611" y="404"/>
                </a:lnTo>
                <a:lnTo>
                  <a:pt x="624" y="400"/>
                </a:lnTo>
                <a:lnTo>
                  <a:pt x="633" y="391"/>
                </a:lnTo>
                <a:lnTo>
                  <a:pt x="637" y="380"/>
                </a:lnTo>
                <a:lnTo>
                  <a:pt x="637" y="371"/>
                </a:lnTo>
                <a:lnTo>
                  <a:pt x="640" y="360"/>
                </a:lnTo>
                <a:lnTo>
                  <a:pt x="646" y="351"/>
                </a:lnTo>
                <a:lnTo>
                  <a:pt x="660" y="346"/>
                </a:lnTo>
                <a:lnTo>
                  <a:pt x="684" y="342"/>
                </a:lnTo>
                <a:lnTo>
                  <a:pt x="723" y="340"/>
                </a:lnTo>
                <a:lnTo>
                  <a:pt x="747" y="335"/>
                </a:lnTo>
                <a:lnTo>
                  <a:pt x="765" y="331"/>
                </a:lnTo>
                <a:lnTo>
                  <a:pt x="778" y="326"/>
                </a:lnTo>
                <a:lnTo>
                  <a:pt x="790" y="322"/>
                </a:lnTo>
                <a:lnTo>
                  <a:pt x="805" y="313"/>
                </a:lnTo>
                <a:lnTo>
                  <a:pt x="828" y="304"/>
                </a:lnTo>
                <a:lnTo>
                  <a:pt x="843" y="299"/>
                </a:lnTo>
                <a:lnTo>
                  <a:pt x="852" y="299"/>
                </a:lnTo>
                <a:lnTo>
                  <a:pt x="861" y="304"/>
                </a:lnTo>
                <a:lnTo>
                  <a:pt x="872" y="306"/>
                </a:lnTo>
                <a:lnTo>
                  <a:pt x="886" y="308"/>
                </a:lnTo>
                <a:lnTo>
                  <a:pt x="888" y="306"/>
                </a:lnTo>
                <a:lnTo>
                  <a:pt x="893" y="304"/>
                </a:lnTo>
                <a:lnTo>
                  <a:pt x="893" y="302"/>
                </a:lnTo>
                <a:lnTo>
                  <a:pt x="895" y="297"/>
                </a:lnTo>
                <a:lnTo>
                  <a:pt x="897" y="293"/>
                </a:lnTo>
                <a:lnTo>
                  <a:pt x="902" y="288"/>
                </a:lnTo>
                <a:lnTo>
                  <a:pt x="906" y="286"/>
                </a:lnTo>
                <a:lnTo>
                  <a:pt x="913" y="281"/>
                </a:lnTo>
                <a:lnTo>
                  <a:pt x="919" y="279"/>
                </a:lnTo>
                <a:lnTo>
                  <a:pt x="926" y="279"/>
                </a:lnTo>
                <a:lnTo>
                  <a:pt x="931" y="277"/>
                </a:lnTo>
                <a:lnTo>
                  <a:pt x="933" y="279"/>
                </a:lnTo>
                <a:lnTo>
                  <a:pt x="937" y="279"/>
                </a:lnTo>
                <a:lnTo>
                  <a:pt x="940" y="277"/>
                </a:lnTo>
                <a:lnTo>
                  <a:pt x="944" y="277"/>
                </a:lnTo>
                <a:lnTo>
                  <a:pt x="951" y="275"/>
                </a:lnTo>
                <a:lnTo>
                  <a:pt x="953" y="273"/>
                </a:lnTo>
                <a:lnTo>
                  <a:pt x="958" y="270"/>
                </a:lnTo>
                <a:lnTo>
                  <a:pt x="962" y="266"/>
                </a:lnTo>
                <a:lnTo>
                  <a:pt x="966" y="266"/>
                </a:lnTo>
                <a:lnTo>
                  <a:pt x="973" y="264"/>
                </a:lnTo>
                <a:lnTo>
                  <a:pt x="980" y="264"/>
                </a:lnTo>
                <a:lnTo>
                  <a:pt x="984" y="266"/>
                </a:lnTo>
                <a:lnTo>
                  <a:pt x="989" y="268"/>
                </a:lnTo>
                <a:lnTo>
                  <a:pt x="993" y="270"/>
                </a:lnTo>
                <a:lnTo>
                  <a:pt x="998" y="273"/>
                </a:lnTo>
                <a:lnTo>
                  <a:pt x="1002" y="275"/>
                </a:lnTo>
                <a:lnTo>
                  <a:pt x="1013" y="270"/>
                </a:lnTo>
                <a:lnTo>
                  <a:pt x="1027" y="259"/>
                </a:lnTo>
                <a:lnTo>
                  <a:pt x="1045" y="248"/>
                </a:lnTo>
                <a:lnTo>
                  <a:pt x="1067" y="239"/>
                </a:lnTo>
                <a:lnTo>
                  <a:pt x="1092" y="235"/>
                </a:lnTo>
                <a:lnTo>
                  <a:pt x="1103" y="237"/>
                </a:lnTo>
                <a:lnTo>
                  <a:pt x="1107" y="239"/>
                </a:lnTo>
                <a:lnTo>
                  <a:pt x="1112" y="241"/>
                </a:lnTo>
                <a:lnTo>
                  <a:pt x="1116" y="243"/>
                </a:lnTo>
                <a:lnTo>
                  <a:pt x="1125" y="248"/>
                </a:lnTo>
                <a:lnTo>
                  <a:pt x="1139" y="252"/>
                </a:lnTo>
                <a:lnTo>
                  <a:pt x="1163" y="255"/>
                </a:lnTo>
                <a:lnTo>
                  <a:pt x="1199" y="257"/>
                </a:lnTo>
                <a:lnTo>
                  <a:pt x="1215" y="257"/>
                </a:lnTo>
                <a:lnTo>
                  <a:pt x="1224" y="252"/>
                </a:lnTo>
                <a:lnTo>
                  <a:pt x="1233" y="246"/>
                </a:lnTo>
                <a:lnTo>
                  <a:pt x="1242" y="239"/>
                </a:lnTo>
                <a:lnTo>
                  <a:pt x="1255" y="232"/>
                </a:lnTo>
                <a:lnTo>
                  <a:pt x="1264" y="230"/>
                </a:lnTo>
                <a:lnTo>
                  <a:pt x="1275" y="228"/>
                </a:lnTo>
                <a:lnTo>
                  <a:pt x="1291" y="223"/>
                </a:lnTo>
                <a:lnTo>
                  <a:pt x="1311" y="214"/>
                </a:lnTo>
                <a:lnTo>
                  <a:pt x="1331" y="205"/>
                </a:lnTo>
                <a:lnTo>
                  <a:pt x="1354" y="197"/>
                </a:lnTo>
                <a:lnTo>
                  <a:pt x="1372" y="188"/>
                </a:lnTo>
                <a:lnTo>
                  <a:pt x="1385" y="185"/>
                </a:lnTo>
                <a:lnTo>
                  <a:pt x="1392" y="185"/>
                </a:lnTo>
                <a:lnTo>
                  <a:pt x="1396" y="188"/>
                </a:lnTo>
                <a:lnTo>
                  <a:pt x="1401" y="188"/>
                </a:lnTo>
                <a:lnTo>
                  <a:pt x="1403" y="190"/>
                </a:lnTo>
                <a:lnTo>
                  <a:pt x="1405" y="192"/>
                </a:lnTo>
                <a:lnTo>
                  <a:pt x="1407" y="192"/>
                </a:lnTo>
                <a:lnTo>
                  <a:pt x="1414" y="192"/>
                </a:lnTo>
                <a:lnTo>
                  <a:pt x="1421" y="192"/>
                </a:lnTo>
                <a:lnTo>
                  <a:pt x="1425" y="190"/>
                </a:lnTo>
                <a:lnTo>
                  <a:pt x="1432" y="188"/>
                </a:lnTo>
                <a:lnTo>
                  <a:pt x="1443" y="185"/>
                </a:lnTo>
                <a:lnTo>
                  <a:pt x="1463" y="185"/>
                </a:lnTo>
                <a:lnTo>
                  <a:pt x="1472" y="185"/>
                </a:lnTo>
                <a:lnTo>
                  <a:pt x="1479" y="188"/>
                </a:lnTo>
                <a:lnTo>
                  <a:pt x="1481" y="190"/>
                </a:lnTo>
                <a:lnTo>
                  <a:pt x="1488" y="192"/>
                </a:lnTo>
                <a:lnTo>
                  <a:pt x="1499" y="194"/>
                </a:lnTo>
                <a:lnTo>
                  <a:pt x="1522" y="197"/>
                </a:lnTo>
                <a:lnTo>
                  <a:pt x="1542" y="192"/>
                </a:lnTo>
                <a:lnTo>
                  <a:pt x="1557" y="183"/>
                </a:lnTo>
                <a:lnTo>
                  <a:pt x="1573" y="174"/>
                </a:lnTo>
                <a:lnTo>
                  <a:pt x="1589" y="163"/>
                </a:lnTo>
                <a:lnTo>
                  <a:pt x="1607" y="159"/>
                </a:lnTo>
                <a:lnTo>
                  <a:pt x="1620" y="159"/>
                </a:lnTo>
                <a:lnTo>
                  <a:pt x="1631" y="161"/>
                </a:lnTo>
                <a:lnTo>
                  <a:pt x="1642" y="163"/>
                </a:lnTo>
                <a:lnTo>
                  <a:pt x="1656" y="163"/>
                </a:lnTo>
                <a:lnTo>
                  <a:pt x="1667" y="156"/>
                </a:lnTo>
                <a:lnTo>
                  <a:pt x="1676" y="152"/>
                </a:lnTo>
                <a:lnTo>
                  <a:pt x="1687" y="147"/>
                </a:lnTo>
                <a:lnTo>
                  <a:pt x="1703" y="147"/>
                </a:lnTo>
                <a:lnTo>
                  <a:pt x="1703" y="161"/>
                </a:lnTo>
                <a:lnTo>
                  <a:pt x="1694" y="165"/>
                </a:lnTo>
                <a:lnTo>
                  <a:pt x="1689" y="167"/>
                </a:lnTo>
                <a:lnTo>
                  <a:pt x="1685" y="170"/>
                </a:lnTo>
                <a:lnTo>
                  <a:pt x="1674" y="170"/>
                </a:lnTo>
                <a:lnTo>
                  <a:pt x="1654" y="172"/>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Freeform 16"/>
          <p:cNvSpPr>
            <a:spLocks/>
          </p:cNvSpPr>
          <p:nvPr/>
        </p:nvSpPr>
        <p:spPr bwMode="auto">
          <a:xfrm>
            <a:off x="7440177" y="5258497"/>
            <a:ext cx="4810125" cy="2430463"/>
          </a:xfrm>
          <a:custGeom>
            <a:avLst/>
            <a:gdLst>
              <a:gd name="T0" fmla="*/ 2907 w 3030"/>
              <a:gd name="T1" fmla="*/ 710 h 1531"/>
              <a:gd name="T2" fmla="*/ 2732 w 3030"/>
              <a:gd name="T3" fmla="*/ 802 h 1531"/>
              <a:gd name="T4" fmla="*/ 2589 w 3030"/>
              <a:gd name="T5" fmla="*/ 891 h 1531"/>
              <a:gd name="T6" fmla="*/ 2486 w 3030"/>
              <a:gd name="T7" fmla="*/ 956 h 1531"/>
              <a:gd name="T8" fmla="*/ 2363 w 3030"/>
              <a:gd name="T9" fmla="*/ 988 h 1531"/>
              <a:gd name="T10" fmla="*/ 2215 w 3030"/>
              <a:gd name="T11" fmla="*/ 1070 h 1531"/>
              <a:gd name="T12" fmla="*/ 2086 w 3030"/>
              <a:gd name="T13" fmla="*/ 1164 h 1531"/>
              <a:gd name="T14" fmla="*/ 1976 w 3030"/>
              <a:gd name="T15" fmla="*/ 1247 h 1531"/>
              <a:gd name="T16" fmla="*/ 1826 w 3030"/>
              <a:gd name="T17" fmla="*/ 1316 h 1531"/>
              <a:gd name="T18" fmla="*/ 1808 w 3030"/>
              <a:gd name="T19" fmla="*/ 1428 h 1531"/>
              <a:gd name="T20" fmla="*/ 1727 w 3030"/>
              <a:gd name="T21" fmla="*/ 1528 h 1531"/>
              <a:gd name="T22" fmla="*/ 1645 w 3030"/>
              <a:gd name="T23" fmla="*/ 1452 h 1531"/>
              <a:gd name="T24" fmla="*/ 1414 w 3030"/>
              <a:gd name="T25" fmla="*/ 1486 h 1531"/>
              <a:gd name="T26" fmla="*/ 1338 w 3030"/>
              <a:gd name="T27" fmla="*/ 1423 h 1531"/>
              <a:gd name="T28" fmla="*/ 1193 w 3030"/>
              <a:gd name="T29" fmla="*/ 1441 h 1531"/>
              <a:gd name="T30" fmla="*/ 1154 w 3030"/>
              <a:gd name="T31" fmla="*/ 1421 h 1531"/>
              <a:gd name="T32" fmla="*/ 1132 w 3030"/>
              <a:gd name="T33" fmla="*/ 1334 h 1531"/>
              <a:gd name="T34" fmla="*/ 1103 w 3030"/>
              <a:gd name="T35" fmla="*/ 1298 h 1531"/>
              <a:gd name="T36" fmla="*/ 1096 w 3030"/>
              <a:gd name="T37" fmla="*/ 1258 h 1531"/>
              <a:gd name="T38" fmla="*/ 1141 w 3030"/>
              <a:gd name="T39" fmla="*/ 1160 h 1531"/>
              <a:gd name="T40" fmla="*/ 991 w 3030"/>
              <a:gd name="T41" fmla="*/ 1169 h 1531"/>
              <a:gd name="T42" fmla="*/ 855 w 3030"/>
              <a:gd name="T43" fmla="*/ 1166 h 1531"/>
              <a:gd name="T44" fmla="*/ 714 w 3030"/>
              <a:gd name="T45" fmla="*/ 1177 h 1531"/>
              <a:gd name="T46" fmla="*/ 696 w 3030"/>
              <a:gd name="T47" fmla="*/ 1102 h 1531"/>
              <a:gd name="T48" fmla="*/ 655 w 3030"/>
              <a:gd name="T49" fmla="*/ 1021 h 1531"/>
              <a:gd name="T50" fmla="*/ 539 w 3030"/>
              <a:gd name="T51" fmla="*/ 1023 h 1531"/>
              <a:gd name="T52" fmla="*/ 646 w 3030"/>
              <a:gd name="T53" fmla="*/ 979 h 1531"/>
              <a:gd name="T54" fmla="*/ 667 w 3030"/>
              <a:gd name="T55" fmla="*/ 880 h 1531"/>
              <a:gd name="T56" fmla="*/ 530 w 3030"/>
              <a:gd name="T57" fmla="*/ 858 h 1531"/>
              <a:gd name="T58" fmla="*/ 347 w 3030"/>
              <a:gd name="T59" fmla="*/ 809 h 1531"/>
              <a:gd name="T60" fmla="*/ 255 w 3030"/>
              <a:gd name="T61" fmla="*/ 798 h 1531"/>
              <a:gd name="T62" fmla="*/ 246 w 3030"/>
              <a:gd name="T63" fmla="*/ 706 h 1531"/>
              <a:gd name="T64" fmla="*/ 230 w 3030"/>
              <a:gd name="T65" fmla="*/ 612 h 1531"/>
              <a:gd name="T66" fmla="*/ 127 w 3030"/>
              <a:gd name="T67" fmla="*/ 536 h 1531"/>
              <a:gd name="T68" fmla="*/ 0 w 3030"/>
              <a:gd name="T69" fmla="*/ 454 h 1531"/>
              <a:gd name="T70" fmla="*/ 100 w 3030"/>
              <a:gd name="T71" fmla="*/ 362 h 1531"/>
              <a:gd name="T72" fmla="*/ 246 w 3030"/>
              <a:gd name="T73" fmla="*/ 335 h 1531"/>
              <a:gd name="T74" fmla="*/ 438 w 3030"/>
              <a:gd name="T75" fmla="*/ 223 h 1531"/>
              <a:gd name="T76" fmla="*/ 649 w 3030"/>
              <a:gd name="T77" fmla="*/ 181 h 1531"/>
              <a:gd name="T78" fmla="*/ 772 w 3030"/>
              <a:gd name="T79" fmla="*/ 143 h 1531"/>
              <a:gd name="T80" fmla="*/ 980 w 3030"/>
              <a:gd name="T81" fmla="*/ 80 h 1531"/>
              <a:gd name="T82" fmla="*/ 1060 w 3030"/>
              <a:gd name="T83" fmla="*/ 24 h 1531"/>
              <a:gd name="T84" fmla="*/ 1172 w 3030"/>
              <a:gd name="T85" fmla="*/ 9 h 1531"/>
              <a:gd name="T86" fmla="*/ 1206 w 3030"/>
              <a:gd name="T87" fmla="*/ 20 h 1531"/>
              <a:gd name="T88" fmla="*/ 1242 w 3030"/>
              <a:gd name="T89" fmla="*/ 54 h 1531"/>
              <a:gd name="T90" fmla="*/ 1387 w 3030"/>
              <a:gd name="T91" fmla="*/ 45 h 1531"/>
              <a:gd name="T92" fmla="*/ 1490 w 3030"/>
              <a:gd name="T93" fmla="*/ 45 h 1531"/>
              <a:gd name="T94" fmla="*/ 1546 w 3030"/>
              <a:gd name="T95" fmla="*/ 51 h 1531"/>
              <a:gd name="T96" fmla="*/ 1627 w 3030"/>
              <a:gd name="T97" fmla="*/ 51 h 1531"/>
              <a:gd name="T98" fmla="*/ 1754 w 3030"/>
              <a:gd name="T99" fmla="*/ 40 h 1531"/>
              <a:gd name="T100" fmla="*/ 1884 w 3030"/>
              <a:gd name="T101" fmla="*/ 38 h 1531"/>
              <a:gd name="T102" fmla="*/ 2052 w 3030"/>
              <a:gd name="T103" fmla="*/ 85 h 1531"/>
              <a:gd name="T104" fmla="*/ 2166 w 3030"/>
              <a:gd name="T105" fmla="*/ 116 h 1531"/>
              <a:gd name="T106" fmla="*/ 2291 w 3030"/>
              <a:gd name="T107" fmla="*/ 116 h 1531"/>
              <a:gd name="T108" fmla="*/ 2296 w 3030"/>
              <a:gd name="T109" fmla="*/ 190 h 1531"/>
              <a:gd name="T110" fmla="*/ 2441 w 3030"/>
              <a:gd name="T111" fmla="*/ 342 h 1531"/>
              <a:gd name="T112" fmla="*/ 2589 w 3030"/>
              <a:gd name="T113" fmla="*/ 346 h 1531"/>
              <a:gd name="T114" fmla="*/ 2764 w 3030"/>
              <a:gd name="T115" fmla="*/ 355 h 1531"/>
              <a:gd name="T116" fmla="*/ 2842 w 3030"/>
              <a:gd name="T117" fmla="*/ 429 h 1531"/>
              <a:gd name="T118" fmla="*/ 2958 w 3030"/>
              <a:gd name="T119" fmla="*/ 54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Freeform 17"/>
          <p:cNvSpPr>
            <a:spLocks/>
          </p:cNvSpPr>
          <p:nvPr/>
        </p:nvSpPr>
        <p:spPr bwMode="auto">
          <a:xfrm>
            <a:off x="8003740" y="5491860"/>
            <a:ext cx="2185988" cy="866775"/>
          </a:xfrm>
          <a:custGeom>
            <a:avLst/>
            <a:gdLst>
              <a:gd name="T0" fmla="*/ 1243 w 1377"/>
              <a:gd name="T1" fmla="*/ 79 h 546"/>
              <a:gd name="T2" fmla="*/ 1236 w 1377"/>
              <a:gd name="T3" fmla="*/ 141 h 546"/>
              <a:gd name="T4" fmla="*/ 1263 w 1377"/>
              <a:gd name="T5" fmla="*/ 132 h 546"/>
              <a:gd name="T6" fmla="*/ 1283 w 1377"/>
              <a:gd name="T7" fmla="*/ 137 h 546"/>
              <a:gd name="T8" fmla="*/ 1319 w 1377"/>
              <a:gd name="T9" fmla="*/ 134 h 546"/>
              <a:gd name="T10" fmla="*/ 1377 w 1377"/>
              <a:gd name="T11" fmla="*/ 150 h 546"/>
              <a:gd name="T12" fmla="*/ 1346 w 1377"/>
              <a:gd name="T13" fmla="*/ 163 h 546"/>
              <a:gd name="T14" fmla="*/ 1312 w 1377"/>
              <a:gd name="T15" fmla="*/ 168 h 546"/>
              <a:gd name="T16" fmla="*/ 1245 w 1377"/>
              <a:gd name="T17" fmla="*/ 166 h 546"/>
              <a:gd name="T18" fmla="*/ 1146 w 1377"/>
              <a:gd name="T19" fmla="*/ 253 h 546"/>
              <a:gd name="T20" fmla="*/ 1079 w 1377"/>
              <a:gd name="T21" fmla="*/ 277 h 546"/>
              <a:gd name="T22" fmla="*/ 1064 w 1377"/>
              <a:gd name="T23" fmla="*/ 324 h 546"/>
              <a:gd name="T24" fmla="*/ 1104 w 1377"/>
              <a:gd name="T25" fmla="*/ 320 h 546"/>
              <a:gd name="T26" fmla="*/ 1113 w 1377"/>
              <a:gd name="T27" fmla="*/ 344 h 546"/>
              <a:gd name="T28" fmla="*/ 1075 w 1377"/>
              <a:gd name="T29" fmla="*/ 353 h 546"/>
              <a:gd name="T30" fmla="*/ 1032 w 1377"/>
              <a:gd name="T31" fmla="*/ 420 h 546"/>
              <a:gd name="T32" fmla="*/ 990 w 1377"/>
              <a:gd name="T33" fmla="*/ 458 h 546"/>
              <a:gd name="T34" fmla="*/ 956 w 1377"/>
              <a:gd name="T35" fmla="*/ 492 h 546"/>
              <a:gd name="T36" fmla="*/ 871 w 1377"/>
              <a:gd name="T37" fmla="*/ 523 h 546"/>
              <a:gd name="T38" fmla="*/ 808 w 1377"/>
              <a:gd name="T39" fmla="*/ 519 h 546"/>
              <a:gd name="T40" fmla="*/ 755 w 1377"/>
              <a:gd name="T41" fmla="*/ 528 h 546"/>
              <a:gd name="T42" fmla="*/ 654 w 1377"/>
              <a:gd name="T43" fmla="*/ 532 h 546"/>
              <a:gd name="T44" fmla="*/ 504 w 1377"/>
              <a:gd name="T45" fmla="*/ 517 h 546"/>
              <a:gd name="T46" fmla="*/ 502 w 1377"/>
              <a:gd name="T47" fmla="*/ 537 h 546"/>
              <a:gd name="T48" fmla="*/ 462 w 1377"/>
              <a:gd name="T49" fmla="*/ 505 h 546"/>
              <a:gd name="T50" fmla="*/ 399 w 1377"/>
              <a:gd name="T51" fmla="*/ 490 h 546"/>
              <a:gd name="T52" fmla="*/ 350 w 1377"/>
              <a:gd name="T53" fmla="*/ 454 h 546"/>
              <a:gd name="T54" fmla="*/ 343 w 1377"/>
              <a:gd name="T55" fmla="*/ 470 h 546"/>
              <a:gd name="T56" fmla="*/ 218 w 1377"/>
              <a:gd name="T57" fmla="*/ 450 h 546"/>
              <a:gd name="T58" fmla="*/ 202 w 1377"/>
              <a:gd name="T59" fmla="*/ 429 h 546"/>
              <a:gd name="T60" fmla="*/ 146 w 1377"/>
              <a:gd name="T61" fmla="*/ 396 h 546"/>
              <a:gd name="T62" fmla="*/ 50 w 1377"/>
              <a:gd name="T63" fmla="*/ 420 h 546"/>
              <a:gd name="T64" fmla="*/ 12 w 1377"/>
              <a:gd name="T65" fmla="*/ 351 h 546"/>
              <a:gd name="T66" fmla="*/ 0 w 1377"/>
              <a:gd name="T67" fmla="*/ 324 h 546"/>
              <a:gd name="T68" fmla="*/ 25 w 1377"/>
              <a:gd name="T69" fmla="*/ 282 h 546"/>
              <a:gd name="T70" fmla="*/ 130 w 1377"/>
              <a:gd name="T71" fmla="*/ 291 h 546"/>
              <a:gd name="T72" fmla="*/ 175 w 1377"/>
              <a:gd name="T73" fmla="*/ 289 h 546"/>
              <a:gd name="T74" fmla="*/ 186 w 1377"/>
              <a:gd name="T75" fmla="*/ 255 h 546"/>
              <a:gd name="T76" fmla="*/ 269 w 1377"/>
              <a:gd name="T77" fmla="*/ 253 h 546"/>
              <a:gd name="T78" fmla="*/ 305 w 1377"/>
              <a:gd name="T79" fmla="*/ 199 h 546"/>
              <a:gd name="T80" fmla="*/ 435 w 1377"/>
              <a:gd name="T81" fmla="*/ 175 h 546"/>
              <a:gd name="T82" fmla="*/ 517 w 1377"/>
              <a:gd name="T83" fmla="*/ 159 h 546"/>
              <a:gd name="T84" fmla="*/ 542 w 1377"/>
              <a:gd name="T85" fmla="*/ 146 h 546"/>
              <a:gd name="T86" fmla="*/ 576 w 1377"/>
              <a:gd name="T87" fmla="*/ 130 h 546"/>
              <a:gd name="T88" fmla="*/ 598 w 1377"/>
              <a:gd name="T89" fmla="*/ 126 h 546"/>
              <a:gd name="T90" fmla="*/ 629 w 1377"/>
              <a:gd name="T91" fmla="*/ 119 h 546"/>
              <a:gd name="T92" fmla="*/ 672 w 1377"/>
              <a:gd name="T93" fmla="*/ 112 h 546"/>
              <a:gd name="T94" fmla="*/ 757 w 1377"/>
              <a:gd name="T95" fmla="*/ 94 h 546"/>
              <a:gd name="T96" fmla="*/ 860 w 1377"/>
              <a:gd name="T97" fmla="*/ 110 h 546"/>
              <a:gd name="T98" fmla="*/ 920 w 1377"/>
              <a:gd name="T99" fmla="*/ 81 h 546"/>
              <a:gd name="T100" fmla="*/ 1030 w 1377"/>
              <a:gd name="T101" fmla="*/ 38 h 546"/>
              <a:gd name="T102" fmla="*/ 1052 w 1377"/>
              <a:gd name="T103" fmla="*/ 45 h 546"/>
              <a:gd name="T104" fmla="*/ 1108 w 1377"/>
              <a:gd name="T105" fmla="*/ 38 h 546"/>
              <a:gd name="T106" fmla="*/ 1167 w 1377"/>
              <a:gd name="T107" fmla="*/ 50 h 546"/>
              <a:gd name="T108" fmla="*/ 1265 w 1377"/>
              <a:gd name="T109" fmla="*/ 12 h 546"/>
              <a:gd name="T110" fmla="*/ 1332 w 1377"/>
              <a:gd name="T111" fmla="*/ 0 h 546"/>
              <a:gd name="T112" fmla="*/ 1319 w 1377"/>
              <a:gd name="T113" fmla="*/ 2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7" h="546">
                <a:moveTo>
                  <a:pt x="1299" y="25"/>
                </a:moveTo>
                <a:lnTo>
                  <a:pt x="1287" y="41"/>
                </a:lnTo>
                <a:lnTo>
                  <a:pt x="1281" y="52"/>
                </a:lnTo>
                <a:lnTo>
                  <a:pt x="1272" y="61"/>
                </a:lnTo>
                <a:lnTo>
                  <a:pt x="1261" y="70"/>
                </a:lnTo>
                <a:lnTo>
                  <a:pt x="1243" y="79"/>
                </a:lnTo>
                <a:lnTo>
                  <a:pt x="1223" y="92"/>
                </a:lnTo>
                <a:lnTo>
                  <a:pt x="1214" y="108"/>
                </a:lnTo>
                <a:lnTo>
                  <a:pt x="1211" y="121"/>
                </a:lnTo>
                <a:lnTo>
                  <a:pt x="1216" y="130"/>
                </a:lnTo>
                <a:lnTo>
                  <a:pt x="1225" y="139"/>
                </a:lnTo>
                <a:lnTo>
                  <a:pt x="1236" y="141"/>
                </a:lnTo>
                <a:lnTo>
                  <a:pt x="1240" y="141"/>
                </a:lnTo>
                <a:lnTo>
                  <a:pt x="1245" y="139"/>
                </a:lnTo>
                <a:lnTo>
                  <a:pt x="1249" y="137"/>
                </a:lnTo>
                <a:lnTo>
                  <a:pt x="1252" y="134"/>
                </a:lnTo>
                <a:lnTo>
                  <a:pt x="1256" y="134"/>
                </a:lnTo>
                <a:lnTo>
                  <a:pt x="1263" y="132"/>
                </a:lnTo>
                <a:lnTo>
                  <a:pt x="1270" y="132"/>
                </a:lnTo>
                <a:lnTo>
                  <a:pt x="1274" y="132"/>
                </a:lnTo>
                <a:lnTo>
                  <a:pt x="1278" y="132"/>
                </a:lnTo>
                <a:lnTo>
                  <a:pt x="1281" y="134"/>
                </a:lnTo>
                <a:lnTo>
                  <a:pt x="1281" y="137"/>
                </a:lnTo>
                <a:lnTo>
                  <a:pt x="1283" y="137"/>
                </a:lnTo>
                <a:lnTo>
                  <a:pt x="1285" y="139"/>
                </a:lnTo>
                <a:lnTo>
                  <a:pt x="1287" y="141"/>
                </a:lnTo>
                <a:lnTo>
                  <a:pt x="1292" y="141"/>
                </a:lnTo>
                <a:lnTo>
                  <a:pt x="1299" y="141"/>
                </a:lnTo>
                <a:lnTo>
                  <a:pt x="1308" y="139"/>
                </a:lnTo>
                <a:lnTo>
                  <a:pt x="1319" y="134"/>
                </a:lnTo>
                <a:lnTo>
                  <a:pt x="1330" y="130"/>
                </a:lnTo>
                <a:lnTo>
                  <a:pt x="1343" y="123"/>
                </a:lnTo>
                <a:lnTo>
                  <a:pt x="1355" y="123"/>
                </a:lnTo>
                <a:lnTo>
                  <a:pt x="1366" y="126"/>
                </a:lnTo>
                <a:lnTo>
                  <a:pt x="1372" y="134"/>
                </a:lnTo>
                <a:lnTo>
                  <a:pt x="1377" y="150"/>
                </a:lnTo>
                <a:lnTo>
                  <a:pt x="1372" y="152"/>
                </a:lnTo>
                <a:lnTo>
                  <a:pt x="1368" y="155"/>
                </a:lnTo>
                <a:lnTo>
                  <a:pt x="1364" y="157"/>
                </a:lnTo>
                <a:lnTo>
                  <a:pt x="1357" y="157"/>
                </a:lnTo>
                <a:lnTo>
                  <a:pt x="1352" y="159"/>
                </a:lnTo>
                <a:lnTo>
                  <a:pt x="1346" y="163"/>
                </a:lnTo>
                <a:lnTo>
                  <a:pt x="1341" y="166"/>
                </a:lnTo>
                <a:lnTo>
                  <a:pt x="1339" y="168"/>
                </a:lnTo>
                <a:lnTo>
                  <a:pt x="1337" y="170"/>
                </a:lnTo>
                <a:lnTo>
                  <a:pt x="1334" y="170"/>
                </a:lnTo>
                <a:lnTo>
                  <a:pt x="1328" y="170"/>
                </a:lnTo>
                <a:lnTo>
                  <a:pt x="1312" y="168"/>
                </a:lnTo>
                <a:lnTo>
                  <a:pt x="1299" y="166"/>
                </a:lnTo>
                <a:lnTo>
                  <a:pt x="1287" y="159"/>
                </a:lnTo>
                <a:lnTo>
                  <a:pt x="1276" y="157"/>
                </a:lnTo>
                <a:lnTo>
                  <a:pt x="1267" y="155"/>
                </a:lnTo>
                <a:lnTo>
                  <a:pt x="1256" y="157"/>
                </a:lnTo>
                <a:lnTo>
                  <a:pt x="1245" y="166"/>
                </a:lnTo>
                <a:lnTo>
                  <a:pt x="1231" y="184"/>
                </a:lnTo>
                <a:lnTo>
                  <a:pt x="1214" y="208"/>
                </a:lnTo>
                <a:lnTo>
                  <a:pt x="1198" y="233"/>
                </a:lnTo>
                <a:lnTo>
                  <a:pt x="1180" y="246"/>
                </a:lnTo>
                <a:lnTo>
                  <a:pt x="1164" y="251"/>
                </a:lnTo>
                <a:lnTo>
                  <a:pt x="1146" y="253"/>
                </a:lnTo>
                <a:lnTo>
                  <a:pt x="1131" y="255"/>
                </a:lnTo>
                <a:lnTo>
                  <a:pt x="1115" y="260"/>
                </a:lnTo>
                <a:lnTo>
                  <a:pt x="1104" y="266"/>
                </a:lnTo>
                <a:lnTo>
                  <a:pt x="1099" y="271"/>
                </a:lnTo>
                <a:lnTo>
                  <a:pt x="1090" y="273"/>
                </a:lnTo>
                <a:lnTo>
                  <a:pt x="1079" y="277"/>
                </a:lnTo>
                <a:lnTo>
                  <a:pt x="1057" y="286"/>
                </a:lnTo>
                <a:lnTo>
                  <a:pt x="1048" y="295"/>
                </a:lnTo>
                <a:lnTo>
                  <a:pt x="1046" y="307"/>
                </a:lnTo>
                <a:lnTo>
                  <a:pt x="1048" y="313"/>
                </a:lnTo>
                <a:lnTo>
                  <a:pt x="1055" y="320"/>
                </a:lnTo>
                <a:lnTo>
                  <a:pt x="1064" y="324"/>
                </a:lnTo>
                <a:lnTo>
                  <a:pt x="1068" y="327"/>
                </a:lnTo>
                <a:lnTo>
                  <a:pt x="1077" y="324"/>
                </a:lnTo>
                <a:lnTo>
                  <a:pt x="1082" y="322"/>
                </a:lnTo>
                <a:lnTo>
                  <a:pt x="1086" y="318"/>
                </a:lnTo>
                <a:lnTo>
                  <a:pt x="1093" y="318"/>
                </a:lnTo>
                <a:lnTo>
                  <a:pt x="1104" y="320"/>
                </a:lnTo>
                <a:lnTo>
                  <a:pt x="1124" y="327"/>
                </a:lnTo>
                <a:lnTo>
                  <a:pt x="1120" y="333"/>
                </a:lnTo>
                <a:lnTo>
                  <a:pt x="1117" y="338"/>
                </a:lnTo>
                <a:lnTo>
                  <a:pt x="1115" y="342"/>
                </a:lnTo>
                <a:lnTo>
                  <a:pt x="1115" y="344"/>
                </a:lnTo>
                <a:lnTo>
                  <a:pt x="1113" y="344"/>
                </a:lnTo>
                <a:lnTo>
                  <a:pt x="1111" y="344"/>
                </a:lnTo>
                <a:lnTo>
                  <a:pt x="1108" y="344"/>
                </a:lnTo>
                <a:lnTo>
                  <a:pt x="1104" y="347"/>
                </a:lnTo>
                <a:lnTo>
                  <a:pt x="1097" y="347"/>
                </a:lnTo>
                <a:lnTo>
                  <a:pt x="1090" y="349"/>
                </a:lnTo>
                <a:lnTo>
                  <a:pt x="1075" y="353"/>
                </a:lnTo>
                <a:lnTo>
                  <a:pt x="1066" y="360"/>
                </a:lnTo>
                <a:lnTo>
                  <a:pt x="1061" y="367"/>
                </a:lnTo>
                <a:lnTo>
                  <a:pt x="1059" y="376"/>
                </a:lnTo>
                <a:lnTo>
                  <a:pt x="1055" y="389"/>
                </a:lnTo>
                <a:lnTo>
                  <a:pt x="1048" y="403"/>
                </a:lnTo>
                <a:lnTo>
                  <a:pt x="1032" y="420"/>
                </a:lnTo>
                <a:lnTo>
                  <a:pt x="1008" y="443"/>
                </a:lnTo>
                <a:lnTo>
                  <a:pt x="1003" y="447"/>
                </a:lnTo>
                <a:lnTo>
                  <a:pt x="999" y="450"/>
                </a:lnTo>
                <a:lnTo>
                  <a:pt x="994" y="454"/>
                </a:lnTo>
                <a:lnTo>
                  <a:pt x="992" y="456"/>
                </a:lnTo>
                <a:lnTo>
                  <a:pt x="990" y="458"/>
                </a:lnTo>
                <a:lnTo>
                  <a:pt x="988" y="461"/>
                </a:lnTo>
                <a:lnTo>
                  <a:pt x="983" y="465"/>
                </a:lnTo>
                <a:lnTo>
                  <a:pt x="979" y="472"/>
                </a:lnTo>
                <a:lnTo>
                  <a:pt x="972" y="481"/>
                </a:lnTo>
                <a:lnTo>
                  <a:pt x="965" y="487"/>
                </a:lnTo>
                <a:lnTo>
                  <a:pt x="956" y="492"/>
                </a:lnTo>
                <a:lnTo>
                  <a:pt x="945" y="496"/>
                </a:lnTo>
                <a:lnTo>
                  <a:pt x="920" y="501"/>
                </a:lnTo>
                <a:lnTo>
                  <a:pt x="896" y="505"/>
                </a:lnTo>
                <a:lnTo>
                  <a:pt x="882" y="512"/>
                </a:lnTo>
                <a:lnTo>
                  <a:pt x="876" y="517"/>
                </a:lnTo>
                <a:lnTo>
                  <a:pt x="871" y="523"/>
                </a:lnTo>
                <a:lnTo>
                  <a:pt x="864" y="525"/>
                </a:lnTo>
                <a:lnTo>
                  <a:pt x="849" y="528"/>
                </a:lnTo>
                <a:lnTo>
                  <a:pt x="838" y="525"/>
                </a:lnTo>
                <a:lnTo>
                  <a:pt x="829" y="523"/>
                </a:lnTo>
                <a:lnTo>
                  <a:pt x="822" y="519"/>
                </a:lnTo>
                <a:lnTo>
                  <a:pt x="808" y="519"/>
                </a:lnTo>
                <a:lnTo>
                  <a:pt x="799" y="519"/>
                </a:lnTo>
                <a:lnTo>
                  <a:pt x="795" y="521"/>
                </a:lnTo>
                <a:lnTo>
                  <a:pt x="791" y="523"/>
                </a:lnTo>
                <a:lnTo>
                  <a:pt x="786" y="525"/>
                </a:lnTo>
                <a:lnTo>
                  <a:pt x="775" y="528"/>
                </a:lnTo>
                <a:lnTo>
                  <a:pt x="755" y="528"/>
                </a:lnTo>
                <a:lnTo>
                  <a:pt x="732" y="525"/>
                </a:lnTo>
                <a:lnTo>
                  <a:pt x="717" y="521"/>
                </a:lnTo>
                <a:lnTo>
                  <a:pt x="701" y="519"/>
                </a:lnTo>
                <a:lnTo>
                  <a:pt x="685" y="521"/>
                </a:lnTo>
                <a:lnTo>
                  <a:pt x="670" y="528"/>
                </a:lnTo>
                <a:lnTo>
                  <a:pt x="654" y="532"/>
                </a:lnTo>
                <a:lnTo>
                  <a:pt x="576" y="546"/>
                </a:lnTo>
                <a:lnTo>
                  <a:pt x="556" y="541"/>
                </a:lnTo>
                <a:lnTo>
                  <a:pt x="540" y="530"/>
                </a:lnTo>
                <a:lnTo>
                  <a:pt x="524" y="521"/>
                </a:lnTo>
                <a:lnTo>
                  <a:pt x="506" y="512"/>
                </a:lnTo>
                <a:lnTo>
                  <a:pt x="504" y="517"/>
                </a:lnTo>
                <a:lnTo>
                  <a:pt x="502" y="521"/>
                </a:lnTo>
                <a:lnTo>
                  <a:pt x="502" y="521"/>
                </a:lnTo>
                <a:lnTo>
                  <a:pt x="502" y="523"/>
                </a:lnTo>
                <a:lnTo>
                  <a:pt x="502" y="525"/>
                </a:lnTo>
                <a:lnTo>
                  <a:pt x="502" y="530"/>
                </a:lnTo>
                <a:lnTo>
                  <a:pt x="502" y="537"/>
                </a:lnTo>
                <a:lnTo>
                  <a:pt x="488" y="534"/>
                </a:lnTo>
                <a:lnTo>
                  <a:pt x="482" y="530"/>
                </a:lnTo>
                <a:lnTo>
                  <a:pt x="477" y="525"/>
                </a:lnTo>
                <a:lnTo>
                  <a:pt x="475" y="519"/>
                </a:lnTo>
                <a:lnTo>
                  <a:pt x="470" y="512"/>
                </a:lnTo>
                <a:lnTo>
                  <a:pt x="462" y="505"/>
                </a:lnTo>
                <a:lnTo>
                  <a:pt x="448" y="501"/>
                </a:lnTo>
                <a:lnTo>
                  <a:pt x="423" y="499"/>
                </a:lnTo>
                <a:lnTo>
                  <a:pt x="412" y="496"/>
                </a:lnTo>
                <a:lnTo>
                  <a:pt x="406" y="496"/>
                </a:lnTo>
                <a:lnTo>
                  <a:pt x="401" y="494"/>
                </a:lnTo>
                <a:lnTo>
                  <a:pt x="399" y="490"/>
                </a:lnTo>
                <a:lnTo>
                  <a:pt x="397" y="485"/>
                </a:lnTo>
                <a:lnTo>
                  <a:pt x="392" y="481"/>
                </a:lnTo>
                <a:lnTo>
                  <a:pt x="390" y="474"/>
                </a:lnTo>
                <a:lnTo>
                  <a:pt x="381" y="461"/>
                </a:lnTo>
                <a:lnTo>
                  <a:pt x="368" y="456"/>
                </a:lnTo>
                <a:lnTo>
                  <a:pt x="350" y="454"/>
                </a:lnTo>
                <a:lnTo>
                  <a:pt x="347" y="458"/>
                </a:lnTo>
                <a:lnTo>
                  <a:pt x="347" y="463"/>
                </a:lnTo>
                <a:lnTo>
                  <a:pt x="345" y="465"/>
                </a:lnTo>
                <a:lnTo>
                  <a:pt x="345" y="465"/>
                </a:lnTo>
                <a:lnTo>
                  <a:pt x="345" y="467"/>
                </a:lnTo>
                <a:lnTo>
                  <a:pt x="343" y="470"/>
                </a:lnTo>
                <a:lnTo>
                  <a:pt x="338" y="474"/>
                </a:lnTo>
                <a:lnTo>
                  <a:pt x="316" y="461"/>
                </a:lnTo>
                <a:lnTo>
                  <a:pt x="296" y="452"/>
                </a:lnTo>
                <a:lnTo>
                  <a:pt x="276" y="450"/>
                </a:lnTo>
                <a:lnTo>
                  <a:pt x="251" y="450"/>
                </a:lnTo>
                <a:lnTo>
                  <a:pt x="218" y="450"/>
                </a:lnTo>
                <a:lnTo>
                  <a:pt x="213" y="443"/>
                </a:lnTo>
                <a:lnTo>
                  <a:pt x="211" y="438"/>
                </a:lnTo>
                <a:lnTo>
                  <a:pt x="209" y="434"/>
                </a:lnTo>
                <a:lnTo>
                  <a:pt x="206" y="432"/>
                </a:lnTo>
                <a:lnTo>
                  <a:pt x="204" y="432"/>
                </a:lnTo>
                <a:lnTo>
                  <a:pt x="202" y="429"/>
                </a:lnTo>
                <a:lnTo>
                  <a:pt x="197" y="427"/>
                </a:lnTo>
                <a:lnTo>
                  <a:pt x="193" y="427"/>
                </a:lnTo>
                <a:lnTo>
                  <a:pt x="184" y="423"/>
                </a:lnTo>
                <a:lnTo>
                  <a:pt x="171" y="414"/>
                </a:lnTo>
                <a:lnTo>
                  <a:pt x="157" y="405"/>
                </a:lnTo>
                <a:lnTo>
                  <a:pt x="146" y="396"/>
                </a:lnTo>
                <a:lnTo>
                  <a:pt x="135" y="389"/>
                </a:lnTo>
                <a:lnTo>
                  <a:pt x="121" y="389"/>
                </a:lnTo>
                <a:lnTo>
                  <a:pt x="106" y="396"/>
                </a:lnTo>
                <a:lnTo>
                  <a:pt x="81" y="412"/>
                </a:lnTo>
                <a:lnTo>
                  <a:pt x="63" y="420"/>
                </a:lnTo>
                <a:lnTo>
                  <a:pt x="50" y="420"/>
                </a:lnTo>
                <a:lnTo>
                  <a:pt x="41" y="416"/>
                </a:lnTo>
                <a:lnTo>
                  <a:pt x="32" y="405"/>
                </a:lnTo>
                <a:lnTo>
                  <a:pt x="27" y="391"/>
                </a:lnTo>
                <a:lnTo>
                  <a:pt x="21" y="376"/>
                </a:lnTo>
                <a:lnTo>
                  <a:pt x="16" y="362"/>
                </a:lnTo>
                <a:lnTo>
                  <a:pt x="12" y="351"/>
                </a:lnTo>
                <a:lnTo>
                  <a:pt x="7" y="336"/>
                </a:lnTo>
                <a:lnTo>
                  <a:pt x="3" y="331"/>
                </a:lnTo>
                <a:lnTo>
                  <a:pt x="3" y="331"/>
                </a:lnTo>
                <a:lnTo>
                  <a:pt x="0" y="331"/>
                </a:lnTo>
                <a:lnTo>
                  <a:pt x="0" y="331"/>
                </a:lnTo>
                <a:lnTo>
                  <a:pt x="0" y="324"/>
                </a:lnTo>
                <a:lnTo>
                  <a:pt x="0" y="307"/>
                </a:lnTo>
                <a:lnTo>
                  <a:pt x="3" y="300"/>
                </a:lnTo>
                <a:lnTo>
                  <a:pt x="7" y="295"/>
                </a:lnTo>
                <a:lnTo>
                  <a:pt x="12" y="289"/>
                </a:lnTo>
                <a:lnTo>
                  <a:pt x="18" y="284"/>
                </a:lnTo>
                <a:lnTo>
                  <a:pt x="25" y="282"/>
                </a:lnTo>
                <a:lnTo>
                  <a:pt x="103" y="275"/>
                </a:lnTo>
                <a:lnTo>
                  <a:pt x="115" y="277"/>
                </a:lnTo>
                <a:lnTo>
                  <a:pt x="119" y="280"/>
                </a:lnTo>
                <a:lnTo>
                  <a:pt x="121" y="284"/>
                </a:lnTo>
                <a:lnTo>
                  <a:pt x="124" y="286"/>
                </a:lnTo>
                <a:lnTo>
                  <a:pt x="130" y="291"/>
                </a:lnTo>
                <a:lnTo>
                  <a:pt x="141" y="293"/>
                </a:lnTo>
                <a:lnTo>
                  <a:pt x="164" y="293"/>
                </a:lnTo>
                <a:lnTo>
                  <a:pt x="168" y="293"/>
                </a:lnTo>
                <a:lnTo>
                  <a:pt x="171" y="291"/>
                </a:lnTo>
                <a:lnTo>
                  <a:pt x="173" y="291"/>
                </a:lnTo>
                <a:lnTo>
                  <a:pt x="175" y="289"/>
                </a:lnTo>
                <a:lnTo>
                  <a:pt x="177" y="286"/>
                </a:lnTo>
                <a:lnTo>
                  <a:pt x="180" y="286"/>
                </a:lnTo>
                <a:lnTo>
                  <a:pt x="188" y="284"/>
                </a:lnTo>
                <a:lnTo>
                  <a:pt x="186" y="275"/>
                </a:lnTo>
                <a:lnTo>
                  <a:pt x="186" y="264"/>
                </a:lnTo>
                <a:lnTo>
                  <a:pt x="186" y="255"/>
                </a:lnTo>
                <a:lnTo>
                  <a:pt x="193" y="246"/>
                </a:lnTo>
                <a:lnTo>
                  <a:pt x="206" y="244"/>
                </a:lnTo>
                <a:lnTo>
                  <a:pt x="224" y="246"/>
                </a:lnTo>
                <a:lnTo>
                  <a:pt x="240" y="253"/>
                </a:lnTo>
                <a:lnTo>
                  <a:pt x="256" y="257"/>
                </a:lnTo>
                <a:lnTo>
                  <a:pt x="269" y="253"/>
                </a:lnTo>
                <a:lnTo>
                  <a:pt x="278" y="244"/>
                </a:lnTo>
                <a:lnTo>
                  <a:pt x="282" y="233"/>
                </a:lnTo>
                <a:lnTo>
                  <a:pt x="282" y="224"/>
                </a:lnTo>
                <a:lnTo>
                  <a:pt x="285" y="213"/>
                </a:lnTo>
                <a:lnTo>
                  <a:pt x="291" y="204"/>
                </a:lnTo>
                <a:lnTo>
                  <a:pt x="305" y="199"/>
                </a:lnTo>
                <a:lnTo>
                  <a:pt x="329" y="195"/>
                </a:lnTo>
                <a:lnTo>
                  <a:pt x="368" y="193"/>
                </a:lnTo>
                <a:lnTo>
                  <a:pt x="392" y="188"/>
                </a:lnTo>
                <a:lnTo>
                  <a:pt x="410" y="184"/>
                </a:lnTo>
                <a:lnTo>
                  <a:pt x="423" y="179"/>
                </a:lnTo>
                <a:lnTo>
                  <a:pt x="435" y="175"/>
                </a:lnTo>
                <a:lnTo>
                  <a:pt x="450" y="166"/>
                </a:lnTo>
                <a:lnTo>
                  <a:pt x="473" y="157"/>
                </a:lnTo>
                <a:lnTo>
                  <a:pt x="488" y="152"/>
                </a:lnTo>
                <a:lnTo>
                  <a:pt x="497" y="152"/>
                </a:lnTo>
                <a:lnTo>
                  <a:pt x="506" y="157"/>
                </a:lnTo>
                <a:lnTo>
                  <a:pt x="517" y="159"/>
                </a:lnTo>
                <a:lnTo>
                  <a:pt x="531" y="161"/>
                </a:lnTo>
                <a:lnTo>
                  <a:pt x="533" y="159"/>
                </a:lnTo>
                <a:lnTo>
                  <a:pt x="538" y="157"/>
                </a:lnTo>
                <a:lnTo>
                  <a:pt x="538" y="155"/>
                </a:lnTo>
                <a:lnTo>
                  <a:pt x="540" y="150"/>
                </a:lnTo>
                <a:lnTo>
                  <a:pt x="542" y="146"/>
                </a:lnTo>
                <a:lnTo>
                  <a:pt x="547" y="141"/>
                </a:lnTo>
                <a:lnTo>
                  <a:pt x="551" y="139"/>
                </a:lnTo>
                <a:lnTo>
                  <a:pt x="558" y="134"/>
                </a:lnTo>
                <a:lnTo>
                  <a:pt x="564" y="132"/>
                </a:lnTo>
                <a:lnTo>
                  <a:pt x="571" y="132"/>
                </a:lnTo>
                <a:lnTo>
                  <a:pt x="576" y="130"/>
                </a:lnTo>
                <a:lnTo>
                  <a:pt x="578" y="132"/>
                </a:lnTo>
                <a:lnTo>
                  <a:pt x="582" y="132"/>
                </a:lnTo>
                <a:lnTo>
                  <a:pt x="585" y="130"/>
                </a:lnTo>
                <a:lnTo>
                  <a:pt x="589" y="130"/>
                </a:lnTo>
                <a:lnTo>
                  <a:pt x="596" y="128"/>
                </a:lnTo>
                <a:lnTo>
                  <a:pt x="598" y="126"/>
                </a:lnTo>
                <a:lnTo>
                  <a:pt x="603" y="123"/>
                </a:lnTo>
                <a:lnTo>
                  <a:pt x="607" y="119"/>
                </a:lnTo>
                <a:lnTo>
                  <a:pt x="611" y="119"/>
                </a:lnTo>
                <a:lnTo>
                  <a:pt x="618" y="117"/>
                </a:lnTo>
                <a:lnTo>
                  <a:pt x="625" y="117"/>
                </a:lnTo>
                <a:lnTo>
                  <a:pt x="629" y="119"/>
                </a:lnTo>
                <a:lnTo>
                  <a:pt x="634" y="121"/>
                </a:lnTo>
                <a:lnTo>
                  <a:pt x="638" y="123"/>
                </a:lnTo>
                <a:lnTo>
                  <a:pt x="643" y="126"/>
                </a:lnTo>
                <a:lnTo>
                  <a:pt x="647" y="128"/>
                </a:lnTo>
                <a:lnTo>
                  <a:pt x="658" y="123"/>
                </a:lnTo>
                <a:lnTo>
                  <a:pt x="672" y="112"/>
                </a:lnTo>
                <a:lnTo>
                  <a:pt x="690" y="101"/>
                </a:lnTo>
                <a:lnTo>
                  <a:pt x="712" y="92"/>
                </a:lnTo>
                <a:lnTo>
                  <a:pt x="737" y="88"/>
                </a:lnTo>
                <a:lnTo>
                  <a:pt x="748" y="90"/>
                </a:lnTo>
                <a:lnTo>
                  <a:pt x="752" y="92"/>
                </a:lnTo>
                <a:lnTo>
                  <a:pt x="757" y="94"/>
                </a:lnTo>
                <a:lnTo>
                  <a:pt x="761" y="96"/>
                </a:lnTo>
                <a:lnTo>
                  <a:pt x="770" y="101"/>
                </a:lnTo>
                <a:lnTo>
                  <a:pt x="784" y="105"/>
                </a:lnTo>
                <a:lnTo>
                  <a:pt x="808" y="108"/>
                </a:lnTo>
                <a:lnTo>
                  <a:pt x="844" y="110"/>
                </a:lnTo>
                <a:lnTo>
                  <a:pt x="860" y="110"/>
                </a:lnTo>
                <a:lnTo>
                  <a:pt x="869" y="105"/>
                </a:lnTo>
                <a:lnTo>
                  <a:pt x="878" y="99"/>
                </a:lnTo>
                <a:lnTo>
                  <a:pt x="887" y="92"/>
                </a:lnTo>
                <a:lnTo>
                  <a:pt x="900" y="85"/>
                </a:lnTo>
                <a:lnTo>
                  <a:pt x="909" y="83"/>
                </a:lnTo>
                <a:lnTo>
                  <a:pt x="920" y="81"/>
                </a:lnTo>
                <a:lnTo>
                  <a:pt x="936" y="76"/>
                </a:lnTo>
                <a:lnTo>
                  <a:pt x="956" y="67"/>
                </a:lnTo>
                <a:lnTo>
                  <a:pt x="976" y="58"/>
                </a:lnTo>
                <a:lnTo>
                  <a:pt x="999" y="50"/>
                </a:lnTo>
                <a:lnTo>
                  <a:pt x="1017" y="41"/>
                </a:lnTo>
                <a:lnTo>
                  <a:pt x="1030" y="38"/>
                </a:lnTo>
                <a:lnTo>
                  <a:pt x="1037" y="38"/>
                </a:lnTo>
                <a:lnTo>
                  <a:pt x="1041" y="41"/>
                </a:lnTo>
                <a:lnTo>
                  <a:pt x="1046" y="41"/>
                </a:lnTo>
                <a:lnTo>
                  <a:pt x="1048" y="43"/>
                </a:lnTo>
                <a:lnTo>
                  <a:pt x="1050" y="45"/>
                </a:lnTo>
                <a:lnTo>
                  <a:pt x="1052" y="45"/>
                </a:lnTo>
                <a:lnTo>
                  <a:pt x="1059" y="45"/>
                </a:lnTo>
                <a:lnTo>
                  <a:pt x="1066" y="45"/>
                </a:lnTo>
                <a:lnTo>
                  <a:pt x="1070" y="43"/>
                </a:lnTo>
                <a:lnTo>
                  <a:pt x="1077" y="41"/>
                </a:lnTo>
                <a:lnTo>
                  <a:pt x="1088" y="38"/>
                </a:lnTo>
                <a:lnTo>
                  <a:pt x="1108" y="38"/>
                </a:lnTo>
                <a:lnTo>
                  <a:pt x="1117" y="38"/>
                </a:lnTo>
                <a:lnTo>
                  <a:pt x="1124" y="41"/>
                </a:lnTo>
                <a:lnTo>
                  <a:pt x="1126" y="43"/>
                </a:lnTo>
                <a:lnTo>
                  <a:pt x="1133" y="45"/>
                </a:lnTo>
                <a:lnTo>
                  <a:pt x="1144" y="47"/>
                </a:lnTo>
                <a:lnTo>
                  <a:pt x="1167" y="50"/>
                </a:lnTo>
                <a:lnTo>
                  <a:pt x="1187" y="45"/>
                </a:lnTo>
                <a:lnTo>
                  <a:pt x="1202" y="36"/>
                </a:lnTo>
                <a:lnTo>
                  <a:pt x="1218" y="27"/>
                </a:lnTo>
                <a:lnTo>
                  <a:pt x="1234" y="16"/>
                </a:lnTo>
                <a:lnTo>
                  <a:pt x="1252" y="12"/>
                </a:lnTo>
                <a:lnTo>
                  <a:pt x="1265" y="12"/>
                </a:lnTo>
                <a:lnTo>
                  <a:pt x="1276" y="14"/>
                </a:lnTo>
                <a:lnTo>
                  <a:pt x="1287" y="16"/>
                </a:lnTo>
                <a:lnTo>
                  <a:pt x="1301" y="16"/>
                </a:lnTo>
                <a:lnTo>
                  <a:pt x="1312" y="9"/>
                </a:lnTo>
                <a:lnTo>
                  <a:pt x="1321" y="5"/>
                </a:lnTo>
                <a:lnTo>
                  <a:pt x="1332" y="0"/>
                </a:lnTo>
                <a:lnTo>
                  <a:pt x="1348" y="0"/>
                </a:lnTo>
                <a:lnTo>
                  <a:pt x="1348" y="14"/>
                </a:lnTo>
                <a:lnTo>
                  <a:pt x="1339" y="18"/>
                </a:lnTo>
                <a:lnTo>
                  <a:pt x="1334" y="20"/>
                </a:lnTo>
                <a:lnTo>
                  <a:pt x="1330" y="23"/>
                </a:lnTo>
                <a:lnTo>
                  <a:pt x="1319" y="23"/>
                </a:lnTo>
                <a:lnTo>
                  <a:pt x="129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Freeform 18"/>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close/>
              </a:path>
            </a:pathLst>
          </a:custGeom>
          <a:solidFill>
            <a:srgbClr val="FFC000"/>
          </a:solidFill>
          <a:ln w="0">
            <a:solidFill>
              <a:srgbClr val="91CE55"/>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Freeform 19"/>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Freeform 20"/>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Freeform 21"/>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Freeform 22"/>
          <p:cNvSpPr>
            <a:spLocks noEditPoints="1"/>
          </p:cNvSpPr>
          <p:nvPr/>
        </p:nvSpPr>
        <p:spPr bwMode="auto">
          <a:xfrm>
            <a:off x="593290" y="8812910"/>
            <a:ext cx="3544888" cy="1312863"/>
          </a:xfrm>
          <a:custGeom>
            <a:avLst/>
            <a:gdLst>
              <a:gd name="T0" fmla="*/ 904 w 2233"/>
              <a:gd name="T1" fmla="*/ 380 h 827"/>
              <a:gd name="T2" fmla="*/ 993 w 2233"/>
              <a:gd name="T3" fmla="*/ 393 h 827"/>
              <a:gd name="T4" fmla="*/ 953 w 2233"/>
              <a:gd name="T5" fmla="*/ 456 h 827"/>
              <a:gd name="T6" fmla="*/ 877 w 2233"/>
              <a:gd name="T7" fmla="*/ 422 h 827"/>
              <a:gd name="T8" fmla="*/ 1613 w 2233"/>
              <a:gd name="T9" fmla="*/ 572 h 827"/>
              <a:gd name="T10" fmla="*/ 1719 w 2233"/>
              <a:gd name="T11" fmla="*/ 561 h 827"/>
              <a:gd name="T12" fmla="*/ 1770 w 2233"/>
              <a:gd name="T13" fmla="*/ 585 h 827"/>
              <a:gd name="T14" fmla="*/ 1875 w 2233"/>
              <a:gd name="T15" fmla="*/ 623 h 827"/>
              <a:gd name="T16" fmla="*/ 1942 w 2233"/>
              <a:gd name="T17" fmla="*/ 637 h 827"/>
              <a:gd name="T18" fmla="*/ 2007 w 2233"/>
              <a:gd name="T19" fmla="*/ 623 h 827"/>
              <a:gd name="T20" fmla="*/ 2133 w 2233"/>
              <a:gd name="T21" fmla="*/ 581 h 827"/>
              <a:gd name="T22" fmla="*/ 2202 w 2233"/>
              <a:gd name="T23" fmla="*/ 478 h 827"/>
              <a:gd name="T24" fmla="*/ 2173 w 2233"/>
              <a:gd name="T25" fmla="*/ 436 h 827"/>
              <a:gd name="T26" fmla="*/ 2124 w 2233"/>
              <a:gd name="T27" fmla="*/ 391 h 827"/>
              <a:gd name="T28" fmla="*/ 2074 w 2233"/>
              <a:gd name="T29" fmla="*/ 315 h 827"/>
              <a:gd name="T30" fmla="*/ 2065 w 2233"/>
              <a:gd name="T31" fmla="*/ 284 h 827"/>
              <a:gd name="T32" fmla="*/ 2059 w 2233"/>
              <a:gd name="T33" fmla="*/ 248 h 827"/>
              <a:gd name="T34" fmla="*/ 2070 w 2233"/>
              <a:gd name="T35" fmla="*/ 203 h 827"/>
              <a:gd name="T36" fmla="*/ 2012 w 2233"/>
              <a:gd name="T37" fmla="*/ 161 h 827"/>
              <a:gd name="T38" fmla="*/ 2032 w 2233"/>
              <a:gd name="T39" fmla="*/ 127 h 827"/>
              <a:gd name="T40" fmla="*/ 2021 w 2233"/>
              <a:gd name="T41" fmla="*/ 96 h 827"/>
              <a:gd name="T42" fmla="*/ 1938 w 2233"/>
              <a:gd name="T43" fmla="*/ 85 h 827"/>
              <a:gd name="T44" fmla="*/ 1822 w 2233"/>
              <a:gd name="T45" fmla="*/ 100 h 827"/>
              <a:gd name="T46" fmla="*/ 1716 w 2233"/>
              <a:gd name="T47" fmla="*/ 170 h 827"/>
              <a:gd name="T48" fmla="*/ 1680 w 2233"/>
              <a:gd name="T49" fmla="*/ 116 h 827"/>
              <a:gd name="T50" fmla="*/ 1625 w 2233"/>
              <a:gd name="T51" fmla="*/ 118 h 827"/>
              <a:gd name="T52" fmla="*/ 1531 w 2233"/>
              <a:gd name="T53" fmla="*/ 62 h 827"/>
              <a:gd name="T54" fmla="*/ 1439 w 2233"/>
              <a:gd name="T55" fmla="*/ 22 h 827"/>
              <a:gd name="T56" fmla="*/ 1405 w 2233"/>
              <a:gd name="T57" fmla="*/ 4 h 827"/>
              <a:gd name="T58" fmla="*/ 1338 w 2233"/>
              <a:gd name="T59" fmla="*/ 58 h 827"/>
              <a:gd name="T60" fmla="*/ 1204 w 2233"/>
              <a:gd name="T61" fmla="*/ 65 h 827"/>
              <a:gd name="T62" fmla="*/ 1163 w 2233"/>
              <a:gd name="T63" fmla="*/ 136 h 827"/>
              <a:gd name="T64" fmla="*/ 1005 w 2233"/>
              <a:gd name="T65" fmla="*/ 167 h 827"/>
              <a:gd name="T66" fmla="*/ 906 w 2233"/>
              <a:gd name="T67" fmla="*/ 310 h 827"/>
              <a:gd name="T68" fmla="*/ 837 w 2233"/>
              <a:gd name="T69" fmla="*/ 315 h 827"/>
              <a:gd name="T70" fmla="*/ 913 w 2233"/>
              <a:gd name="T71" fmla="*/ 230 h 827"/>
              <a:gd name="T72" fmla="*/ 796 w 2233"/>
              <a:gd name="T73" fmla="*/ 190 h 827"/>
              <a:gd name="T74" fmla="*/ 611 w 2233"/>
              <a:gd name="T75" fmla="*/ 107 h 827"/>
              <a:gd name="T76" fmla="*/ 326 w 2233"/>
              <a:gd name="T77" fmla="*/ 123 h 827"/>
              <a:gd name="T78" fmla="*/ 201 w 2233"/>
              <a:gd name="T79" fmla="*/ 134 h 827"/>
              <a:gd name="T80" fmla="*/ 194 w 2233"/>
              <a:gd name="T81" fmla="*/ 275 h 827"/>
              <a:gd name="T82" fmla="*/ 136 w 2233"/>
              <a:gd name="T83" fmla="*/ 322 h 827"/>
              <a:gd name="T84" fmla="*/ 31 w 2233"/>
              <a:gd name="T85" fmla="*/ 324 h 827"/>
              <a:gd name="T86" fmla="*/ 20 w 2233"/>
              <a:gd name="T87" fmla="*/ 474 h 827"/>
              <a:gd name="T88" fmla="*/ 24 w 2233"/>
              <a:gd name="T89" fmla="*/ 643 h 827"/>
              <a:gd name="T90" fmla="*/ 98 w 2233"/>
              <a:gd name="T91" fmla="*/ 630 h 827"/>
              <a:gd name="T92" fmla="*/ 248 w 2233"/>
              <a:gd name="T93" fmla="*/ 605 h 827"/>
              <a:gd name="T94" fmla="*/ 411 w 2233"/>
              <a:gd name="T95" fmla="*/ 657 h 827"/>
              <a:gd name="T96" fmla="*/ 488 w 2233"/>
              <a:gd name="T97" fmla="*/ 655 h 827"/>
              <a:gd name="T98" fmla="*/ 566 w 2233"/>
              <a:gd name="T99" fmla="*/ 617 h 827"/>
              <a:gd name="T100" fmla="*/ 642 w 2233"/>
              <a:gd name="T101" fmla="*/ 592 h 827"/>
              <a:gd name="T102" fmla="*/ 662 w 2233"/>
              <a:gd name="T103" fmla="*/ 681 h 827"/>
              <a:gd name="T104" fmla="*/ 761 w 2233"/>
              <a:gd name="T105" fmla="*/ 639 h 827"/>
              <a:gd name="T106" fmla="*/ 873 w 2233"/>
              <a:gd name="T107" fmla="*/ 643 h 827"/>
              <a:gd name="T108" fmla="*/ 960 w 2233"/>
              <a:gd name="T109" fmla="*/ 713 h 827"/>
              <a:gd name="T110" fmla="*/ 989 w 2233"/>
              <a:gd name="T111" fmla="*/ 780 h 827"/>
              <a:gd name="T112" fmla="*/ 1112 w 2233"/>
              <a:gd name="T113" fmla="*/ 802 h 827"/>
              <a:gd name="T114" fmla="*/ 1208 w 2233"/>
              <a:gd name="T115" fmla="*/ 793 h 827"/>
              <a:gd name="T116" fmla="*/ 1363 w 2233"/>
              <a:gd name="T117" fmla="*/ 722 h 827"/>
              <a:gd name="T118" fmla="*/ 1421 w 2233"/>
              <a:gd name="T119" fmla="*/ 672 h 827"/>
              <a:gd name="T120" fmla="*/ 1470 w 2233"/>
              <a:gd name="T121" fmla="*/ 646 h 827"/>
              <a:gd name="T122" fmla="*/ 1508 w 2233"/>
              <a:gd name="T123" fmla="*/ 637 h 827"/>
              <a:gd name="T124" fmla="*/ 1542 w 2233"/>
              <a:gd name="T125" fmla="*/ 643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827">
                <a:moveTo>
                  <a:pt x="859" y="400"/>
                </a:moveTo>
                <a:lnTo>
                  <a:pt x="861" y="391"/>
                </a:lnTo>
                <a:lnTo>
                  <a:pt x="861" y="382"/>
                </a:lnTo>
                <a:lnTo>
                  <a:pt x="866" y="377"/>
                </a:lnTo>
                <a:lnTo>
                  <a:pt x="870" y="373"/>
                </a:lnTo>
                <a:lnTo>
                  <a:pt x="879" y="371"/>
                </a:lnTo>
                <a:lnTo>
                  <a:pt x="888" y="371"/>
                </a:lnTo>
                <a:lnTo>
                  <a:pt x="899" y="373"/>
                </a:lnTo>
                <a:lnTo>
                  <a:pt x="902" y="375"/>
                </a:lnTo>
                <a:lnTo>
                  <a:pt x="904" y="380"/>
                </a:lnTo>
                <a:lnTo>
                  <a:pt x="908" y="386"/>
                </a:lnTo>
                <a:lnTo>
                  <a:pt x="926" y="393"/>
                </a:lnTo>
                <a:lnTo>
                  <a:pt x="940" y="395"/>
                </a:lnTo>
                <a:lnTo>
                  <a:pt x="949" y="400"/>
                </a:lnTo>
                <a:lnTo>
                  <a:pt x="955" y="404"/>
                </a:lnTo>
                <a:lnTo>
                  <a:pt x="967" y="411"/>
                </a:lnTo>
                <a:lnTo>
                  <a:pt x="975" y="407"/>
                </a:lnTo>
                <a:lnTo>
                  <a:pt x="982" y="402"/>
                </a:lnTo>
                <a:lnTo>
                  <a:pt x="989" y="398"/>
                </a:lnTo>
                <a:lnTo>
                  <a:pt x="993" y="393"/>
                </a:lnTo>
                <a:lnTo>
                  <a:pt x="1002" y="391"/>
                </a:lnTo>
                <a:lnTo>
                  <a:pt x="1011" y="400"/>
                </a:lnTo>
                <a:lnTo>
                  <a:pt x="1018" y="413"/>
                </a:lnTo>
                <a:lnTo>
                  <a:pt x="1022" y="431"/>
                </a:lnTo>
                <a:lnTo>
                  <a:pt x="1018" y="436"/>
                </a:lnTo>
                <a:lnTo>
                  <a:pt x="1007" y="440"/>
                </a:lnTo>
                <a:lnTo>
                  <a:pt x="993" y="440"/>
                </a:lnTo>
                <a:lnTo>
                  <a:pt x="978" y="442"/>
                </a:lnTo>
                <a:lnTo>
                  <a:pt x="964" y="447"/>
                </a:lnTo>
                <a:lnTo>
                  <a:pt x="953" y="456"/>
                </a:lnTo>
                <a:lnTo>
                  <a:pt x="949" y="465"/>
                </a:lnTo>
                <a:lnTo>
                  <a:pt x="946" y="471"/>
                </a:lnTo>
                <a:lnTo>
                  <a:pt x="942" y="478"/>
                </a:lnTo>
                <a:lnTo>
                  <a:pt x="933" y="483"/>
                </a:lnTo>
                <a:lnTo>
                  <a:pt x="913" y="485"/>
                </a:lnTo>
                <a:lnTo>
                  <a:pt x="911" y="460"/>
                </a:lnTo>
                <a:lnTo>
                  <a:pt x="906" y="445"/>
                </a:lnTo>
                <a:lnTo>
                  <a:pt x="897" y="436"/>
                </a:lnTo>
                <a:lnTo>
                  <a:pt x="886" y="429"/>
                </a:lnTo>
                <a:lnTo>
                  <a:pt x="877" y="422"/>
                </a:lnTo>
                <a:lnTo>
                  <a:pt x="868" y="418"/>
                </a:lnTo>
                <a:lnTo>
                  <a:pt x="861" y="411"/>
                </a:lnTo>
                <a:lnTo>
                  <a:pt x="859" y="400"/>
                </a:lnTo>
                <a:close/>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close/>
              </a:path>
            </a:pathLst>
          </a:custGeom>
          <a:solidFill>
            <a:srgbClr val="66FF66"/>
          </a:solidFill>
          <a:ln w="0">
            <a:solidFill>
              <a:srgbClr val="F19A14"/>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Freeform 23"/>
          <p:cNvSpPr>
            <a:spLocks/>
          </p:cNvSpPr>
          <p:nvPr/>
        </p:nvSpPr>
        <p:spPr bwMode="auto">
          <a:xfrm>
            <a:off x="1956952" y="9401872"/>
            <a:ext cx="258763" cy="180975"/>
          </a:xfrm>
          <a:custGeom>
            <a:avLst/>
            <a:gdLst>
              <a:gd name="T0" fmla="*/ 0 w 163"/>
              <a:gd name="T1" fmla="*/ 29 h 114"/>
              <a:gd name="T2" fmla="*/ 2 w 163"/>
              <a:gd name="T3" fmla="*/ 20 h 114"/>
              <a:gd name="T4" fmla="*/ 2 w 163"/>
              <a:gd name="T5" fmla="*/ 11 h 114"/>
              <a:gd name="T6" fmla="*/ 7 w 163"/>
              <a:gd name="T7" fmla="*/ 6 h 114"/>
              <a:gd name="T8" fmla="*/ 11 w 163"/>
              <a:gd name="T9" fmla="*/ 2 h 114"/>
              <a:gd name="T10" fmla="*/ 20 w 163"/>
              <a:gd name="T11" fmla="*/ 0 h 114"/>
              <a:gd name="T12" fmla="*/ 29 w 163"/>
              <a:gd name="T13" fmla="*/ 0 h 114"/>
              <a:gd name="T14" fmla="*/ 40 w 163"/>
              <a:gd name="T15" fmla="*/ 2 h 114"/>
              <a:gd name="T16" fmla="*/ 43 w 163"/>
              <a:gd name="T17" fmla="*/ 4 h 114"/>
              <a:gd name="T18" fmla="*/ 45 w 163"/>
              <a:gd name="T19" fmla="*/ 9 h 114"/>
              <a:gd name="T20" fmla="*/ 49 w 163"/>
              <a:gd name="T21" fmla="*/ 15 h 114"/>
              <a:gd name="T22" fmla="*/ 67 w 163"/>
              <a:gd name="T23" fmla="*/ 22 h 114"/>
              <a:gd name="T24" fmla="*/ 81 w 163"/>
              <a:gd name="T25" fmla="*/ 24 h 114"/>
              <a:gd name="T26" fmla="*/ 90 w 163"/>
              <a:gd name="T27" fmla="*/ 29 h 114"/>
              <a:gd name="T28" fmla="*/ 96 w 163"/>
              <a:gd name="T29" fmla="*/ 33 h 114"/>
              <a:gd name="T30" fmla="*/ 108 w 163"/>
              <a:gd name="T31" fmla="*/ 40 h 114"/>
              <a:gd name="T32" fmla="*/ 116 w 163"/>
              <a:gd name="T33" fmla="*/ 36 h 114"/>
              <a:gd name="T34" fmla="*/ 123 w 163"/>
              <a:gd name="T35" fmla="*/ 31 h 114"/>
              <a:gd name="T36" fmla="*/ 130 w 163"/>
              <a:gd name="T37" fmla="*/ 27 h 114"/>
              <a:gd name="T38" fmla="*/ 134 w 163"/>
              <a:gd name="T39" fmla="*/ 22 h 114"/>
              <a:gd name="T40" fmla="*/ 143 w 163"/>
              <a:gd name="T41" fmla="*/ 20 h 114"/>
              <a:gd name="T42" fmla="*/ 152 w 163"/>
              <a:gd name="T43" fmla="*/ 29 h 114"/>
              <a:gd name="T44" fmla="*/ 159 w 163"/>
              <a:gd name="T45" fmla="*/ 42 h 114"/>
              <a:gd name="T46" fmla="*/ 163 w 163"/>
              <a:gd name="T47" fmla="*/ 60 h 114"/>
              <a:gd name="T48" fmla="*/ 159 w 163"/>
              <a:gd name="T49" fmla="*/ 65 h 114"/>
              <a:gd name="T50" fmla="*/ 148 w 163"/>
              <a:gd name="T51" fmla="*/ 69 h 114"/>
              <a:gd name="T52" fmla="*/ 134 w 163"/>
              <a:gd name="T53" fmla="*/ 69 h 114"/>
              <a:gd name="T54" fmla="*/ 119 w 163"/>
              <a:gd name="T55" fmla="*/ 71 h 114"/>
              <a:gd name="T56" fmla="*/ 105 w 163"/>
              <a:gd name="T57" fmla="*/ 76 h 114"/>
              <a:gd name="T58" fmla="*/ 94 w 163"/>
              <a:gd name="T59" fmla="*/ 85 h 114"/>
              <a:gd name="T60" fmla="*/ 90 w 163"/>
              <a:gd name="T61" fmla="*/ 94 h 114"/>
              <a:gd name="T62" fmla="*/ 87 w 163"/>
              <a:gd name="T63" fmla="*/ 100 h 114"/>
              <a:gd name="T64" fmla="*/ 83 w 163"/>
              <a:gd name="T65" fmla="*/ 107 h 114"/>
              <a:gd name="T66" fmla="*/ 74 w 163"/>
              <a:gd name="T67" fmla="*/ 112 h 114"/>
              <a:gd name="T68" fmla="*/ 54 w 163"/>
              <a:gd name="T69" fmla="*/ 114 h 114"/>
              <a:gd name="T70" fmla="*/ 52 w 163"/>
              <a:gd name="T71" fmla="*/ 89 h 114"/>
              <a:gd name="T72" fmla="*/ 47 w 163"/>
              <a:gd name="T73" fmla="*/ 74 h 114"/>
              <a:gd name="T74" fmla="*/ 38 w 163"/>
              <a:gd name="T75" fmla="*/ 65 h 114"/>
              <a:gd name="T76" fmla="*/ 27 w 163"/>
              <a:gd name="T77" fmla="*/ 58 h 114"/>
              <a:gd name="T78" fmla="*/ 18 w 163"/>
              <a:gd name="T79" fmla="*/ 51 h 114"/>
              <a:gd name="T80" fmla="*/ 9 w 163"/>
              <a:gd name="T81" fmla="*/ 47 h 114"/>
              <a:gd name="T82" fmla="*/ 2 w 163"/>
              <a:gd name="T83" fmla="*/ 40 h 114"/>
              <a:gd name="T84" fmla="*/ 0 w 163"/>
              <a:gd name="T85"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14">
                <a:moveTo>
                  <a:pt x="0" y="29"/>
                </a:moveTo>
                <a:lnTo>
                  <a:pt x="2" y="20"/>
                </a:lnTo>
                <a:lnTo>
                  <a:pt x="2" y="11"/>
                </a:lnTo>
                <a:lnTo>
                  <a:pt x="7" y="6"/>
                </a:lnTo>
                <a:lnTo>
                  <a:pt x="11" y="2"/>
                </a:lnTo>
                <a:lnTo>
                  <a:pt x="20" y="0"/>
                </a:lnTo>
                <a:lnTo>
                  <a:pt x="29" y="0"/>
                </a:lnTo>
                <a:lnTo>
                  <a:pt x="40" y="2"/>
                </a:lnTo>
                <a:lnTo>
                  <a:pt x="43" y="4"/>
                </a:lnTo>
                <a:lnTo>
                  <a:pt x="45" y="9"/>
                </a:lnTo>
                <a:lnTo>
                  <a:pt x="49" y="15"/>
                </a:lnTo>
                <a:lnTo>
                  <a:pt x="67" y="22"/>
                </a:lnTo>
                <a:lnTo>
                  <a:pt x="81" y="24"/>
                </a:lnTo>
                <a:lnTo>
                  <a:pt x="90" y="29"/>
                </a:lnTo>
                <a:lnTo>
                  <a:pt x="96" y="33"/>
                </a:lnTo>
                <a:lnTo>
                  <a:pt x="108" y="40"/>
                </a:lnTo>
                <a:lnTo>
                  <a:pt x="116" y="36"/>
                </a:lnTo>
                <a:lnTo>
                  <a:pt x="123" y="31"/>
                </a:lnTo>
                <a:lnTo>
                  <a:pt x="130" y="27"/>
                </a:lnTo>
                <a:lnTo>
                  <a:pt x="134" y="22"/>
                </a:lnTo>
                <a:lnTo>
                  <a:pt x="143" y="20"/>
                </a:lnTo>
                <a:lnTo>
                  <a:pt x="152" y="29"/>
                </a:lnTo>
                <a:lnTo>
                  <a:pt x="159" y="42"/>
                </a:lnTo>
                <a:lnTo>
                  <a:pt x="163" y="60"/>
                </a:lnTo>
                <a:lnTo>
                  <a:pt x="159" y="65"/>
                </a:lnTo>
                <a:lnTo>
                  <a:pt x="148" y="69"/>
                </a:lnTo>
                <a:lnTo>
                  <a:pt x="134" y="69"/>
                </a:lnTo>
                <a:lnTo>
                  <a:pt x="119" y="71"/>
                </a:lnTo>
                <a:lnTo>
                  <a:pt x="105" y="76"/>
                </a:lnTo>
                <a:lnTo>
                  <a:pt x="94" y="85"/>
                </a:lnTo>
                <a:lnTo>
                  <a:pt x="90" y="94"/>
                </a:lnTo>
                <a:lnTo>
                  <a:pt x="87" y="100"/>
                </a:lnTo>
                <a:lnTo>
                  <a:pt x="83" y="107"/>
                </a:lnTo>
                <a:lnTo>
                  <a:pt x="74" y="112"/>
                </a:lnTo>
                <a:lnTo>
                  <a:pt x="54" y="114"/>
                </a:lnTo>
                <a:lnTo>
                  <a:pt x="52" y="89"/>
                </a:lnTo>
                <a:lnTo>
                  <a:pt x="47" y="74"/>
                </a:lnTo>
                <a:lnTo>
                  <a:pt x="38" y="65"/>
                </a:lnTo>
                <a:lnTo>
                  <a:pt x="27" y="58"/>
                </a:lnTo>
                <a:lnTo>
                  <a:pt x="18" y="51"/>
                </a:lnTo>
                <a:lnTo>
                  <a:pt x="9" y="47"/>
                </a:lnTo>
                <a:lnTo>
                  <a:pt x="2" y="40"/>
                </a:lnTo>
                <a:lnTo>
                  <a:pt x="0" y="29"/>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Freeform 24"/>
          <p:cNvSpPr>
            <a:spLocks/>
          </p:cNvSpPr>
          <p:nvPr/>
        </p:nvSpPr>
        <p:spPr bwMode="auto">
          <a:xfrm>
            <a:off x="593290" y="8812910"/>
            <a:ext cx="3544888" cy="1312863"/>
          </a:xfrm>
          <a:custGeom>
            <a:avLst/>
            <a:gdLst>
              <a:gd name="T0" fmla="*/ 1651 w 2233"/>
              <a:gd name="T1" fmla="*/ 541 h 827"/>
              <a:gd name="T2" fmla="*/ 1745 w 2233"/>
              <a:gd name="T3" fmla="*/ 570 h 827"/>
              <a:gd name="T4" fmla="*/ 1792 w 2233"/>
              <a:gd name="T5" fmla="*/ 590 h 827"/>
              <a:gd name="T6" fmla="*/ 1909 w 2233"/>
              <a:gd name="T7" fmla="*/ 619 h 827"/>
              <a:gd name="T8" fmla="*/ 1947 w 2233"/>
              <a:gd name="T9" fmla="*/ 639 h 827"/>
              <a:gd name="T10" fmla="*/ 2036 w 2233"/>
              <a:gd name="T11" fmla="*/ 634 h 827"/>
              <a:gd name="T12" fmla="*/ 2189 w 2233"/>
              <a:gd name="T13" fmla="*/ 570 h 827"/>
              <a:gd name="T14" fmla="*/ 2191 w 2233"/>
              <a:gd name="T15" fmla="*/ 453 h 827"/>
              <a:gd name="T16" fmla="*/ 2166 w 2233"/>
              <a:gd name="T17" fmla="*/ 451 h 827"/>
              <a:gd name="T18" fmla="*/ 2090 w 2233"/>
              <a:gd name="T19" fmla="*/ 369 h 827"/>
              <a:gd name="T20" fmla="*/ 2068 w 2233"/>
              <a:gd name="T21" fmla="*/ 290 h 827"/>
              <a:gd name="T22" fmla="*/ 2070 w 2233"/>
              <a:gd name="T23" fmla="*/ 270 h 827"/>
              <a:gd name="T24" fmla="*/ 2034 w 2233"/>
              <a:gd name="T25" fmla="*/ 241 h 827"/>
              <a:gd name="T26" fmla="*/ 2016 w 2233"/>
              <a:gd name="T27" fmla="*/ 167 h 827"/>
              <a:gd name="T28" fmla="*/ 2016 w 2233"/>
              <a:gd name="T29" fmla="*/ 147 h 827"/>
              <a:gd name="T30" fmla="*/ 2023 w 2233"/>
              <a:gd name="T31" fmla="*/ 123 h 827"/>
              <a:gd name="T32" fmla="*/ 2034 w 2233"/>
              <a:gd name="T33" fmla="*/ 80 h 827"/>
              <a:gd name="T34" fmla="*/ 1902 w 2233"/>
              <a:gd name="T35" fmla="*/ 96 h 827"/>
              <a:gd name="T36" fmla="*/ 1792 w 2233"/>
              <a:gd name="T37" fmla="*/ 83 h 827"/>
              <a:gd name="T38" fmla="*/ 1683 w 2233"/>
              <a:gd name="T39" fmla="*/ 181 h 827"/>
              <a:gd name="T40" fmla="*/ 1669 w 2233"/>
              <a:gd name="T41" fmla="*/ 78 h 827"/>
              <a:gd name="T42" fmla="*/ 1591 w 2233"/>
              <a:gd name="T43" fmla="*/ 132 h 827"/>
              <a:gd name="T44" fmla="*/ 1492 w 2233"/>
              <a:gd name="T45" fmla="*/ 51 h 827"/>
              <a:gd name="T46" fmla="*/ 1421 w 2233"/>
              <a:gd name="T47" fmla="*/ 24 h 827"/>
              <a:gd name="T48" fmla="*/ 1381 w 2233"/>
              <a:gd name="T49" fmla="*/ 4 h 827"/>
              <a:gd name="T50" fmla="*/ 1289 w 2233"/>
              <a:gd name="T51" fmla="*/ 49 h 827"/>
              <a:gd name="T52" fmla="*/ 1199 w 2233"/>
              <a:gd name="T53" fmla="*/ 78 h 827"/>
              <a:gd name="T54" fmla="*/ 1110 w 2233"/>
              <a:gd name="T55" fmla="*/ 127 h 827"/>
              <a:gd name="T56" fmla="*/ 960 w 2233"/>
              <a:gd name="T57" fmla="*/ 199 h 827"/>
              <a:gd name="T58" fmla="*/ 870 w 2233"/>
              <a:gd name="T59" fmla="*/ 335 h 827"/>
              <a:gd name="T60" fmla="*/ 870 w 2233"/>
              <a:gd name="T61" fmla="*/ 286 h 827"/>
              <a:gd name="T62" fmla="*/ 873 w 2233"/>
              <a:gd name="T63" fmla="*/ 210 h 827"/>
              <a:gd name="T64" fmla="*/ 736 w 2233"/>
              <a:gd name="T65" fmla="*/ 174 h 827"/>
              <a:gd name="T66" fmla="*/ 530 w 2233"/>
              <a:gd name="T67" fmla="*/ 67 h 827"/>
              <a:gd name="T68" fmla="*/ 291 w 2233"/>
              <a:gd name="T69" fmla="*/ 143 h 827"/>
              <a:gd name="T70" fmla="*/ 190 w 2233"/>
              <a:gd name="T71" fmla="*/ 167 h 827"/>
              <a:gd name="T72" fmla="*/ 197 w 2233"/>
              <a:gd name="T73" fmla="*/ 297 h 827"/>
              <a:gd name="T74" fmla="*/ 105 w 2233"/>
              <a:gd name="T75" fmla="*/ 257 h 827"/>
              <a:gd name="T76" fmla="*/ 15 w 2233"/>
              <a:gd name="T77" fmla="*/ 362 h 827"/>
              <a:gd name="T78" fmla="*/ 40 w 2233"/>
              <a:gd name="T79" fmla="*/ 503 h 827"/>
              <a:gd name="T80" fmla="*/ 62 w 2233"/>
              <a:gd name="T81" fmla="*/ 652 h 827"/>
              <a:gd name="T82" fmla="*/ 103 w 2233"/>
              <a:gd name="T83" fmla="*/ 643 h 827"/>
              <a:gd name="T84" fmla="*/ 329 w 2233"/>
              <a:gd name="T85" fmla="*/ 608 h 827"/>
              <a:gd name="T86" fmla="*/ 445 w 2233"/>
              <a:gd name="T87" fmla="*/ 634 h 827"/>
              <a:gd name="T88" fmla="*/ 492 w 2233"/>
              <a:gd name="T89" fmla="*/ 659 h 827"/>
              <a:gd name="T90" fmla="*/ 586 w 2233"/>
              <a:gd name="T91" fmla="*/ 646 h 827"/>
              <a:gd name="T92" fmla="*/ 669 w 2233"/>
              <a:gd name="T93" fmla="*/ 617 h 827"/>
              <a:gd name="T94" fmla="*/ 682 w 2233"/>
              <a:gd name="T95" fmla="*/ 684 h 827"/>
              <a:gd name="T96" fmla="*/ 794 w 2233"/>
              <a:gd name="T97" fmla="*/ 643 h 827"/>
              <a:gd name="T98" fmla="*/ 899 w 2233"/>
              <a:gd name="T99" fmla="*/ 639 h 827"/>
              <a:gd name="T100" fmla="*/ 971 w 2233"/>
              <a:gd name="T101" fmla="*/ 724 h 827"/>
              <a:gd name="T102" fmla="*/ 1014 w 2233"/>
              <a:gd name="T103" fmla="*/ 818 h 827"/>
              <a:gd name="T104" fmla="*/ 1130 w 2233"/>
              <a:gd name="T105" fmla="*/ 786 h 827"/>
              <a:gd name="T106" fmla="*/ 1249 w 2233"/>
              <a:gd name="T107" fmla="*/ 726 h 827"/>
              <a:gd name="T108" fmla="*/ 1392 w 2233"/>
              <a:gd name="T109" fmla="*/ 701 h 827"/>
              <a:gd name="T110" fmla="*/ 1437 w 2233"/>
              <a:gd name="T111" fmla="*/ 663 h 827"/>
              <a:gd name="T112" fmla="*/ 1477 w 2233"/>
              <a:gd name="T113" fmla="*/ 648 h 827"/>
              <a:gd name="T114" fmla="*/ 1522 w 2233"/>
              <a:gd name="T115" fmla="*/ 634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3" h="827">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73" name="Picture 25" descr="E:\JOB\MID\Map-Marker-PNG-Fil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34925" y="6299499"/>
            <a:ext cx="1429545" cy="142954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515850" y="3369947"/>
            <a:ext cx="11154649" cy="10064294"/>
          </a:xfrm>
          <a:prstGeom prst="rect">
            <a:avLst/>
          </a:prstGeom>
          <a:noFill/>
        </p:spPr>
        <p:txBody>
          <a:bodyPr wrap="square" rtlCol="0">
            <a:spAutoFit/>
          </a:bodyPr>
          <a:lstStyle/>
          <a:p>
            <a:r>
              <a:rPr lang="ky-KG" sz="1800" dirty="0"/>
              <a:t>Климат </a:t>
            </a:r>
            <a:r>
              <a:rPr lang="ru-RU" sz="1800" dirty="0"/>
              <a:t>-</a:t>
            </a:r>
            <a:r>
              <a:rPr lang="ky-KG" sz="1800" dirty="0"/>
              <a:t> сухой, с жарким летом, теплой, солнечной осенью с редкими ливневыми дождями, и теплой зимой с повышенной влажностью. Регион славится богатыми урожаями фруктов и овощей.</a:t>
            </a:r>
            <a:endParaRPr lang="ru-RU" sz="1800" dirty="0"/>
          </a:p>
          <a:p>
            <a:r>
              <a:rPr lang="ky-KG" sz="1800" dirty="0"/>
              <a:t>Один из главных путей Великого Шелкового пути проходил через Джалал-Абад, который гостеприимно принимал путешественников в течение многих столетий. Об этом свидетельствуют результаты археологических раскопок, проведенных в отдаленных областях Саймалы-Таш и Чаткальской долины. </a:t>
            </a:r>
            <a:endParaRPr lang="ru-RU" sz="1800" dirty="0"/>
          </a:p>
          <a:p>
            <a:r>
              <a:rPr lang="ky-KG" sz="1800" dirty="0"/>
              <a:t>Джалал-Абад знаменит курортами с минеральными источниками. Путешественники, торговцы, туристы, паломники и немощные приезжали в Джалал-Абадскую область чтобы принять оздоровительные ванны с минеральными источниками, расположенным на горе Аюб Тау на высоте 700 метров над уровнем моря в трех километрах от города.  Легенда гласит, что водой из источника Хозрет-Аюб-Пайгамбар излечивали даже лепру. Рядом с источником некогда была могила, затем мечеть и после ханский дворец. </a:t>
            </a:r>
            <a:endParaRPr lang="ru-RU" sz="1800" dirty="0"/>
          </a:p>
          <a:p>
            <a:r>
              <a:rPr lang="ky-KG" sz="1800" dirty="0"/>
              <a:t>Курорт Джалал-Абад расположен на одном из холмов, возвышающихся над городом. Несмотря на то, что минеральная вода на курорте солоноватого вкуса, она пользуется огромной популярностью у населения.</a:t>
            </a:r>
            <a:endParaRPr lang="ru-RU" sz="1800" dirty="0"/>
          </a:p>
          <a:p>
            <a:r>
              <a:rPr lang="ky-KG" sz="1800" dirty="0"/>
              <a:t>Курорт предлагает гостям несколько видов минеральной воды.</a:t>
            </a:r>
            <a:endParaRPr lang="ru-RU" sz="1800" dirty="0"/>
          </a:p>
          <a:p>
            <a:r>
              <a:rPr lang="ky-KG" sz="1800" dirty="0"/>
              <a:t>Слово "абад" означает "обжитое, благоприятное место" и часто прибавляется к имени человека, основавшего город. Считается, что Джалал-Абад был назван в честь Джалал-ад-дина, построившего несколько караван-сараев для обслуживания путешественников, преимущественно паломников, приехавших посетить священные горы.</a:t>
            </a:r>
            <a:endParaRPr lang="ru-RU" sz="1800" dirty="0"/>
          </a:p>
          <a:p>
            <a:r>
              <a:rPr lang="ky-KG" sz="1800" dirty="0"/>
              <a:t>В начале XIX века была построена небольшая Кокандская крепость, вокруг которой вырос маленький кишлак. Его жители занимались сельским хозяйством, торговлей и оказывали услуги паломникам, приехавшим посетить лечебные курорты. В 1870 году в область приехали русские мигранты, основавшие гарнизонный город и военный госпиталь.</a:t>
            </a:r>
            <a:endParaRPr lang="ru-RU" sz="1800" dirty="0"/>
          </a:p>
          <a:p>
            <a:r>
              <a:rPr lang="ky-KG" sz="1800" dirty="0"/>
              <a:t>Джалал-Абад был издревле торговым центром, где продавался и покупался скот, совершались торговые сделки между фермерами и кочевниками.</a:t>
            </a:r>
            <a:endParaRPr lang="ru-RU" sz="1800" dirty="0"/>
          </a:p>
          <a:p>
            <a:r>
              <a:rPr lang="ru-RU" sz="1800" dirty="0"/>
              <a:t>П</a:t>
            </a:r>
            <a:r>
              <a:rPr lang="ky-KG" sz="1800" dirty="0"/>
              <a:t>овозки, запряженные лошадьми, плутали между стенами глиняных домов по узким, извилистым улочкам города. Мечети были украшены ярким орнаментом. В 1916 году была построена железная дорога, соединившая Джалал-Абад с Андижаном. После установления в регионе советской власти были обновлены курортные зоны, быстрыми темпами стали развиваться сельскохозяйственная и пищевая промышленности. В 1950-х годах город был полностью реконструирован.</a:t>
            </a:r>
            <a:endParaRPr lang="ru-RU" sz="1800" dirty="0"/>
          </a:p>
          <a:p>
            <a:r>
              <a:rPr lang="ky-KG" sz="1800" dirty="0"/>
              <a:t>На сегодняшний день в Джалал-Абаде функционируют предприятия по производству масла, строительных материалов, деревообрабатывающей, электротехнической и пищевой промышленности. В Джалал-Абаде производят местный деликатес – так называемый "ореховый джем", сделанный из незрелых грецких орехов с мягкой скорлупой и меда. На базаре в Джалал-Абаде представлен широкий ассортимент свежих фруктов и орехов.</a:t>
            </a:r>
            <a:endParaRPr lang="ru-RU" sz="1800" dirty="0"/>
          </a:p>
        </p:txBody>
      </p:sp>
    </p:spTree>
    <p:extLst>
      <p:ext uri="{BB962C8B-B14F-4D97-AF65-F5344CB8AC3E}">
        <p14:creationId xmlns:p14="http://schemas.microsoft.com/office/powerpoint/2010/main" val="21169353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https://asiamountains.net/assets/cache_image/assets/lib/resized/60/1600x1066_0x0_d0b.jpg"/>
          <p:cNvPicPr>
            <a:picLocks noChangeAspect="1" noChangeArrowheads="1"/>
          </p:cNvPicPr>
          <p:nvPr/>
        </p:nvPicPr>
        <p:blipFill rotWithShape="1">
          <a:blip r:embed="rId2">
            <a:extLst>
              <a:ext uri="{28A0092B-C50C-407E-A947-70E740481C1C}">
                <a14:useLocalDpi xmlns:a14="http://schemas.microsoft.com/office/drawing/2010/main" val="0"/>
              </a:ext>
            </a:extLst>
          </a:blip>
          <a:srcRect b="15551"/>
          <a:stretch/>
        </p:blipFill>
        <p:spPr bwMode="auto">
          <a:xfrm>
            <a:off x="0" y="1"/>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1538883"/>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Арсланбоб</a:t>
            </a:r>
            <a:r>
              <a:rPr lang="ky-KG" sz="4000" dirty="0" smtClean="0">
                <a:solidFill>
                  <a:srgbClr val="216BA9"/>
                </a:solidFill>
              </a:rPr>
              <a:t> </a:t>
            </a:r>
            <a:endParaRPr lang="en-US" sz="4000" dirty="0">
              <a:solidFill>
                <a:srgbClr val="216BA9"/>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1536697" y="4076700"/>
            <a:ext cx="12599654" cy="9233297"/>
          </a:xfrm>
          <a:prstGeom prst="rect">
            <a:avLst/>
          </a:prstGeom>
          <a:noFill/>
        </p:spPr>
        <p:txBody>
          <a:bodyPr wrap="square" rtlCol="0">
            <a:spAutoFit/>
          </a:bodyPr>
          <a:lstStyle/>
          <a:p>
            <a:r>
              <a:rPr lang="ky-KG" sz="1800" b="1" dirty="0">
                <a:solidFill>
                  <a:schemeClr val="bg1"/>
                </a:solidFill>
              </a:rPr>
              <a:t>Арсланбоб</a:t>
            </a:r>
            <a:endParaRPr lang="ru-RU" sz="1800" dirty="0">
              <a:solidFill>
                <a:schemeClr val="bg1"/>
              </a:solidFill>
            </a:endParaRPr>
          </a:p>
          <a:p>
            <a:r>
              <a:rPr lang="ky-KG" sz="1800" dirty="0">
                <a:solidFill>
                  <a:schemeClr val="bg1"/>
                </a:solidFill>
              </a:rPr>
              <a:t>Обширные территории фруктовых и ореховых лесов в долине реки Арсланбоб - самые крупные в мире, их площадь достигает более 600 000 гектаров. Каждый год в Арсланбобе собирают до 1500 тонн урожая орехов, а также 5000 тонн яблок, фисташек и алычи. Уже в течение многих лет Арсланбоб, что в переводе с к</a:t>
            </a:r>
            <a:r>
              <a:rPr lang="ru-RU" sz="1800" dirty="0">
                <a:solidFill>
                  <a:schemeClr val="bg1"/>
                </a:solidFill>
              </a:rPr>
              <a:t>ы</a:t>
            </a:r>
            <a:r>
              <a:rPr lang="ky-KG" sz="1800" dirty="0">
                <a:solidFill>
                  <a:schemeClr val="bg1"/>
                </a:solidFill>
              </a:rPr>
              <a:t>рг</a:t>
            </a:r>
            <a:r>
              <a:rPr lang="ru-RU" sz="1800" dirty="0">
                <a:solidFill>
                  <a:schemeClr val="bg1"/>
                </a:solidFill>
              </a:rPr>
              <a:t>ы</a:t>
            </a:r>
            <a:r>
              <a:rPr lang="ky-KG" sz="1800" dirty="0">
                <a:solidFill>
                  <a:schemeClr val="bg1"/>
                </a:solidFill>
              </a:rPr>
              <a:t>зского означает "король лесов", является национальным заповедником.</a:t>
            </a:r>
            <a:endParaRPr lang="ru-RU" sz="1800" dirty="0">
              <a:solidFill>
                <a:schemeClr val="bg1"/>
              </a:solidFill>
            </a:endParaRPr>
          </a:p>
          <a:p>
            <a:r>
              <a:rPr lang="ky-KG" sz="1800" dirty="0">
                <a:solidFill>
                  <a:schemeClr val="bg1"/>
                </a:solidFill>
              </a:rPr>
              <a:t>Орехи из этой области транспортировались по разным уголкам света во время расцвета Великого Шелкового пути. Срок жизни ореховых деревьев может превышать тысячи лет, их ветви образуют обширную крону, а высота таких деревьев достигает 30 метров. Обычно ореховые деревья произрастают на горных склонах и вдоль берегов рек на высоте от 1000 до 1800 метров над уровнем моря - сам Арсланбоб находится на высоте 1700 метров над уровнем моря. Помимо богатых питательными веществами грецких орехов, ценится древесина орешины, которая используется для изготовления мебели. </a:t>
            </a:r>
            <a:endParaRPr lang="ru-RU" sz="1800" dirty="0">
              <a:solidFill>
                <a:schemeClr val="bg1"/>
              </a:solidFill>
            </a:endParaRPr>
          </a:p>
          <a:p>
            <a:r>
              <a:rPr lang="ky-KG" sz="1800" dirty="0">
                <a:solidFill>
                  <a:schemeClr val="bg1"/>
                </a:solidFill>
              </a:rPr>
              <a:t>Существует множество легенд о том, как появились ореховые леса Арсланбоба. Одна из них гласит, что Александр Македонский однажды привел свои войска на эти земли, возвращаясь из своего похода на Восток. Покидая этот удивительный край, он взял с собой в Грецию фрукты и орехи из местных лесов. Так к</a:t>
            </a:r>
            <a:r>
              <a:rPr lang="ru-RU" sz="1800" dirty="0">
                <a:solidFill>
                  <a:schemeClr val="bg1"/>
                </a:solidFill>
              </a:rPr>
              <a:t>ы</a:t>
            </a:r>
            <a:r>
              <a:rPr lang="ky-KG" sz="1800" dirty="0">
                <a:solidFill>
                  <a:schemeClr val="bg1"/>
                </a:solidFill>
              </a:rPr>
              <a:t>рг</a:t>
            </a:r>
            <a:r>
              <a:rPr lang="ru-RU" sz="1800" dirty="0">
                <a:solidFill>
                  <a:schemeClr val="bg1"/>
                </a:solidFill>
              </a:rPr>
              <a:t>ы</a:t>
            </a:r>
            <a:r>
              <a:rPr lang="ky-KG" sz="1800" dirty="0">
                <a:solidFill>
                  <a:schemeClr val="bg1"/>
                </a:solidFill>
              </a:rPr>
              <a:t>зские орехи попали в Грецию, а позже распространились по всему миру и стали известны под названием «грецкие».</a:t>
            </a:r>
            <a:endParaRPr lang="ru-RU" sz="1800" dirty="0">
              <a:solidFill>
                <a:schemeClr val="bg1"/>
              </a:solidFill>
            </a:endParaRPr>
          </a:p>
          <a:p>
            <a:r>
              <a:rPr lang="ky-KG" sz="1800" dirty="0">
                <a:solidFill>
                  <a:schemeClr val="bg1"/>
                </a:solidFill>
              </a:rPr>
              <a:t>Другая легенда повествует о том, что Арсланбобом звали героя, который в 11 веке принял смерть недалеко от лесов после того, как был предан своей женой. Говорят, что на том самом месте до сих пор можно увидеть отпечатки его рук и ног, а также следы крови. </a:t>
            </a:r>
            <a:endParaRPr lang="ru-RU" sz="1800" dirty="0">
              <a:solidFill>
                <a:schemeClr val="bg1"/>
              </a:solidFill>
            </a:endParaRPr>
          </a:p>
          <a:p>
            <a:r>
              <a:rPr lang="ky-KG" sz="1800" dirty="0">
                <a:solidFill>
                  <a:schemeClr val="bg1"/>
                </a:solidFill>
              </a:rPr>
              <a:t>Существует еще одна версия, повествующая о скромном и трудолюбивом Человеке, которому Пророк Мухаммед поручил найти самое красивое и удобное место для рая на земле. Человек долго путешествовал в дальних краях, пока не наткнулся на живописную долину с пенящейся горной рекой, но в которой не было ни единого деревца. Об этом месте он поведал Пророку. Вдохновленный рассказом Человека о чудесной долине, Пророк отправил ему мешочек семян различных видов плодовых деревьев, в том числе, с семенами дерева грецкого ореха. Человек поднялся на вершину горы и развеял семена по всей долине, со временем превратившейся в огромный сад.</a:t>
            </a:r>
            <a:endParaRPr lang="ru-RU" sz="1800" dirty="0">
              <a:solidFill>
                <a:schemeClr val="bg1"/>
              </a:solidFill>
            </a:endParaRPr>
          </a:p>
          <a:p>
            <a:r>
              <a:rPr lang="ru-RU" sz="1800" dirty="0">
                <a:solidFill>
                  <a:schemeClr val="bg1"/>
                </a:solidFill>
              </a:rPr>
              <a:t> </a:t>
            </a:r>
          </a:p>
          <a:p>
            <a:r>
              <a:rPr lang="ky-KG" sz="1800" dirty="0">
                <a:solidFill>
                  <a:schemeClr val="bg1"/>
                </a:solidFill>
              </a:rPr>
              <a:t>В долине Арсланбоб расположен поселок с населением около 15 000 человек, из многих домов открывается превосходный вид на близлежащие пейзажи. На центральной деревенской площади стоит статуя льва, а рядом расположена новая мечеть и мавзолей Арстанбап-Ати с красивейшими дверями из резного ореха (датируется 15). В нескольких минутах ходьбы от центра деревни находится небольшой водопад (23 метра). Напротив водопада есть небольшая пещера, известная как Пещера Сорока Ангелов, где жила святая женщина, к которой с различными просьбами приходили люди. Чуть дальше расположен еще один водопад и Святое озеро, куда организуются пешие и конные однодневные туры.</a:t>
            </a:r>
            <a:endParaRPr lang="ru-RU" sz="1800" dirty="0">
              <a:solidFill>
                <a:schemeClr val="bg1"/>
              </a:solidFill>
            </a:endParaRPr>
          </a:p>
          <a:p>
            <a:r>
              <a:rPr lang="ky-KG" sz="1800" dirty="0">
                <a:solidFill>
                  <a:schemeClr val="bg1"/>
                </a:solidFill>
              </a:rPr>
              <a:t>Здесь также есть представительство Сети общественного туризма.</a:t>
            </a:r>
            <a:endParaRPr lang="ru-RU" sz="1800" dirty="0">
              <a:solidFill>
                <a:schemeClr val="bg1"/>
              </a:solidFill>
            </a:endParaRPr>
          </a:p>
        </p:txBody>
      </p:sp>
    </p:spTree>
    <p:extLst>
      <p:ext uri="{BB962C8B-B14F-4D97-AF65-F5344CB8AC3E}">
        <p14:creationId xmlns:p14="http://schemas.microsoft.com/office/powerpoint/2010/main" val="68481659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descr="шах фазиль 2.jpg"/>
          <p:cNvPicPr>
            <a:picLocks noChangeAspect="1"/>
          </p:cNvPicPr>
          <p:nvPr/>
        </p:nvPicPr>
        <p:blipFill>
          <a:blip r:embed="rId2">
            <a:lum/>
          </a:blip>
          <a:srcRect b="2119"/>
          <a:stretch>
            <a:fillRect/>
          </a:stretch>
        </p:blipFill>
        <p:spPr>
          <a:xfrm>
            <a:off x="11921705" y="0"/>
            <a:ext cx="12455945" cy="13716000"/>
          </a:xfrm>
          <a:prstGeom prst="rect">
            <a:avLst/>
          </a:prstGeom>
        </p:spPr>
      </p:pic>
      <p:pic>
        <p:nvPicPr>
          <p:cNvPr id="9" name="Рисунок 8" descr="сафед булан.jpg"/>
          <p:cNvPicPr>
            <a:picLocks noChangeAspect="1"/>
          </p:cNvPicPr>
          <p:nvPr/>
        </p:nvPicPr>
        <p:blipFill>
          <a:blip r:embed="rId3">
            <a:lum bright="40000" contrast="40000"/>
          </a:blip>
          <a:srcRect l="12695" r="31786"/>
          <a:stretch>
            <a:fillRect/>
          </a:stretch>
        </p:blipFill>
        <p:spPr>
          <a:xfrm>
            <a:off x="0" y="0"/>
            <a:ext cx="11921705" cy="13716000"/>
          </a:xfrm>
          <a:prstGeom prst="rect">
            <a:avLst/>
          </a:prstGeom>
        </p:spPr>
      </p:pic>
      <p:sp>
        <p:nvSpPr>
          <p:cNvPr id="11"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2154436"/>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Сафид-Булан</a:t>
            </a:r>
            <a:endParaRPr lang="ru-RU" sz="4000" dirty="0" smtClean="0">
              <a:solidFill>
                <a:srgbClr val="FFFF00"/>
              </a:solidFill>
            </a:endParaRPr>
          </a:p>
          <a:p>
            <a:pPr algn="ctr">
              <a:buFont typeface="Wingdings" pitchFamily="2" charset="2"/>
              <a:buChar char="v"/>
            </a:pPr>
            <a:r>
              <a:rPr lang="ky-KG" sz="4000" b="1" dirty="0" smtClean="0">
                <a:solidFill>
                  <a:srgbClr val="FFFF00"/>
                </a:solidFill>
              </a:rPr>
              <a:t>Мавзолей Шах-Фазиль</a:t>
            </a:r>
            <a:r>
              <a:rPr lang="ky-KG" sz="4000" dirty="0" smtClean="0">
                <a:solidFill>
                  <a:srgbClr val="FFFF00"/>
                </a:solidFill>
              </a:rPr>
              <a:t> </a:t>
            </a:r>
            <a:endParaRPr lang="en-US" sz="4000" dirty="0">
              <a:solidFill>
                <a:srgbClr val="FFFF00"/>
              </a:solidFill>
              <a:latin typeface="Lato Light"/>
              <a:cs typeface="Lato Light"/>
            </a:endParaRPr>
          </a:p>
        </p:txBody>
      </p:sp>
      <p:cxnSp>
        <p:nvCxnSpPr>
          <p:cNvPr id="292" name="Straight Connector 291"/>
          <p:cNvCxnSpPr/>
          <p:nvPr/>
        </p:nvCxnSpPr>
        <p:spPr>
          <a:xfrm rot="5400000">
            <a:off x="12193398" y="2358581"/>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93657" y="6987396"/>
            <a:ext cx="11610796" cy="3785652"/>
          </a:xfrm>
          <a:prstGeom prst="rect">
            <a:avLst/>
          </a:prstGeom>
          <a:noFill/>
        </p:spPr>
        <p:txBody>
          <a:bodyPr wrap="square" rtlCol="0">
            <a:spAutoFit/>
          </a:bodyPr>
          <a:lstStyle/>
          <a:p>
            <a:r>
              <a:rPr lang="ky-KG" sz="2000" b="1" dirty="0" smtClean="0">
                <a:solidFill>
                  <a:schemeClr val="bg1"/>
                </a:solidFill>
              </a:rPr>
              <a:t>Сафид-Булан</a:t>
            </a:r>
            <a:endParaRPr lang="ru-RU" sz="2000" dirty="0">
              <a:solidFill>
                <a:schemeClr val="bg1"/>
              </a:solidFill>
            </a:endParaRPr>
          </a:p>
          <a:p>
            <a:r>
              <a:rPr lang="ky-KG" sz="2000" b="1" dirty="0">
                <a:solidFill>
                  <a:schemeClr val="bg1"/>
                </a:solidFill>
              </a:rPr>
              <a:t>Мавзолей Шах-Фазиль</a:t>
            </a:r>
            <a:endParaRPr lang="ru-RU" sz="2000" dirty="0">
              <a:solidFill>
                <a:schemeClr val="bg1"/>
              </a:solidFill>
            </a:endParaRPr>
          </a:p>
          <a:p>
            <a:r>
              <a:rPr lang="ky-KG" sz="2000" dirty="0">
                <a:solidFill>
                  <a:schemeClr val="bg1"/>
                </a:solidFill>
              </a:rPr>
              <a:t> </a:t>
            </a:r>
            <a:endParaRPr lang="ru-RU" sz="2000" dirty="0">
              <a:solidFill>
                <a:schemeClr val="bg1"/>
              </a:solidFill>
            </a:endParaRPr>
          </a:p>
          <a:p>
            <a:r>
              <a:rPr lang="ky-KG" sz="2000" dirty="0">
                <a:solidFill>
                  <a:schemeClr val="bg1"/>
                </a:solidFill>
              </a:rPr>
              <a:t>Еще в конце XIX — начале XX в., как и в далеком средневековье, в Сафид-Булане у мазара и в мечети проводились различные службы, связанные с организацией религиозных празднеств, жертвоприношениями и паломничеством мусульман со всей округи. В прошлом население Сафид-Булана состояло исключительно из шейхов, сохранивших свою кастовость вплоть до начала XX в., которые прежде освобождались от различных податей и взносов в государственную казну. При посещении памятника самого средневекового мавзолея Шах-Фазиль и примыкавшей к нему мечети летом группа археологов явились свидетелями, что здесь развернулись широкие реставрационные работы. Реставрируется и вышеназванная мечеть как памятник архитектурного зодчества прошлых времен.</a:t>
            </a:r>
            <a:endParaRPr lang="ru-RU" sz="2000" dirty="0">
              <a:solidFill>
                <a:schemeClr val="bg1"/>
              </a:solidFill>
            </a:endParaRPr>
          </a:p>
        </p:txBody>
      </p:sp>
    </p:spTree>
    <p:extLst>
      <p:ext uri="{BB962C8B-B14F-4D97-AF65-F5344CB8AC3E}">
        <p14:creationId xmlns:p14="http://schemas.microsoft.com/office/powerpoint/2010/main" val="1099245235"/>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Мавзолеи Наткала » Информационный портал о Кыргызстане, новости Кыргызстана  и туризма"/>
          <p:cNvPicPr>
            <a:picLocks noChangeAspect="1" noChangeArrowheads="1"/>
          </p:cNvPicPr>
          <p:nvPr/>
        </p:nvPicPr>
        <p:blipFill rotWithShape="1">
          <a:blip r:embed="rId2">
            <a:extLst>
              <a:ext uri="{28A0092B-C50C-407E-A947-70E740481C1C}">
                <a14:useLocalDpi xmlns:a14="http://schemas.microsoft.com/office/drawing/2010/main" val="0"/>
              </a:ext>
            </a:extLst>
          </a:blip>
          <a:srcRect l="22263" r="9378" b="22315"/>
          <a:stretch/>
        </p:blipFill>
        <p:spPr bwMode="auto">
          <a:xfrm>
            <a:off x="0" y="0"/>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1538883"/>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Мавзоле</a:t>
            </a:r>
            <a:r>
              <a:rPr lang="ru-RU" sz="4000" b="1" dirty="0" err="1" smtClean="0">
                <a:solidFill>
                  <a:srgbClr val="FFFF00"/>
                </a:solidFill>
              </a:rPr>
              <a:t>й</a:t>
            </a:r>
            <a:r>
              <a:rPr lang="ru-RU" sz="4000" b="1" dirty="0" smtClean="0">
                <a:solidFill>
                  <a:srgbClr val="FFFF00"/>
                </a:solidFill>
              </a:rPr>
              <a:t> пророка </a:t>
            </a:r>
            <a:r>
              <a:rPr lang="ru-RU" sz="4000" b="1" dirty="0" err="1" smtClean="0">
                <a:solidFill>
                  <a:srgbClr val="FFFF00"/>
                </a:solidFill>
              </a:rPr>
              <a:t>Идрис</a:t>
            </a:r>
            <a:r>
              <a:rPr lang="ru-RU" sz="4000" b="1" dirty="0" smtClean="0">
                <a:solidFill>
                  <a:srgbClr val="FFFF00"/>
                </a:solidFill>
              </a:rPr>
              <a:t> </a:t>
            </a:r>
            <a:r>
              <a:rPr lang="ky-KG" sz="4000" dirty="0" smtClean="0">
                <a:solidFill>
                  <a:srgbClr val="FFFF00"/>
                </a:solidFill>
              </a:rPr>
              <a:t> </a:t>
            </a:r>
            <a:endParaRPr lang="en-US" sz="4000" dirty="0">
              <a:solidFill>
                <a:srgbClr val="FFFF00"/>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9600" y="8896350"/>
            <a:ext cx="23526751" cy="4093428"/>
          </a:xfrm>
          <a:prstGeom prst="rect">
            <a:avLst/>
          </a:prstGeom>
          <a:noFill/>
        </p:spPr>
        <p:txBody>
          <a:bodyPr wrap="square" rtlCol="0">
            <a:spAutoFit/>
          </a:bodyPr>
          <a:lstStyle/>
          <a:p>
            <a:r>
              <a:rPr lang="ky-KG" sz="2000" b="1" dirty="0">
                <a:solidFill>
                  <a:schemeClr val="bg1"/>
                </a:solidFill>
              </a:rPr>
              <a:t>Мавзоле</a:t>
            </a:r>
            <a:r>
              <a:rPr lang="ru-RU" sz="2000" b="1" dirty="0">
                <a:solidFill>
                  <a:schemeClr val="bg1"/>
                </a:solidFill>
              </a:rPr>
              <a:t>й пророка </a:t>
            </a:r>
            <a:r>
              <a:rPr lang="ru-RU" sz="2000" b="1" dirty="0" err="1">
                <a:solidFill>
                  <a:schemeClr val="bg1"/>
                </a:solidFill>
              </a:rPr>
              <a:t>Идрис</a:t>
            </a:r>
            <a:r>
              <a:rPr lang="ru-RU" sz="2000" b="1" dirty="0">
                <a:solidFill>
                  <a:schemeClr val="bg1"/>
                </a:solidFill>
              </a:rPr>
              <a:t> </a:t>
            </a:r>
            <a:endParaRPr lang="ru-RU" sz="2000" dirty="0">
              <a:solidFill>
                <a:schemeClr val="bg1"/>
              </a:solidFill>
            </a:endParaRPr>
          </a:p>
          <a:p>
            <a:r>
              <a:rPr lang="ky-KG" sz="2000" dirty="0">
                <a:solidFill>
                  <a:schemeClr val="bg1"/>
                </a:solidFill>
              </a:rPr>
              <a:t>Есть в Чаткальской долине на окраине районного центра Янги-Базар два гумбеза. Чьи это надгробия и когда они сооружены </a:t>
            </a:r>
            <a:r>
              <a:rPr lang="ru-RU" sz="2000" dirty="0">
                <a:solidFill>
                  <a:schemeClr val="bg1"/>
                </a:solidFill>
              </a:rPr>
              <a:t>-</a:t>
            </a:r>
            <a:r>
              <a:rPr lang="ky-KG" sz="2000" dirty="0">
                <a:solidFill>
                  <a:schemeClr val="bg1"/>
                </a:solidFill>
              </a:rPr>
              <a:t> сейчас уже ни у кого не сохранилось в памяти, молва же приписывает их мифическому пророку Идрису Пайгамбару. Ранее работавший здесь археолог Кибиров в своем отчете привел фотографии этих мазаров, датировал их XVIII в., но более ничего об этих гумбезах не мог сказать.</a:t>
            </a:r>
            <a:endParaRPr lang="ru-RU" sz="2000" dirty="0">
              <a:solidFill>
                <a:schemeClr val="bg1"/>
              </a:solidFill>
            </a:endParaRPr>
          </a:p>
          <a:p>
            <a:r>
              <a:rPr lang="ky-KG" sz="2000" dirty="0">
                <a:solidFill>
                  <a:schemeClr val="bg1"/>
                </a:solidFill>
              </a:rPr>
              <a:t>Что на сегодня известно о них? Их два. Оба выполнены в традиционном мусульманском стиле, с куполами и овальными колоннами из жженого кирпича. Один, меньший, несомненно, старше. Не исключено, что он относится к XVIII в. Второй значительно моложе, возможно, XIX в. О мазарах в 1903 г. упомянуто в газете «Туркестанские ведомости» ее корреспондентом Алибием: «Самая святыня Идрис-Пайгамбара (гумбез) находится выше, над Янги-Базаром, на высоком отроге Чаткальского хребта. Здесь не могила пророка, а «кадамджай», т. е. место прохождения пророка Идриса. На холме построен мазар, в котором находится камень, и на нем неизвестными письменами сделана надпись. Рядом со старым мазаром воздвигается новый, строящийся на средства одного почтенного шейха».</a:t>
            </a:r>
            <a:endParaRPr lang="ru-RU" sz="2000" dirty="0">
              <a:solidFill>
                <a:schemeClr val="bg1"/>
              </a:solidFill>
            </a:endParaRPr>
          </a:p>
          <a:p>
            <a:r>
              <a:rPr lang="ky-KG" sz="2000" dirty="0">
                <a:solidFill>
                  <a:schemeClr val="bg1"/>
                </a:solidFill>
              </a:rPr>
              <a:t>Позже местные жители стали приписывать новый мазар самому Идрису, а малый </a:t>
            </a:r>
            <a:r>
              <a:rPr lang="ru-RU" sz="2000" dirty="0">
                <a:solidFill>
                  <a:schemeClr val="bg1"/>
                </a:solidFill>
              </a:rPr>
              <a:t>-</a:t>
            </a:r>
            <a:r>
              <a:rPr lang="ky-KG" sz="2000" dirty="0">
                <a:solidFill>
                  <a:schemeClr val="bg1"/>
                </a:solidFill>
              </a:rPr>
              <a:t> более древний, его жене Батма-Зуре. Некоторые считают, что оба мазара связаны с именем Идриса. Судя по рассказам, новый мазар -это отремонтированный старый, реставрацию произвел в конце прошлого века богач Тоголок-Бай из Чаткала. Упомянутый камень - надгробная эпитафия, выполненная арабским письмом. Эта надгробная эпитафия предположительно относится к году 1191 хиджры, т. е. 1777 г. Если это действительно так, то перед нами памятник XVIII в., относящийся ко времени кокандской колонизации К</a:t>
            </a:r>
            <a:r>
              <a:rPr lang="ru-RU" sz="2000" dirty="0">
                <a:solidFill>
                  <a:schemeClr val="bg1"/>
                </a:solidFill>
              </a:rPr>
              <a:t>ы</a:t>
            </a:r>
            <a:r>
              <a:rPr lang="ky-KG" sz="2000" dirty="0">
                <a:solidFill>
                  <a:schemeClr val="bg1"/>
                </a:solidFill>
              </a:rPr>
              <a:t>рг</a:t>
            </a:r>
            <a:r>
              <a:rPr lang="ru-RU" sz="2000" dirty="0">
                <a:solidFill>
                  <a:schemeClr val="bg1"/>
                </a:solidFill>
              </a:rPr>
              <a:t>ы</a:t>
            </a:r>
            <a:r>
              <a:rPr lang="ky-KG" sz="2000" dirty="0">
                <a:solidFill>
                  <a:schemeClr val="bg1"/>
                </a:solidFill>
              </a:rPr>
              <a:t>з</a:t>
            </a:r>
            <a:r>
              <a:rPr lang="ru-RU" sz="2000" dirty="0">
                <a:solidFill>
                  <a:schemeClr val="bg1"/>
                </a:solidFill>
              </a:rPr>
              <a:t>стана</a:t>
            </a:r>
            <a:r>
              <a:rPr lang="ky-KG" sz="2000" dirty="0">
                <a:solidFill>
                  <a:schemeClr val="bg1"/>
                </a:solidFill>
              </a:rPr>
              <a:t>.</a:t>
            </a:r>
            <a:endParaRPr lang="ru-RU" sz="2000" dirty="0">
              <a:solidFill>
                <a:schemeClr val="bg1"/>
              </a:solidFill>
            </a:endParaRPr>
          </a:p>
        </p:txBody>
      </p:sp>
    </p:spTree>
    <p:extLst>
      <p:ext uri="{BB962C8B-B14F-4D97-AF65-F5344CB8AC3E}">
        <p14:creationId xmlns:p14="http://schemas.microsoft.com/office/powerpoint/2010/main" val="231190662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https://triptokyrgyzstan.com/sites/default/files/styles/modal/public/media/image/2015-02-27_1122_kopiya.jpg?itok=ZjcyAov0"/>
          <p:cNvPicPr>
            <a:picLocks noChangeAspect="1" noChangeArrowheads="1"/>
          </p:cNvPicPr>
          <p:nvPr/>
        </p:nvPicPr>
        <p:blipFill rotWithShape="1">
          <a:blip r:embed="rId2">
            <a:extLst>
              <a:ext uri="{28A0092B-C50C-407E-A947-70E740481C1C}">
                <a14:useLocalDpi xmlns:a14="http://schemas.microsoft.com/office/drawing/2010/main" val="0"/>
              </a:ext>
            </a:extLst>
          </a:blip>
          <a:srcRect t="6410" b="8125"/>
          <a:stretch/>
        </p:blipFill>
        <p:spPr bwMode="auto">
          <a:xfrm>
            <a:off x="0" y="1"/>
            <a:ext cx="24377650" cy="137159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1908215"/>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Сары-Челекский заповедник</a:t>
            </a:r>
            <a:endParaRPr lang="ru-RU" sz="4000" dirty="0" smtClean="0">
              <a:solidFill>
                <a:srgbClr val="FFFF00"/>
              </a:solidFill>
            </a:endParaRPr>
          </a:p>
          <a:p>
            <a:pPr algn="ctr"/>
            <a:r>
              <a:rPr lang="ky-KG" sz="2400" dirty="0" smtClean="0">
                <a:solidFill>
                  <a:schemeClr val="bg1"/>
                </a:solidFill>
              </a:rPr>
              <a:t> </a:t>
            </a:r>
            <a:endParaRPr lang="en-US" sz="4000" dirty="0">
              <a:solidFill>
                <a:schemeClr val="bg1"/>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096500" y="3429000"/>
            <a:ext cx="14039851" cy="10064294"/>
          </a:xfrm>
          <a:prstGeom prst="rect">
            <a:avLst/>
          </a:prstGeom>
          <a:noFill/>
        </p:spPr>
        <p:txBody>
          <a:bodyPr wrap="square" rtlCol="0">
            <a:spAutoFit/>
          </a:bodyPr>
          <a:lstStyle/>
          <a:p>
            <a:r>
              <a:rPr lang="ky-KG" sz="1800" b="1" dirty="0">
                <a:solidFill>
                  <a:schemeClr val="bg1"/>
                </a:solidFill>
              </a:rPr>
              <a:t>Сары-Челекский заповедник</a:t>
            </a:r>
            <a:endParaRPr lang="ru-RU" sz="1800" dirty="0">
              <a:solidFill>
                <a:schemeClr val="bg1"/>
              </a:solidFill>
            </a:endParaRPr>
          </a:p>
          <a:p>
            <a:r>
              <a:rPr lang="ky-KG" sz="1800" dirty="0">
                <a:solidFill>
                  <a:schemeClr val="bg1"/>
                </a:solidFill>
              </a:rPr>
              <a:t> </a:t>
            </a:r>
            <a:endParaRPr lang="ru-RU" sz="1800" dirty="0">
              <a:solidFill>
                <a:schemeClr val="bg1"/>
              </a:solidFill>
            </a:endParaRPr>
          </a:p>
          <a:p>
            <a:r>
              <a:rPr lang="ky-KG" sz="1800" dirty="0">
                <a:solidFill>
                  <a:schemeClr val="bg1"/>
                </a:solidFill>
              </a:rPr>
              <a:t>Главным объектом притяжения огромных масс любителей путешествий является известное далеко за пределами республики озеро Сары-Челек и окружающие его заповедные места. На территорию заповедника можно пройти только с разрешения администрации. Сары-Челекский биосферный заповедник создан в 1959 г. и занимает площадь 23,9 тыс. га в урочище Аркит. Это — своеобразный геоботанический музей, в котором, кроме типичных для знойной Средней Азии древесных пород, произрастают также «экзо- ты», характерные для условий Сибири. Здесь прекрасно уживаются грецкий орех и пихта Семенова, жимолость и слива согдийская (алыча), тянь-шаньская ель и дикая яблоня, фисташка и арча.</a:t>
            </a:r>
            <a:endParaRPr lang="ru-RU" sz="1800" dirty="0">
              <a:solidFill>
                <a:schemeClr val="bg1"/>
              </a:solidFill>
            </a:endParaRPr>
          </a:p>
          <a:p>
            <a:r>
              <a:rPr lang="ky-KG" sz="1800" dirty="0">
                <a:solidFill>
                  <a:schemeClr val="bg1"/>
                </a:solidFill>
              </a:rPr>
              <a:t>Сердце заповедника — красивейшее высокогорное озеро Сары-Челек, расположенное на высоте 1873 м над уровнем моря. Оно возникло в результате землетрясения. В горной долине, поросшей елью и пихтой, и сейчас можно встретить деревья, растущие «прямо из воды». Уникальный горный «коридор», заполненный поблескивающей на солнце лазурной водной гладью, протянулся с юго-востока на северо- запад почти на 7 км. Ширина меняется от 350 м в средней части до 1,5 км в юго-западной. Десятки звонких ручейков стекают в озеро из каждого ущелья. Они берут свое начало от многочисленных родничков и минеральных источников. Озеро окружено ожерельем горных вершин, сверкающих снежной белизной.</a:t>
            </a:r>
            <a:endParaRPr lang="ru-RU" sz="1800" dirty="0">
              <a:solidFill>
                <a:schemeClr val="bg1"/>
              </a:solidFill>
            </a:endParaRPr>
          </a:p>
          <a:p>
            <a:r>
              <a:rPr lang="ky-KG" sz="1800" dirty="0">
                <a:solidFill>
                  <a:schemeClr val="bg1"/>
                </a:solidFill>
              </a:rPr>
              <a:t>Берега Сары-Челека необычайно живописны. Крутые и чаще всего почти отвесные, они уходят в чернеющую глубину озера, достигающую 234 м. В некоторых местах встречаются каменные осыпи, стекающие в прозрачную воду, сквозь которую отчетливо виден каждый камень. Северные склоны задрапированы большими лесными массивами из стройных елей и пихт, густыми арчевнпками. Крона деревьев местами настолько плотная, что неба сквозь нее почти не видно, и лишь порывы ветра, раздвигающие ветки, позволяют золотистым лучам солнца проникать под темный полог леса.</a:t>
            </a:r>
            <a:endParaRPr lang="ru-RU" sz="1800" dirty="0">
              <a:solidFill>
                <a:schemeClr val="bg1"/>
              </a:solidFill>
            </a:endParaRPr>
          </a:p>
          <a:p>
            <a:r>
              <a:rPr lang="ky-KG" sz="1800" dirty="0">
                <a:solidFill>
                  <a:schemeClr val="bg1"/>
                </a:solidFill>
              </a:rPr>
              <a:t>Кроме озера Сары-Челек, в пределах заповедника имеется еще шесть небольших озер, которые расположены в центральной части заповедника на плато, образовавшемся в результате горных обвалов. Ниже Сары-Челека находится озеро Кылаа-Кель («круглое озеро») длиной около 700 м и шириной 200</a:t>
            </a:r>
            <a:r>
              <a:rPr lang="ru-RU" sz="1800" dirty="0">
                <a:solidFill>
                  <a:schemeClr val="bg1"/>
                </a:solidFill>
              </a:rPr>
              <a:t>-</a:t>
            </a:r>
            <a:r>
              <a:rPr lang="ky-KG" sz="1800" dirty="0">
                <a:solidFill>
                  <a:schemeClr val="bg1"/>
                </a:solidFill>
              </a:rPr>
              <a:t>400 м. Глубина его незначительна. Пологие берега скрыты под зарослями фруктовых деревьев, перемежающимися местами с арчой, величественными елями, гигантскими березами и ивами. В прибрежной полосе имеются густые заросли тростника, рогозы и осоки.</a:t>
            </a:r>
            <a:endParaRPr lang="ru-RU" sz="1800" dirty="0">
              <a:solidFill>
                <a:schemeClr val="bg1"/>
              </a:solidFill>
            </a:endParaRPr>
          </a:p>
          <a:p>
            <a:r>
              <a:rPr lang="ky-KG" sz="1800" dirty="0">
                <a:solidFill>
                  <a:schemeClr val="bg1"/>
                </a:solidFill>
              </a:rPr>
              <a:t>К западу от Сары-Челека расположено озеро Бакалы-Кель, юго-восточнее </a:t>
            </a:r>
            <a:r>
              <a:rPr lang="ru-RU" sz="1800" dirty="0">
                <a:solidFill>
                  <a:schemeClr val="bg1"/>
                </a:solidFill>
              </a:rPr>
              <a:t>-</a:t>
            </a:r>
            <a:r>
              <a:rPr lang="ky-KG" sz="1800" dirty="0">
                <a:solidFill>
                  <a:schemeClr val="bg1"/>
                </a:solidFill>
              </a:rPr>
              <a:t> Ийри-Кель, Сасык-Кель, Чача-Кель и Арам-Кель. Озеро Чача-Кель, благодаря почти идеально круглой форме, похоже на пиалу с налитым в нее крепким чаем. В этом озере водятся гигантские зеркальные карпы.</a:t>
            </a:r>
            <a:endParaRPr lang="ru-RU" sz="1800" dirty="0">
              <a:solidFill>
                <a:schemeClr val="bg1"/>
              </a:solidFill>
            </a:endParaRPr>
          </a:p>
          <a:p>
            <a:r>
              <a:rPr lang="ky-KG" sz="1800" dirty="0">
                <a:solidFill>
                  <a:schemeClr val="bg1"/>
                </a:solidFill>
              </a:rPr>
              <a:t>Озеро Ийрн-Кель («кривое озеро») лежит среди скалистых берегов, поросших неприхотливой арчой.</a:t>
            </a:r>
            <a:endParaRPr lang="ru-RU" sz="1800" dirty="0">
              <a:solidFill>
                <a:schemeClr val="bg1"/>
              </a:solidFill>
            </a:endParaRPr>
          </a:p>
          <a:p>
            <a:r>
              <a:rPr lang="ky-KG" sz="1800" dirty="0">
                <a:solidFill>
                  <a:schemeClr val="bg1"/>
                </a:solidFill>
              </a:rPr>
              <a:t>В пределах зоны интересным объектом для экскурсионного посещения является долина правого притока Ходжа-Аты </a:t>
            </a:r>
            <a:r>
              <a:rPr lang="ru-RU" sz="1800" dirty="0">
                <a:solidFill>
                  <a:schemeClr val="bg1"/>
                </a:solidFill>
              </a:rPr>
              <a:t>-</a:t>
            </a:r>
            <a:r>
              <a:rPr lang="ky-KG" sz="1800" dirty="0">
                <a:solidFill>
                  <a:schemeClr val="bg1"/>
                </a:solidFill>
              </a:rPr>
              <a:t> Таманьяк-Сай, в которой расположен зуброиитомник. На северном склоне долины растет девственный ореховый лес, поражающий могучими кронами деревьев и стволами, достигающими двух метров в диаметре. Разбросанные огромные валуны придают ущелью привлекательный вид. Вдоль речки растут приземистые березы с корявыми стволами. Выше появляются яблоня, боярышник, кусты черпой смородины. Над всей зоной причудливо возвышается изогнутый рог скального пика Замок сказок (4200 м). В низовьях Ходжа-Аты недалеко от турбазы вдоль автодороги внимание туристов привлекают живописные столбы выветривания Кара-Джигач, похожие на «каменные цветы», искусно созданные природой, которые объявлены памятником природы.</a:t>
            </a:r>
            <a:endParaRPr lang="ru-RU" sz="1800" dirty="0">
              <a:solidFill>
                <a:schemeClr val="bg1"/>
              </a:solidFill>
            </a:endParaRPr>
          </a:p>
        </p:txBody>
      </p:sp>
    </p:spTree>
    <p:extLst>
      <p:ext uri="{BB962C8B-B14F-4D97-AF65-F5344CB8AC3E}">
        <p14:creationId xmlns:p14="http://schemas.microsoft.com/office/powerpoint/2010/main" val="344564484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 name="TextBox 290"/>
          <p:cNvSpPr txBox="1"/>
          <p:nvPr/>
        </p:nvSpPr>
        <p:spPr>
          <a:xfrm>
            <a:off x="4732058" y="738196"/>
            <a:ext cx="15036488" cy="1292662"/>
          </a:xfrm>
          <a:prstGeom prst="rect">
            <a:avLst/>
          </a:prstGeom>
          <a:noFill/>
        </p:spPr>
        <p:txBody>
          <a:bodyPr wrap="none" rtlCol="0">
            <a:spAutoFit/>
          </a:bodyPr>
          <a:lstStyle/>
          <a:p>
            <a:pPr algn="ctr"/>
            <a:r>
              <a:rPr lang="ru-RU" sz="5400" b="1" dirty="0">
                <a:solidFill>
                  <a:srgbClr val="216BA9"/>
                </a:solidFill>
              </a:rPr>
              <a:t>Туристический потенциал </a:t>
            </a:r>
            <a:r>
              <a:rPr lang="ru-RU" sz="5400" b="1" dirty="0" err="1">
                <a:solidFill>
                  <a:srgbClr val="216BA9"/>
                </a:solidFill>
              </a:rPr>
              <a:t>Ошской</a:t>
            </a:r>
            <a:r>
              <a:rPr lang="ru-RU" sz="5400" b="1" dirty="0">
                <a:solidFill>
                  <a:srgbClr val="216BA9"/>
                </a:solidFill>
              </a:rPr>
              <a:t> области</a:t>
            </a:r>
          </a:p>
          <a:p>
            <a:pPr algn="ctr"/>
            <a:r>
              <a:rPr lang="ky-KG" sz="2400" dirty="0"/>
              <a:t>Город Ош – второй по величине город в Кыргызстане и один из самых древних городов Средней Азии. </a:t>
            </a:r>
            <a:endParaRPr lang="en-US" sz="4000" dirty="0">
              <a:latin typeface="Lato Light"/>
              <a:cs typeface="Lato Light"/>
            </a:endParaRPr>
          </a:p>
        </p:txBody>
      </p:sp>
      <p:cxnSp>
        <p:nvCxnSpPr>
          <p:cNvPr id="292" name="Straight Connector 291"/>
          <p:cNvCxnSpPr/>
          <p:nvPr/>
        </p:nvCxnSpPr>
        <p:spPr>
          <a:xfrm rot="5400000">
            <a:off x="12193398" y="152900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Freeform 6"/>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Freeform 7"/>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Freeform 8"/>
          <p:cNvSpPr>
            <a:spLocks noEditPoints="1"/>
          </p:cNvSpPr>
          <p:nvPr/>
        </p:nvSpPr>
        <p:spPr bwMode="auto">
          <a:xfrm>
            <a:off x="1729940" y="6264972"/>
            <a:ext cx="4795838" cy="1958975"/>
          </a:xfrm>
          <a:custGeom>
            <a:avLst/>
            <a:gdLst>
              <a:gd name="T0" fmla="*/ 2007 w 3021"/>
              <a:gd name="T1" fmla="*/ 1127 h 1234"/>
              <a:gd name="T2" fmla="*/ 2046 w 3021"/>
              <a:gd name="T3" fmla="*/ 1031 h 1234"/>
              <a:gd name="T4" fmla="*/ 2117 w 3021"/>
              <a:gd name="T5" fmla="*/ 1028 h 1234"/>
              <a:gd name="T6" fmla="*/ 2312 w 3021"/>
              <a:gd name="T7" fmla="*/ 952 h 1234"/>
              <a:gd name="T8" fmla="*/ 2321 w 3021"/>
              <a:gd name="T9" fmla="*/ 1073 h 1234"/>
              <a:gd name="T10" fmla="*/ 2453 w 3021"/>
              <a:gd name="T11" fmla="*/ 968 h 1234"/>
              <a:gd name="T12" fmla="*/ 2464 w 3021"/>
              <a:gd name="T13" fmla="*/ 1057 h 1234"/>
              <a:gd name="T14" fmla="*/ 2585 w 3021"/>
              <a:gd name="T15" fmla="*/ 937 h 1234"/>
              <a:gd name="T16" fmla="*/ 2777 w 3021"/>
              <a:gd name="T17" fmla="*/ 881 h 1234"/>
              <a:gd name="T18" fmla="*/ 2943 w 3021"/>
              <a:gd name="T19" fmla="*/ 749 h 1234"/>
              <a:gd name="T20" fmla="*/ 2943 w 3021"/>
              <a:gd name="T21" fmla="*/ 559 h 1234"/>
              <a:gd name="T22" fmla="*/ 2766 w 3021"/>
              <a:gd name="T23" fmla="*/ 604 h 1234"/>
              <a:gd name="T24" fmla="*/ 2592 w 3021"/>
              <a:gd name="T25" fmla="*/ 586 h 1234"/>
              <a:gd name="T26" fmla="*/ 2471 w 3021"/>
              <a:gd name="T27" fmla="*/ 472 h 1234"/>
              <a:gd name="T28" fmla="*/ 2594 w 3021"/>
              <a:gd name="T29" fmla="*/ 566 h 1234"/>
              <a:gd name="T30" fmla="*/ 2509 w 3021"/>
              <a:gd name="T31" fmla="*/ 380 h 1234"/>
              <a:gd name="T32" fmla="*/ 2431 w 3021"/>
              <a:gd name="T33" fmla="*/ 336 h 1234"/>
              <a:gd name="T34" fmla="*/ 2359 w 3021"/>
              <a:gd name="T35" fmla="*/ 345 h 1234"/>
              <a:gd name="T36" fmla="*/ 2310 w 3021"/>
              <a:gd name="T37" fmla="*/ 190 h 1234"/>
              <a:gd name="T38" fmla="*/ 2104 w 3021"/>
              <a:gd name="T39" fmla="*/ 181 h 1234"/>
              <a:gd name="T40" fmla="*/ 1960 w 3021"/>
              <a:gd name="T41" fmla="*/ 101 h 1234"/>
              <a:gd name="T42" fmla="*/ 1719 w 3021"/>
              <a:gd name="T43" fmla="*/ 137 h 1234"/>
              <a:gd name="T44" fmla="*/ 1618 w 3021"/>
              <a:gd name="T45" fmla="*/ 68 h 1234"/>
              <a:gd name="T46" fmla="*/ 1482 w 3021"/>
              <a:gd name="T47" fmla="*/ 38 h 1234"/>
              <a:gd name="T48" fmla="*/ 1329 w 3021"/>
              <a:gd name="T49" fmla="*/ 137 h 1234"/>
              <a:gd name="T50" fmla="*/ 1114 w 3021"/>
              <a:gd name="T51" fmla="*/ 68 h 1234"/>
              <a:gd name="T52" fmla="*/ 770 w 3021"/>
              <a:gd name="T53" fmla="*/ 0 h 1234"/>
              <a:gd name="T54" fmla="*/ 501 w 3021"/>
              <a:gd name="T55" fmla="*/ 117 h 1234"/>
              <a:gd name="T56" fmla="*/ 362 w 3021"/>
              <a:gd name="T57" fmla="*/ 231 h 1234"/>
              <a:gd name="T58" fmla="*/ 183 w 3021"/>
              <a:gd name="T59" fmla="*/ 412 h 1234"/>
              <a:gd name="T60" fmla="*/ 31 w 3021"/>
              <a:gd name="T61" fmla="*/ 573 h 1234"/>
              <a:gd name="T62" fmla="*/ 293 w 3021"/>
              <a:gd name="T63" fmla="*/ 631 h 1234"/>
              <a:gd name="T64" fmla="*/ 394 w 3021"/>
              <a:gd name="T65" fmla="*/ 729 h 1234"/>
              <a:gd name="T66" fmla="*/ 477 w 3021"/>
              <a:gd name="T67" fmla="*/ 852 h 1234"/>
              <a:gd name="T68" fmla="*/ 647 w 3021"/>
              <a:gd name="T69" fmla="*/ 946 h 1234"/>
              <a:gd name="T70" fmla="*/ 687 w 3021"/>
              <a:gd name="T71" fmla="*/ 865 h 1234"/>
              <a:gd name="T72" fmla="*/ 779 w 3021"/>
              <a:gd name="T73" fmla="*/ 926 h 1234"/>
              <a:gd name="T74" fmla="*/ 828 w 3021"/>
              <a:gd name="T75" fmla="*/ 747 h 1234"/>
              <a:gd name="T76" fmla="*/ 973 w 3021"/>
              <a:gd name="T77" fmla="*/ 702 h 1234"/>
              <a:gd name="T78" fmla="*/ 1003 w 3021"/>
              <a:gd name="T79" fmla="*/ 628 h 1234"/>
              <a:gd name="T80" fmla="*/ 1045 w 3021"/>
              <a:gd name="T81" fmla="*/ 675 h 1234"/>
              <a:gd name="T82" fmla="*/ 1132 w 3021"/>
              <a:gd name="T83" fmla="*/ 796 h 1234"/>
              <a:gd name="T84" fmla="*/ 1213 w 3021"/>
              <a:gd name="T85" fmla="*/ 908 h 1234"/>
              <a:gd name="T86" fmla="*/ 1323 w 3021"/>
              <a:gd name="T87" fmla="*/ 948 h 1234"/>
              <a:gd name="T88" fmla="*/ 1309 w 3021"/>
              <a:gd name="T89" fmla="*/ 1035 h 1234"/>
              <a:gd name="T90" fmla="*/ 1405 w 3021"/>
              <a:gd name="T91" fmla="*/ 1026 h 1234"/>
              <a:gd name="T92" fmla="*/ 1495 w 3021"/>
              <a:gd name="T93" fmla="*/ 1040 h 1234"/>
              <a:gd name="T94" fmla="*/ 1587 w 3021"/>
              <a:gd name="T95" fmla="*/ 1145 h 1234"/>
              <a:gd name="T96" fmla="*/ 1770 w 3021"/>
              <a:gd name="T97" fmla="*/ 1185 h 1234"/>
              <a:gd name="T98" fmla="*/ 1784 w 3021"/>
              <a:gd name="T99" fmla="*/ 1234 h 1234"/>
              <a:gd name="T100" fmla="*/ 1878 w 3021"/>
              <a:gd name="T101" fmla="*/ 1189 h 1234"/>
              <a:gd name="T102" fmla="*/ 1900 w 3021"/>
              <a:gd name="T103" fmla="*/ 1218 h 1234"/>
              <a:gd name="T104" fmla="*/ 2545 w 3021"/>
              <a:gd name="T105" fmla="*/ 575 h 1234"/>
              <a:gd name="T106" fmla="*/ 2529 w 3021"/>
              <a:gd name="T107" fmla="*/ 476 h 1234"/>
              <a:gd name="T108" fmla="*/ 1712 w 3021"/>
              <a:gd name="T109" fmla="*/ 338 h 1234"/>
              <a:gd name="T110" fmla="*/ 1849 w 3021"/>
              <a:gd name="T111" fmla="*/ 349 h 1234"/>
              <a:gd name="T112" fmla="*/ 1987 w 3021"/>
              <a:gd name="T113" fmla="*/ 414 h 1234"/>
              <a:gd name="T114" fmla="*/ 1882 w 3021"/>
              <a:gd name="T115" fmla="*/ 385 h 1234"/>
              <a:gd name="T116" fmla="*/ 1772 w 3021"/>
              <a:gd name="T117" fmla="*/ 425 h 1234"/>
              <a:gd name="T118" fmla="*/ 1629 w 3021"/>
              <a:gd name="T119" fmla="*/ 492 h 1234"/>
              <a:gd name="T120" fmla="*/ 1652 w 3021"/>
              <a:gd name="T121" fmla="*/ 454 h 1234"/>
              <a:gd name="T122" fmla="*/ 1683 w 3021"/>
              <a:gd name="T123" fmla="*/ 35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close/>
                <a:moveTo>
                  <a:pt x="2520" y="552"/>
                </a:moveTo>
                <a:lnTo>
                  <a:pt x="2533" y="564"/>
                </a:lnTo>
                <a:lnTo>
                  <a:pt x="2545" y="575"/>
                </a:lnTo>
                <a:lnTo>
                  <a:pt x="2558" y="579"/>
                </a:lnTo>
                <a:lnTo>
                  <a:pt x="2574" y="581"/>
                </a:lnTo>
                <a:lnTo>
                  <a:pt x="2598" y="577"/>
                </a:lnTo>
                <a:lnTo>
                  <a:pt x="2596" y="577"/>
                </a:lnTo>
                <a:lnTo>
                  <a:pt x="2594" y="575"/>
                </a:lnTo>
                <a:lnTo>
                  <a:pt x="2594" y="575"/>
                </a:lnTo>
                <a:lnTo>
                  <a:pt x="2592" y="575"/>
                </a:lnTo>
                <a:lnTo>
                  <a:pt x="2587" y="573"/>
                </a:lnTo>
                <a:lnTo>
                  <a:pt x="2560" y="566"/>
                </a:lnTo>
                <a:lnTo>
                  <a:pt x="2556" y="546"/>
                </a:lnTo>
                <a:lnTo>
                  <a:pt x="2554" y="528"/>
                </a:lnTo>
                <a:lnTo>
                  <a:pt x="2549" y="510"/>
                </a:lnTo>
                <a:lnTo>
                  <a:pt x="2547" y="497"/>
                </a:lnTo>
                <a:lnTo>
                  <a:pt x="2540" y="483"/>
                </a:lnTo>
                <a:lnTo>
                  <a:pt x="2529" y="476"/>
                </a:lnTo>
                <a:lnTo>
                  <a:pt x="2516" y="472"/>
                </a:lnTo>
                <a:lnTo>
                  <a:pt x="2498" y="476"/>
                </a:lnTo>
                <a:lnTo>
                  <a:pt x="2471" y="485"/>
                </a:lnTo>
                <a:lnTo>
                  <a:pt x="2471" y="505"/>
                </a:lnTo>
                <a:lnTo>
                  <a:pt x="2480" y="523"/>
                </a:lnTo>
                <a:lnTo>
                  <a:pt x="2491" y="535"/>
                </a:lnTo>
                <a:lnTo>
                  <a:pt x="2502" y="543"/>
                </a:lnTo>
                <a:lnTo>
                  <a:pt x="2513" y="548"/>
                </a:lnTo>
                <a:lnTo>
                  <a:pt x="2520" y="552"/>
                </a:lnTo>
                <a:close/>
                <a:moveTo>
                  <a:pt x="1681" y="349"/>
                </a:moveTo>
                <a:lnTo>
                  <a:pt x="1683" y="336"/>
                </a:lnTo>
                <a:lnTo>
                  <a:pt x="1687" y="331"/>
                </a:lnTo>
                <a:lnTo>
                  <a:pt x="1696" y="331"/>
                </a:lnTo>
                <a:lnTo>
                  <a:pt x="1703" y="333"/>
                </a:lnTo>
                <a:lnTo>
                  <a:pt x="1712" y="338"/>
                </a:lnTo>
                <a:lnTo>
                  <a:pt x="1719" y="340"/>
                </a:lnTo>
                <a:lnTo>
                  <a:pt x="1730" y="340"/>
                </a:lnTo>
                <a:lnTo>
                  <a:pt x="1741" y="333"/>
                </a:lnTo>
                <a:lnTo>
                  <a:pt x="1752" y="327"/>
                </a:lnTo>
                <a:lnTo>
                  <a:pt x="1766" y="324"/>
                </a:lnTo>
                <a:lnTo>
                  <a:pt x="1777" y="327"/>
                </a:lnTo>
                <a:lnTo>
                  <a:pt x="1786" y="331"/>
                </a:lnTo>
                <a:lnTo>
                  <a:pt x="1790" y="338"/>
                </a:lnTo>
                <a:lnTo>
                  <a:pt x="1795" y="345"/>
                </a:lnTo>
                <a:lnTo>
                  <a:pt x="1802" y="351"/>
                </a:lnTo>
                <a:lnTo>
                  <a:pt x="1811" y="356"/>
                </a:lnTo>
                <a:lnTo>
                  <a:pt x="1828" y="358"/>
                </a:lnTo>
                <a:lnTo>
                  <a:pt x="1837" y="356"/>
                </a:lnTo>
                <a:lnTo>
                  <a:pt x="1842" y="354"/>
                </a:lnTo>
                <a:lnTo>
                  <a:pt x="1849" y="349"/>
                </a:lnTo>
                <a:lnTo>
                  <a:pt x="1853" y="345"/>
                </a:lnTo>
                <a:lnTo>
                  <a:pt x="1862" y="345"/>
                </a:lnTo>
                <a:lnTo>
                  <a:pt x="1875" y="349"/>
                </a:lnTo>
                <a:lnTo>
                  <a:pt x="1889" y="358"/>
                </a:lnTo>
                <a:lnTo>
                  <a:pt x="1902" y="367"/>
                </a:lnTo>
                <a:lnTo>
                  <a:pt x="1918" y="376"/>
                </a:lnTo>
                <a:lnTo>
                  <a:pt x="1936" y="383"/>
                </a:lnTo>
                <a:lnTo>
                  <a:pt x="1956" y="385"/>
                </a:lnTo>
                <a:lnTo>
                  <a:pt x="1974" y="387"/>
                </a:lnTo>
                <a:lnTo>
                  <a:pt x="1990" y="389"/>
                </a:lnTo>
                <a:lnTo>
                  <a:pt x="2001" y="398"/>
                </a:lnTo>
                <a:lnTo>
                  <a:pt x="2010" y="412"/>
                </a:lnTo>
                <a:lnTo>
                  <a:pt x="1996" y="416"/>
                </a:lnTo>
                <a:lnTo>
                  <a:pt x="1992" y="416"/>
                </a:lnTo>
                <a:lnTo>
                  <a:pt x="1987" y="414"/>
                </a:lnTo>
                <a:lnTo>
                  <a:pt x="1985" y="409"/>
                </a:lnTo>
                <a:lnTo>
                  <a:pt x="1978" y="405"/>
                </a:lnTo>
                <a:lnTo>
                  <a:pt x="1965" y="403"/>
                </a:lnTo>
                <a:lnTo>
                  <a:pt x="1960" y="403"/>
                </a:lnTo>
                <a:lnTo>
                  <a:pt x="1956" y="405"/>
                </a:lnTo>
                <a:lnTo>
                  <a:pt x="1954" y="407"/>
                </a:lnTo>
                <a:lnTo>
                  <a:pt x="1952" y="407"/>
                </a:lnTo>
                <a:lnTo>
                  <a:pt x="1949" y="409"/>
                </a:lnTo>
                <a:lnTo>
                  <a:pt x="1947" y="412"/>
                </a:lnTo>
                <a:lnTo>
                  <a:pt x="1940" y="412"/>
                </a:lnTo>
                <a:lnTo>
                  <a:pt x="1931" y="409"/>
                </a:lnTo>
                <a:lnTo>
                  <a:pt x="1922" y="403"/>
                </a:lnTo>
                <a:lnTo>
                  <a:pt x="1911" y="394"/>
                </a:lnTo>
                <a:lnTo>
                  <a:pt x="1898" y="387"/>
                </a:lnTo>
                <a:lnTo>
                  <a:pt x="1882" y="385"/>
                </a:lnTo>
                <a:lnTo>
                  <a:pt x="1864" y="389"/>
                </a:lnTo>
                <a:lnTo>
                  <a:pt x="1855" y="392"/>
                </a:lnTo>
                <a:lnTo>
                  <a:pt x="1851" y="396"/>
                </a:lnTo>
                <a:lnTo>
                  <a:pt x="1846" y="400"/>
                </a:lnTo>
                <a:lnTo>
                  <a:pt x="1842" y="405"/>
                </a:lnTo>
                <a:lnTo>
                  <a:pt x="1837" y="412"/>
                </a:lnTo>
                <a:lnTo>
                  <a:pt x="1831" y="416"/>
                </a:lnTo>
                <a:lnTo>
                  <a:pt x="1819" y="421"/>
                </a:lnTo>
                <a:lnTo>
                  <a:pt x="1808" y="421"/>
                </a:lnTo>
                <a:lnTo>
                  <a:pt x="1797" y="418"/>
                </a:lnTo>
                <a:lnTo>
                  <a:pt x="1784" y="416"/>
                </a:lnTo>
                <a:lnTo>
                  <a:pt x="1781" y="418"/>
                </a:lnTo>
                <a:lnTo>
                  <a:pt x="1779" y="421"/>
                </a:lnTo>
                <a:lnTo>
                  <a:pt x="1777" y="423"/>
                </a:lnTo>
                <a:lnTo>
                  <a:pt x="1772" y="425"/>
                </a:lnTo>
                <a:lnTo>
                  <a:pt x="1768" y="430"/>
                </a:lnTo>
                <a:lnTo>
                  <a:pt x="1759" y="432"/>
                </a:lnTo>
                <a:lnTo>
                  <a:pt x="1755" y="427"/>
                </a:lnTo>
                <a:lnTo>
                  <a:pt x="1750" y="423"/>
                </a:lnTo>
                <a:lnTo>
                  <a:pt x="1746" y="418"/>
                </a:lnTo>
                <a:lnTo>
                  <a:pt x="1743" y="416"/>
                </a:lnTo>
                <a:lnTo>
                  <a:pt x="1739" y="414"/>
                </a:lnTo>
                <a:lnTo>
                  <a:pt x="1732" y="412"/>
                </a:lnTo>
                <a:lnTo>
                  <a:pt x="1725" y="412"/>
                </a:lnTo>
                <a:lnTo>
                  <a:pt x="1714" y="418"/>
                </a:lnTo>
                <a:lnTo>
                  <a:pt x="1701" y="432"/>
                </a:lnTo>
                <a:lnTo>
                  <a:pt x="1685" y="450"/>
                </a:lnTo>
                <a:lnTo>
                  <a:pt x="1667" y="468"/>
                </a:lnTo>
                <a:lnTo>
                  <a:pt x="1649" y="483"/>
                </a:lnTo>
                <a:lnTo>
                  <a:pt x="1629" y="492"/>
                </a:lnTo>
                <a:lnTo>
                  <a:pt x="1609" y="490"/>
                </a:lnTo>
                <a:lnTo>
                  <a:pt x="1605" y="483"/>
                </a:lnTo>
                <a:lnTo>
                  <a:pt x="1602" y="476"/>
                </a:lnTo>
                <a:lnTo>
                  <a:pt x="1602" y="472"/>
                </a:lnTo>
                <a:lnTo>
                  <a:pt x="1605" y="470"/>
                </a:lnTo>
                <a:lnTo>
                  <a:pt x="1607" y="468"/>
                </a:lnTo>
                <a:lnTo>
                  <a:pt x="1609" y="468"/>
                </a:lnTo>
                <a:lnTo>
                  <a:pt x="1614" y="468"/>
                </a:lnTo>
                <a:lnTo>
                  <a:pt x="1618" y="468"/>
                </a:lnTo>
                <a:lnTo>
                  <a:pt x="1623" y="470"/>
                </a:lnTo>
                <a:lnTo>
                  <a:pt x="1627" y="470"/>
                </a:lnTo>
                <a:lnTo>
                  <a:pt x="1631" y="470"/>
                </a:lnTo>
                <a:lnTo>
                  <a:pt x="1638" y="470"/>
                </a:lnTo>
                <a:lnTo>
                  <a:pt x="1645" y="465"/>
                </a:lnTo>
                <a:lnTo>
                  <a:pt x="1652" y="454"/>
                </a:lnTo>
                <a:lnTo>
                  <a:pt x="1661" y="438"/>
                </a:lnTo>
                <a:lnTo>
                  <a:pt x="1672" y="425"/>
                </a:lnTo>
                <a:lnTo>
                  <a:pt x="1683" y="418"/>
                </a:lnTo>
                <a:lnTo>
                  <a:pt x="1696" y="409"/>
                </a:lnTo>
                <a:lnTo>
                  <a:pt x="1708" y="398"/>
                </a:lnTo>
                <a:lnTo>
                  <a:pt x="1710" y="383"/>
                </a:lnTo>
                <a:lnTo>
                  <a:pt x="1710" y="376"/>
                </a:lnTo>
                <a:lnTo>
                  <a:pt x="1708" y="371"/>
                </a:lnTo>
                <a:lnTo>
                  <a:pt x="1705" y="369"/>
                </a:lnTo>
                <a:lnTo>
                  <a:pt x="1703" y="367"/>
                </a:lnTo>
                <a:lnTo>
                  <a:pt x="1699" y="365"/>
                </a:lnTo>
                <a:lnTo>
                  <a:pt x="1694" y="365"/>
                </a:lnTo>
                <a:lnTo>
                  <a:pt x="1690" y="362"/>
                </a:lnTo>
                <a:lnTo>
                  <a:pt x="1687" y="360"/>
                </a:lnTo>
                <a:lnTo>
                  <a:pt x="1683" y="358"/>
                </a:lnTo>
                <a:lnTo>
                  <a:pt x="1683" y="354"/>
                </a:lnTo>
                <a:lnTo>
                  <a:pt x="1681" y="349"/>
                </a:lnTo>
                <a:close/>
              </a:path>
            </a:pathLst>
          </a:custGeom>
          <a:solidFill>
            <a:srgbClr val="FFFF00"/>
          </a:solidFill>
          <a:ln w="0">
            <a:solidFill>
              <a:schemeClr val="tx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Freeform 9"/>
          <p:cNvSpPr>
            <a:spLocks/>
          </p:cNvSpPr>
          <p:nvPr/>
        </p:nvSpPr>
        <p:spPr bwMode="auto">
          <a:xfrm>
            <a:off x="1729940" y="6264972"/>
            <a:ext cx="4795838" cy="1958975"/>
          </a:xfrm>
          <a:custGeom>
            <a:avLst/>
            <a:gdLst>
              <a:gd name="T0" fmla="*/ 1999 w 3021"/>
              <a:gd name="T1" fmla="*/ 1149 h 1234"/>
              <a:gd name="T2" fmla="*/ 2021 w 3021"/>
              <a:gd name="T3" fmla="*/ 1069 h 1234"/>
              <a:gd name="T4" fmla="*/ 2099 w 3021"/>
              <a:gd name="T5" fmla="*/ 1042 h 1234"/>
              <a:gd name="T6" fmla="*/ 2222 w 3021"/>
              <a:gd name="T7" fmla="*/ 988 h 1234"/>
              <a:gd name="T8" fmla="*/ 2310 w 3021"/>
              <a:gd name="T9" fmla="*/ 1024 h 1234"/>
              <a:gd name="T10" fmla="*/ 2330 w 3021"/>
              <a:gd name="T11" fmla="*/ 1057 h 1234"/>
              <a:gd name="T12" fmla="*/ 2455 w 3021"/>
              <a:gd name="T13" fmla="*/ 975 h 1234"/>
              <a:gd name="T14" fmla="*/ 2466 w 3021"/>
              <a:gd name="T15" fmla="*/ 1037 h 1234"/>
              <a:gd name="T16" fmla="*/ 2551 w 3021"/>
              <a:gd name="T17" fmla="*/ 970 h 1234"/>
              <a:gd name="T18" fmla="*/ 2751 w 3021"/>
              <a:gd name="T19" fmla="*/ 901 h 1234"/>
              <a:gd name="T20" fmla="*/ 2820 w 3021"/>
              <a:gd name="T21" fmla="*/ 794 h 1234"/>
              <a:gd name="T22" fmla="*/ 2997 w 3021"/>
              <a:gd name="T23" fmla="*/ 637 h 1234"/>
              <a:gd name="T24" fmla="*/ 2860 w 3021"/>
              <a:gd name="T25" fmla="*/ 597 h 1234"/>
              <a:gd name="T26" fmla="*/ 2751 w 3021"/>
              <a:gd name="T27" fmla="*/ 586 h 1234"/>
              <a:gd name="T28" fmla="*/ 2592 w 3021"/>
              <a:gd name="T29" fmla="*/ 586 h 1234"/>
              <a:gd name="T30" fmla="*/ 2460 w 3021"/>
              <a:gd name="T31" fmla="*/ 494 h 1234"/>
              <a:gd name="T32" fmla="*/ 2563 w 3021"/>
              <a:gd name="T33" fmla="*/ 526 h 1234"/>
              <a:gd name="T34" fmla="*/ 2540 w 3021"/>
              <a:gd name="T35" fmla="*/ 443 h 1234"/>
              <a:gd name="T36" fmla="*/ 2462 w 3021"/>
              <a:gd name="T37" fmla="*/ 336 h 1234"/>
              <a:gd name="T38" fmla="*/ 2426 w 3021"/>
              <a:gd name="T39" fmla="*/ 322 h 1234"/>
              <a:gd name="T40" fmla="*/ 2339 w 3021"/>
              <a:gd name="T41" fmla="*/ 304 h 1234"/>
              <a:gd name="T42" fmla="*/ 2305 w 3021"/>
              <a:gd name="T43" fmla="*/ 197 h 1234"/>
              <a:gd name="T44" fmla="*/ 2108 w 3021"/>
              <a:gd name="T45" fmla="*/ 186 h 1234"/>
              <a:gd name="T46" fmla="*/ 2003 w 3021"/>
              <a:gd name="T47" fmla="*/ 119 h 1234"/>
              <a:gd name="T48" fmla="*/ 1799 w 3021"/>
              <a:gd name="T49" fmla="*/ 135 h 1234"/>
              <a:gd name="T50" fmla="*/ 1645 w 3021"/>
              <a:gd name="T51" fmla="*/ 76 h 1234"/>
              <a:gd name="T52" fmla="*/ 1569 w 3021"/>
              <a:gd name="T53" fmla="*/ 65 h 1234"/>
              <a:gd name="T54" fmla="*/ 1441 w 3021"/>
              <a:gd name="T55" fmla="*/ 12 h 1234"/>
              <a:gd name="T56" fmla="*/ 1289 w 3021"/>
              <a:gd name="T57" fmla="*/ 137 h 1234"/>
              <a:gd name="T58" fmla="*/ 1114 w 3021"/>
              <a:gd name="T59" fmla="*/ 68 h 1234"/>
              <a:gd name="T60" fmla="*/ 819 w 3021"/>
              <a:gd name="T61" fmla="*/ 14 h 1234"/>
              <a:gd name="T62" fmla="*/ 562 w 3021"/>
              <a:gd name="T63" fmla="*/ 121 h 1234"/>
              <a:gd name="T64" fmla="*/ 459 w 3021"/>
              <a:gd name="T65" fmla="*/ 215 h 1234"/>
              <a:gd name="T66" fmla="*/ 242 w 3021"/>
              <a:gd name="T67" fmla="*/ 318 h 1234"/>
              <a:gd name="T68" fmla="*/ 78 w 3021"/>
              <a:gd name="T69" fmla="*/ 461 h 1234"/>
              <a:gd name="T70" fmla="*/ 98 w 3021"/>
              <a:gd name="T71" fmla="*/ 568 h 1234"/>
              <a:gd name="T72" fmla="*/ 313 w 3021"/>
              <a:gd name="T73" fmla="*/ 617 h 1234"/>
              <a:gd name="T74" fmla="*/ 392 w 3021"/>
              <a:gd name="T75" fmla="*/ 707 h 1234"/>
              <a:gd name="T76" fmla="*/ 434 w 3021"/>
              <a:gd name="T77" fmla="*/ 809 h 1234"/>
              <a:gd name="T78" fmla="*/ 606 w 3021"/>
              <a:gd name="T79" fmla="*/ 890 h 1234"/>
              <a:gd name="T80" fmla="*/ 680 w 3021"/>
              <a:gd name="T81" fmla="*/ 865 h 1234"/>
              <a:gd name="T82" fmla="*/ 703 w 3021"/>
              <a:gd name="T83" fmla="*/ 921 h 1234"/>
              <a:gd name="T84" fmla="*/ 826 w 3021"/>
              <a:gd name="T85" fmla="*/ 930 h 1234"/>
              <a:gd name="T86" fmla="*/ 839 w 3021"/>
              <a:gd name="T87" fmla="*/ 736 h 1234"/>
              <a:gd name="T88" fmla="*/ 973 w 3021"/>
              <a:gd name="T89" fmla="*/ 702 h 1234"/>
              <a:gd name="T90" fmla="*/ 1016 w 3021"/>
              <a:gd name="T91" fmla="*/ 593 h 1234"/>
              <a:gd name="T92" fmla="*/ 1025 w 3021"/>
              <a:gd name="T93" fmla="*/ 673 h 1234"/>
              <a:gd name="T94" fmla="*/ 1070 w 3021"/>
              <a:gd name="T95" fmla="*/ 686 h 1234"/>
              <a:gd name="T96" fmla="*/ 1132 w 3021"/>
              <a:gd name="T97" fmla="*/ 908 h 1234"/>
              <a:gd name="T98" fmla="*/ 1262 w 3021"/>
              <a:gd name="T99" fmla="*/ 894 h 1234"/>
              <a:gd name="T100" fmla="*/ 1323 w 3021"/>
              <a:gd name="T101" fmla="*/ 957 h 1234"/>
              <a:gd name="T102" fmla="*/ 1305 w 3021"/>
              <a:gd name="T103" fmla="*/ 1042 h 1234"/>
              <a:gd name="T104" fmla="*/ 1401 w 3021"/>
              <a:gd name="T105" fmla="*/ 1033 h 1234"/>
              <a:gd name="T106" fmla="*/ 1459 w 3021"/>
              <a:gd name="T107" fmla="*/ 1046 h 1234"/>
              <a:gd name="T108" fmla="*/ 1551 w 3021"/>
              <a:gd name="T109" fmla="*/ 1093 h 1234"/>
              <a:gd name="T110" fmla="*/ 1708 w 3021"/>
              <a:gd name="T111" fmla="*/ 1174 h 1234"/>
              <a:gd name="T112" fmla="*/ 1761 w 3021"/>
              <a:gd name="T113" fmla="*/ 1200 h 1234"/>
              <a:gd name="T114" fmla="*/ 1797 w 3021"/>
              <a:gd name="T115" fmla="*/ 1229 h 1234"/>
              <a:gd name="T116" fmla="*/ 1880 w 3021"/>
              <a:gd name="T117" fmla="*/ 1196 h 1234"/>
              <a:gd name="T118" fmla="*/ 1900 w 3021"/>
              <a:gd name="T119" fmla="*/ 121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Freeform 10"/>
          <p:cNvSpPr>
            <a:spLocks/>
          </p:cNvSpPr>
          <p:nvPr/>
        </p:nvSpPr>
        <p:spPr bwMode="auto">
          <a:xfrm>
            <a:off x="5652652" y="7014272"/>
            <a:ext cx="201613" cy="173038"/>
          </a:xfrm>
          <a:custGeom>
            <a:avLst/>
            <a:gdLst>
              <a:gd name="T0" fmla="*/ 49 w 127"/>
              <a:gd name="T1" fmla="*/ 80 h 109"/>
              <a:gd name="T2" fmla="*/ 62 w 127"/>
              <a:gd name="T3" fmla="*/ 92 h 109"/>
              <a:gd name="T4" fmla="*/ 74 w 127"/>
              <a:gd name="T5" fmla="*/ 103 h 109"/>
              <a:gd name="T6" fmla="*/ 87 w 127"/>
              <a:gd name="T7" fmla="*/ 107 h 109"/>
              <a:gd name="T8" fmla="*/ 103 w 127"/>
              <a:gd name="T9" fmla="*/ 109 h 109"/>
              <a:gd name="T10" fmla="*/ 127 w 127"/>
              <a:gd name="T11" fmla="*/ 105 h 109"/>
              <a:gd name="T12" fmla="*/ 125 w 127"/>
              <a:gd name="T13" fmla="*/ 105 h 109"/>
              <a:gd name="T14" fmla="*/ 123 w 127"/>
              <a:gd name="T15" fmla="*/ 103 h 109"/>
              <a:gd name="T16" fmla="*/ 123 w 127"/>
              <a:gd name="T17" fmla="*/ 103 h 109"/>
              <a:gd name="T18" fmla="*/ 121 w 127"/>
              <a:gd name="T19" fmla="*/ 103 h 109"/>
              <a:gd name="T20" fmla="*/ 116 w 127"/>
              <a:gd name="T21" fmla="*/ 101 h 109"/>
              <a:gd name="T22" fmla="*/ 89 w 127"/>
              <a:gd name="T23" fmla="*/ 94 h 109"/>
              <a:gd name="T24" fmla="*/ 85 w 127"/>
              <a:gd name="T25" fmla="*/ 74 h 109"/>
              <a:gd name="T26" fmla="*/ 83 w 127"/>
              <a:gd name="T27" fmla="*/ 56 h 109"/>
              <a:gd name="T28" fmla="*/ 78 w 127"/>
              <a:gd name="T29" fmla="*/ 38 h 109"/>
              <a:gd name="T30" fmla="*/ 76 w 127"/>
              <a:gd name="T31" fmla="*/ 25 h 109"/>
              <a:gd name="T32" fmla="*/ 69 w 127"/>
              <a:gd name="T33" fmla="*/ 11 h 109"/>
              <a:gd name="T34" fmla="*/ 58 w 127"/>
              <a:gd name="T35" fmla="*/ 4 h 109"/>
              <a:gd name="T36" fmla="*/ 45 w 127"/>
              <a:gd name="T37" fmla="*/ 0 h 109"/>
              <a:gd name="T38" fmla="*/ 27 w 127"/>
              <a:gd name="T39" fmla="*/ 4 h 109"/>
              <a:gd name="T40" fmla="*/ 0 w 127"/>
              <a:gd name="T41" fmla="*/ 13 h 109"/>
              <a:gd name="T42" fmla="*/ 0 w 127"/>
              <a:gd name="T43" fmla="*/ 33 h 109"/>
              <a:gd name="T44" fmla="*/ 9 w 127"/>
              <a:gd name="T45" fmla="*/ 51 h 109"/>
              <a:gd name="T46" fmla="*/ 20 w 127"/>
              <a:gd name="T47" fmla="*/ 63 h 109"/>
              <a:gd name="T48" fmla="*/ 31 w 127"/>
              <a:gd name="T49" fmla="*/ 71 h 109"/>
              <a:gd name="T50" fmla="*/ 42 w 127"/>
              <a:gd name="T51" fmla="*/ 76 h 109"/>
              <a:gd name="T52" fmla="*/ 49 w 127"/>
              <a:gd name="T53"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109">
                <a:moveTo>
                  <a:pt x="49" y="80"/>
                </a:moveTo>
                <a:lnTo>
                  <a:pt x="62" y="92"/>
                </a:lnTo>
                <a:lnTo>
                  <a:pt x="74" y="103"/>
                </a:lnTo>
                <a:lnTo>
                  <a:pt x="87" y="107"/>
                </a:lnTo>
                <a:lnTo>
                  <a:pt x="103" y="109"/>
                </a:lnTo>
                <a:lnTo>
                  <a:pt x="127" y="105"/>
                </a:lnTo>
                <a:lnTo>
                  <a:pt x="125" y="105"/>
                </a:lnTo>
                <a:lnTo>
                  <a:pt x="123" y="103"/>
                </a:lnTo>
                <a:lnTo>
                  <a:pt x="123" y="103"/>
                </a:lnTo>
                <a:lnTo>
                  <a:pt x="121" y="103"/>
                </a:lnTo>
                <a:lnTo>
                  <a:pt x="116" y="101"/>
                </a:lnTo>
                <a:lnTo>
                  <a:pt x="89" y="94"/>
                </a:lnTo>
                <a:lnTo>
                  <a:pt x="85" y="74"/>
                </a:lnTo>
                <a:lnTo>
                  <a:pt x="83" y="56"/>
                </a:lnTo>
                <a:lnTo>
                  <a:pt x="78" y="38"/>
                </a:lnTo>
                <a:lnTo>
                  <a:pt x="76" y="25"/>
                </a:lnTo>
                <a:lnTo>
                  <a:pt x="69" y="11"/>
                </a:lnTo>
                <a:lnTo>
                  <a:pt x="58" y="4"/>
                </a:lnTo>
                <a:lnTo>
                  <a:pt x="45" y="0"/>
                </a:lnTo>
                <a:lnTo>
                  <a:pt x="27" y="4"/>
                </a:lnTo>
                <a:lnTo>
                  <a:pt x="0" y="13"/>
                </a:lnTo>
                <a:lnTo>
                  <a:pt x="0" y="33"/>
                </a:lnTo>
                <a:lnTo>
                  <a:pt x="9" y="51"/>
                </a:lnTo>
                <a:lnTo>
                  <a:pt x="20" y="63"/>
                </a:lnTo>
                <a:lnTo>
                  <a:pt x="31" y="71"/>
                </a:lnTo>
                <a:lnTo>
                  <a:pt x="42" y="76"/>
                </a:lnTo>
                <a:lnTo>
                  <a:pt x="49" y="80"/>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Freeform 11"/>
          <p:cNvSpPr>
            <a:spLocks/>
          </p:cNvSpPr>
          <p:nvPr/>
        </p:nvSpPr>
        <p:spPr bwMode="auto">
          <a:xfrm>
            <a:off x="4273115" y="6779322"/>
            <a:ext cx="647700" cy="266700"/>
          </a:xfrm>
          <a:custGeom>
            <a:avLst/>
            <a:gdLst>
              <a:gd name="T0" fmla="*/ 81 w 408"/>
              <a:gd name="T1" fmla="*/ 12 h 168"/>
              <a:gd name="T2" fmla="*/ 94 w 408"/>
              <a:gd name="T3" fmla="*/ 7 h 168"/>
              <a:gd name="T4" fmla="*/ 110 w 408"/>
              <a:gd name="T5" fmla="*/ 14 h 168"/>
              <a:gd name="T6" fmla="*/ 128 w 408"/>
              <a:gd name="T7" fmla="*/ 16 h 168"/>
              <a:gd name="T8" fmla="*/ 150 w 408"/>
              <a:gd name="T9" fmla="*/ 3 h 168"/>
              <a:gd name="T10" fmla="*/ 175 w 408"/>
              <a:gd name="T11" fmla="*/ 3 h 168"/>
              <a:gd name="T12" fmla="*/ 188 w 408"/>
              <a:gd name="T13" fmla="*/ 14 h 168"/>
              <a:gd name="T14" fmla="*/ 200 w 408"/>
              <a:gd name="T15" fmla="*/ 27 h 168"/>
              <a:gd name="T16" fmla="*/ 226 w 408"/>
              <a:gd name="T17" fmla="*/ 34 h 168"/>
              <a:gd name="T18" fmla="*/ 240 w 408"/>
              <a:gd name="T19" fmla="*/ 30 h 168"/>
              <a:gd name="T20" fmla="*/ 251 w 408"/>
              <a:gd name="T21" fmla="*/ 21 h 168"/>
              <a:gd name="T22" fmla="*/ 273 w 408"/>
              <a:gd name="T23" fmla="*/ 25 h 168"/>
              <a:gd name="T24" fmla="*/ 300 w 408"/>
              <a:gd name="T25" fmla="*/ 43 h 168"/>
              <a:gd name="T26" fmla="*/ 334 w 408"/>
              <a:gd name="T27" fmla="*/ 59 h 168"/>
              <a:gd name="T28" fmla="*/ 372 w 408"/>
              <a:gd name="T29" fmla="*/ 63 h 168"/>
              <a:gd name="T30" fmla="*/ 399 w 408"/>
              <a:gd name="T31" fmla="*/ 74 h 168"/>
              <a:gd name="T32" fmla="*/ 394 w 408"/>
              <a:gd name="T33" fmla="*/ 92 h 168"/>
              <a:gd name="T34" fmla="*/ 385 w 408"/>
              <a:gd name="T35" fmla="*/ 90 h 168"/>
              <a:gd name="T36" fmla="*/ 376 w 408"/>
              <a:gd name="T37" fmla="*/ 81 h 168"/>
              <a:gd name="T38" fmla="*/ 358 w 408"/>
              <a:gd name="T39" fmla="*/ 79 h 168"/>
              <a:gd name="T40" fmla="*/ 352 w 408"/>
              <a:gd name="T41" fmla="*/ 83 h 168"/>
              <a:gd name="T42" fmla="*/ 347 w 408"/>
              <a:gd name="T43" fmla="*/ 85 h 168"/>
              <a:gd name="T44" fmla="*/ 338 w 408"/>
              <a:gd name="T45" fmla="*/ 88 h 168"/>
              <a:gd name="T46" fmla="*/ 320 w 408"/>
              <a:gd name="T47" fmla="*/ 79 h 168"/>
              <a:gd name="T48" fmla="*/ 296 w 408"/>
              <a:gd name="T49" fmla="*/ 63 h 168"/>
              <a:gd name="T50" fmla="*/ 262 w 408"/>
              <a:gd name="T51" fmla="*/ 65 h 168"/>
              <a:gd name="T52" fmla="*/ 249 w 408"/>
              <a:gd name="T53" fmla="*/ 72 h 168"/>
              <a:gd name="T54" fmla="*/ 240 w 408"/>
              <a:gd name="T55" fmla="*/ 81 h 168"/>
              <a:gd name="T56" fmla="*/ 229 w 408"/>
              <a:gd name="T57" fmla="*/ 92 h 168"/>
              <a:gd name="T58" fmla="*/ 206 w 408"/>
              <a:gd name="T59" fmla="*/ 97 h 168"/>
              <a:gd name="T60" fmla="*/ 182 w 408"/>
              <a:gd name="T61" fmla="*/ 92 h 168"/>
              <a:gd name="T62" fmla="*/ 177 w 408"/>
              <a:gd name="T63" fmla="*/ 97 h 168"/>
              <a:gd name="T64" fmla="*/ 170 w 408"/>
              <a:gd name="T65" fmla="*/ 101 h 168"/>
              <a:gd name="T66" fmla="*/ 157 w 408"/>
              <a:gd name="T67" fmla="*/ 108 h 168"/>
              <a:gd name="T68" fmla="*/ 148 w 408"/>
              <a:gd name="T69" fmla="*/ 99 h 168"/>
              <a:gd name="T70" fmla="*/ 141 w 408"/>
              <a:gd name="T71" fmla="*/ 92 h 168"/>
              <a:gd name="T72" fmla="*/ 130 w 408"/>
              <a:gd name="T73" fmla="*/ 88 h 168"/>
              <a:gd name="T74" fmla="*/ 112 w 408"/>
              <a:gd name="T75" fmla="*/ 94 h 168"/>
              <a:gd name="T76" fmla="*/ 83 w 408"/>
              <a:gd name="T77" fmla="*/ 126 h 168"/>
              <a:gd name="T78" fmla="*/ 47 w 408"/>
              <a:gd name="T79" fmla="*/ 159 h 168"/>
              <a:gd name="T80" fmla="*/ 7 w 408"/>
              <a:gd name="T81" fmla="*/ 166 h 168"/>
              <a:gd name="T82" fmla="*/ 0 w 408"/>
              <a:gd name="T83" fmla="*/ 152 h 168"/>
              <a:gd name="T84" fmla="*/ 3 w 408"/>
              <a:gd name="T85" fmla="*/ 146 h 168"/>
              <a:gd name="T86" fmla="*/ 7 w 408"/>
              <a:gd name="T87" fmla="*/ 144 h 168"/>
              <a:gd name="T88" fmla="*/ 16 w 408"/>
              <a:gd name="T89" fmla="*/ 144 h 168"/>
              <a:gd name="T90" fmla="*/ 25 w 408"/>
              <a:gd name="T91" fmla="*/ 146 h 168"/>
              <a:gd name="T92" fmla="*/ 36 w 408"/>
              <a:gd name="T93" fmla="*/ 146 h 168"/>
              <a:gd name="T94" fmla="*/ 50 w 408"/>
              <a:gd name="T95" fmla="*/ 130 h 168"/>
              <a:gd name="T96" fmla="*/ 70 w 408"/>
              <a:gd name="T97" fmla="*/ 101 h 168"/>
              <a:gd name="T98" fmla="*/ 94 w 408"/>
              <a:gd name="T99" fmla="*/ 85 h 168"/>
              <a:gd name="T100" fmla="*/ 108 w 408"/>
              <a:gd name="T101" fmla="*/ 59 h 168"/>
              <a:gd name="T102" fmla="*/ 106 w 408"/>
              <a:gd name="T103" fmla="*/ 47 h 168"/>
              <a:gd name="T104" fmla="*/ 101 w 408"/>
              <a:gd name="T105" fmla="*/ 43 h 168"/>
              <a:gd name="T106" fmla="*/ 92 w 408"/>
              <a:gd name="T107" fmla="*/ 41 h 168"/>
              <a:gd name="T108" fmla="*/ 85 w 408"/>
              <a:gd name="T109" fmla="*/ 36 h 168"/>
              <a:gd name="T110" fmla="*/ 81 w 408"/>
              <a:gd name="T111"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168">
                <a:moveTo>
                  <a:pt x="79" y="25"/>
                </a:moveTo>
                <a:lnTo>
                  <a:pt x="81" y="12"/>
                </a:lnTo>
                <a:lnTo>
                  <a:pt x="85" y="7"/>
                </a:lnTo>
                <a:lnTo>
                  <a:pt x="94" y="7"/>
                </a:lnTo>
                <a:lnTo>
                  <a:pt x="101" y="9"/>
                </a:lnTo>
                <a:lnTo>
                  <a:pt x="110" y="14"/>
                </a:lnTo>
                <a:lnTo>
                  <a:pt x="117" y="16"/>
                </a:lnTo>
                <a:lnTo>
                  <a:pt x="128" y="16"/>
                </a:lnTo>
                <a:lnTo>
                  <a:pt x="139" y="9"/>
                </a:lnTo>
                <a:lnTo>
                  <a:pt x="150" y="3"/>
                </a:lnTo>
                <a:lnTo>
                  <a:pt x="164" y="0"/>
                </a:lnTo>
                <a:lnTo>
                  <a:pt x="175" y="3"/>
                </a:lnTo>
                <a:lnTo>
                  <a:pt x="184" y="7"/>
                </a:lnTo>
                <a:lnTo>
                  <a:pt x="188" y="14"/>
                </a:lnTo>
                <a:lnTo>
                  <a:pt x="193" y="21"/>
                </a:lnTo>
                <a:lnTo>
                  <a:pt x="200" y="27"/>
                </a:lnTo>
                <a:lnTo>
                  <a:pt x="209" y="32"/>
                </a:lnTo>
                <a:lnTo>
                  <a:pt x="226" y="34"/>
                </a:lnTo>
                <a:lnTo>
                  <a:pt x="235" y="32"/>
                </a:lnTo>
                <a:lnTo>
                  <a:pt x="240" y="30"/>
                </a:lnTo>
                <a:lnTo>
                  <a:pt x="247" y="25"/>
                </a:lnTo>
                <a:lnTo>
                  <a:pt x="251" y="21"/>
                </a:lnTo>
                <a:lnTo>
                  <a:pt x="260" y="21"/>
                </a:lnTo>
                <a:lnTo>
                  <a:pt x="273" y="25"/>
                </a:lnTo>
                <a:lnTo>
                  <a:pt x="287" y="34"/>
                </a:lnTo>
                <a:lnTo>
                  <a:pt x="300" y="43"/>
                </a:lnTo>
                <a:lnTo>
                  <a:pt x="316" y="52"/>
                </a:lnTo>
                <a:lnTo>
                  <a:pt x="334" y="59"/>
                </a:lnTo>
                <a:lnTo>
                  <a:pt x="354" y="61"/>
                </a:lnTo>
                <a:lnTo>
                  <a:pt x="372" y="63"/>
                </a:lnTo>
                <a:lnTo>
                  <a:pt x="388" y="65"/>
                </a:lnTo>
                <a:lnTo>
                  <a:pt x="399" y="74"/>
                </a:lnTo>
                <a:lnTo>
                  <a:pt x="408" y="88"/>
                </a:lnTo>
                <a:lnTo>
                  <a:pt x="394" y="92"/>
                </a:lnTo>
                <a:lnTo>
                  <a:pt x="390" y="92"/>
                </a:lnTo>
                <a:lnTo>
                  <a:pt x="385" y="90"/>
                </a:lnTo>
                <a:lnTo>
                  <a:pt x="383" y="85"/>
                </a:lnTo>
                <a:lnTo>
                  <a:pt x="376" y="81"/>
                </a:lnTo>
                <a:lnTo>
                  <a:pt x="363" y="79"/>
                </a:lnTo>
                <a:lnTo>
                  <a:pt x="358" y="79"/>
                </a:lnTo>
                <a:lnTo>
                  <a:pt x="354" y="81"/>
                </a:lnTo>
                <a:lnTo>
                  <a:pt x="352" y="83"/>
                </a:lnTo>
                <a:lnTo>
                  <a:pt x="350" y="83"/>
                </a:lnTo>
                <a:lnTo>
                  <a:pt x="347" y="85"/>
                </a:lnTo>
                <a:lnTo>
                  <a:pt x="345" y="88"/>
                </a:lnTo>
                <a:lnTo>
                  <a:pt x="338" y="88"/>
                </a:lnTo>
                <a:lnTo>
                  <a:pt x="329" y="85"/>
                </a:lnTo>
                <a:lnTo>
                  <a:pt x="320" y="79"/>
                </a:lnTo>
                <a:lnTo>
                  <a:pt x="309" y="70"/>
                </a:lnTo>
                <a:lnTo>
                  <a:pt x="296" y="63"/>
                </a:lnTo>
                <a:lnTo>
                  <a:pt x="280" y="61"/>
                </a:lnTo>
                <a:lnTo>
                  <a:pt x="262" y="65"/>
                </a:lnTo>
                <a:lnTo>
                  <a:pt x="253" y="68"/>
                </a:lnTo>
                <a:lnTo>
                  <a:pt x="249" y="72"/>
                </a:lnTo>
                <a:lnTo>
                  <a:pt x="244" y="76"/>
                </a:lnTo>
                <a:lnTo>
                  <a:pt x="240" y="81"/>
                </a:lnTo>
                <a:lnTo>
                  <a:pt x="235" y="88"/>
                </a:lnTo>
                <a:lnTo>
                  <a:pt x="229" y="92"/>
                </a:lnTo>
                <a:lnTo>
                  <a:pt x="217" y="97"/>
                </a:lnTo>
                <a:lnTo>
                  <a:pt x="206" y="97"/>
                </a:lnTo>
                <a:lnTo>
                  <a:pt x="195" y="94"/>
                </a:lnTo>
                <a:lnTo>
                  <a:pt x="182" y="92"/>
                </a:lnTo>
                <a:lnTo>
                  <a:pt x="179" y="94"/>
                </a:lnTo>
                <a:lnTo>
                  <a:pt x="177" y="97"/>
                </a:lnTo>
                <a:lnTo>
                  <a:pt x="175" y="99"/>
                </a:lnTo>
                <a:lnTo>
                  <a:pt x="170" y="101"/>
                </a:lnTo>
                <a:lnTo>
                  <a:pt x="166" y="106"/>
                </a:lnTo>
                <a:lnTo>
                  <a:pt x="157" y="108"/>
                </a:lnTo>
                <a:lnTo>
                  <a:pt x="153" y="103"/>
                </a:lnTo>
                <a:lnTo>
                  <a:pt x="148" y="99"/>
                </a:lnTo>
                <a:lnTo>
                  <a:pt x="144" y="94"/>
                </a:lnTo>
                <a:lnTo>
                  <a:pt x="141" y="92"/>
                </a:lnTo>
                <a:lnTo>
                  <a:pt x="137" y="90"/>
                </a:lnTo>
                <a:lnTo>
                  <a:pt x="130" y="88"/>
                </a:lnTo>
                <a:lnTo>
                  <a:pt x="123" y="88"/>
                </a:lnTo>
                <a:lnTo>
                  <a:pt x="112" y="94"/>
                </a:lnTo>
                <a:lnTo>
                  <a:pt x="99" y="108"/>
                </a:lnTo>
                <a:lnTo>
                  <a:pt x="83" y="126"/>
                </a:lnTo>
                <a:lnTo>
                  <a:pt x="65" y="144"/>
                </a:lnTo>
                <a:lnTo>
                  <a:pt x="47" y="159"/>
                </a:lnTo>
                <a:lnTo>
                  <a:pt x="27" y="168"/>
                </a:lnTo>
                <a:lnTo>
                  <a:pt x="7" y="166"/>
                </a:lnTo>
                <a:lnTo>
                  <a:pt x="3" y="159"/>
                </a:lnTo>
                <a:lnTo>
                  <a:pt x="0" y="152"/>
                </a:lnTo>
                <a:lnTo>
                  <a:pt x="0" y="148"/>
                </a:lnTo>
                <a:lnTo>
                  <a:pt x="3" y="146"/>
                </a:lnTo>
                <a:lnTo>
                  <a:pt x="5" y="144"/>
                </a:lnTo>
                <a:lnTo>
                  <a:pt x="7" y="144"/>
                </a:lnTo>
                <a:lnTo>
                  <a:pt x="12" y="144"/>
                </a:lnTo>
                <a:lnTo>
                  <a:pt x="16" y="144"/>
                </a:lnTo>
                <a:lnTo>
                  <a:pt x="21" y="146"/>
                </a:lnTo>
                <a:lnTo>
                  <a:pt x="25" y="146"/>
                </a:lnTo>
                <a:lnTo>
                  <a:pt x="29" y="146"/>
                </a:lnTo>
                <a:lnTo>
                  <a:pt x="36" y="146"/>
                </a:lnTo>
                <a:lnTo>
                  <a:pt x="43" y="141"/>
                </a:lnTo>
                <a:lnTo>
                  <a:pt x="50" y="130"/>
                </a:lnTo>
                <a:lnTo>
                  <a:pt x="59" y="114"/>
                </a:lnTo>
                <a:lnTo>
                  <a:pt x="70" y="101"/>
                </a:lnTo>
                <a:lnTo>
                  <a:pt x="81" y="94"/>
                </a:lnTo>
                <a:lnTo>
                  <a:pt x="94" y="85"/>
                </a:lnTo>
                <a:lnTo>
                  <a:pt x="106" y="74"/>
                </a:lnTo>
                <a:lnTo>
                  <a:pt x="108" y="59"/>
                </a:lnTo>
                <a:lnTo>
                  <a:pt x="108" y="52"/>
                </a:lnTo>
                <a:lnTo>
                  <a:pt x="106" y="47"/>
                </a:lnTo>
                <a:lnTo>
                  <a:pt x="103" y="45"/>
                </a:lnTo>
                <a:lnTo>
                  <a:pt x="101" y="43"/>
                </a:lnTo>
                <a:lnTo>
                  <a:pt x="97" y="41"/>
                </a:lnTo>
                <a:lnTo>
                  <a:pt x="92" y="41"/>
                </a:lnTo>
                <a:lnTo>
                  <a:pt x="88" y="38"/>
                </a:lnTo>
                <a:lnTo>
                  <a:pt x="85" y="36"/>
                </a:lnTo>
                <a:lnTo>
                  <a:pt x="81" y="34"/>
                </a:lnTo>
                <a:lnTo>
                  <a:pt x="81" y="30"/>
                </a:lnTo>
                <a:lnTo>
                  <a:pt x="7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Freeform 12"/>
          <p:cNvSpPr>
            <a:spLocks noEditPoints="1"/>
          </p:cNvSpPr>
          <p:nvPr/>
        </p:nvSpPr>
        <p:spPr bwMode="auto">
          <a:xfrm>
            <a:off x="5457390" y="5974460"/>
            <a:ext cx="4724400" cy="2976563"/>
          </a:xfrm>
          <a:custGeom>
            <a:avLst/>
            <a:gdLst>
              <a:gd name="T0" fmla="*/ 976 w 2976"/>
              <a:gd name="T1" fmla="*/ 492 h 1875"/>
              <a:gd name="T2" fmla="*/ 929 w 2976"/>
              <a:gd name="T3" fmla="*/ 597 h 1875"/>
              <a:gd name="T4" fmla="*/ 767 w 2976"/>
              <a:gd name="T5" fmla="*/ 1687 h 1875"/>
              <a:gd name="T6" fmla="*/ 955 w 2976"/>
              <a:gd name="T7" fmla="*/ 1736 h 1875"/>
              <a:gd name="T8" fmla="*/ 1181 w 2976"/>
              <a:gd name="T9" fmla="*/ 1578 h 1875"/>
              <a:gd name="T10" fmla="*/ 1242 w 2976"/>
              <a:gd name="T11" fmla="*/ 1694 h 1875"/>
              <a:gd name="T12" fmla="*/ 1280 w 2976"/>
              <a:gd name="T13" fmla="*/ 1853 h 1875"/>
              <a:gd name="T14" fmla="*/ 1408 w 2976"/>
              <a:gd name="T15" fmla="*/ 1873 h 1875"/>
              <a:gd name="T16" fmla="*/ 1575 w 2976"/>
              <a:gd name="T17" fmla="*/ 1774 h 1875"/>
              <a:gd name="T18" fmla="*/ 1669 w 2976"/>
              <a:gd name="T19" fmla="*/ 1732 h 1875"/>
              <a:gd name="T20" fmla="*/ 1732 w 2976"/>
              <a:gd name="T21" fmla="*/ 1810 h 1875"/>
              <a:gd name="T22" fmla="*/ 1822 w 2976"/>
              <a:gd name="T23" fmla="*/ 1763 h 1875"/>
              <a:gd name="T24" fmla="*/ 1929 w 2976"/>
              <a:gd name="T25" fmla="*/ 1542 h 1875"/>
              <a:gd name="T26" fmla="*/ 2021 w 2976"/>
              <a:gd name="T27" fmla="*/ 1325 h 1875"/>
              <a:gd name="T28" fmla="*/ 2256 w 2976"/>
              <a:gd name="T29" fmla="*/ 1223 h 1875"/>
              <a:gd name="T30" fmla="*/ 2386 w 2976"/>
              <a:gd name="T31" fmla="*/ 1211 h 1875"/>
              <a:gd name="T32" fmla="*/ 2556 w 2976"/>
              <a:gd name="T33" fmla="*/ 1220 h 1875"/>
              <a:gd name="T34" fmla="*/ 2679 w 2976"/>
              <a:gd name="T35" fmla="*/ 1187 h 1875"/>
              <a:gd name="T36" fmla="*/ 2849 w 2976"/>
              <a:gd name="T37" fmla="*/ 1180 h 1875"/>
              <a:gd name="T38" fmla="*/ 2927 w 2976"/>
              <a:gd name="T39" fmla="*/ 1019 h 1875"/>
              <a:gd name="T40" fmla="*/ 2672 w 2976"/>
              <a:gd name="T41" fmla="*/ 1046 h 1875"/>
              <a:gd name="T42" fmla="*/ 2536 w 2976"/>
              <a:gd name="T43" fmla="*/ 975 h 1875"/>
              <a:gd name="T44" fmla="*/ 2395 w 2976"/>
              <a:gd name="T45" fmla="*/ 961 h 1875"/>
              <a:gd name="T46" fmla="*/ 2332 w 2976"/>
              <a:gd name="T47" fmla="*/ 838 h 1875"/>
              <a:gd name="T48" fmla="*/ 2245 w 2976"/>
              <a:gd name="T49" fmla="*/ 729 h 1875"/>
              <a:gd name="T50" fmla="*/ 2027 w 2976"/>
              <a:gd name="T51" fmla="*/ 762 h 1875"/>
              <a:gd name="T52" fmla="*/ 1927 w 2976"/>
              <a:gd name="T53" fmla="*/ 688 h 1875"/>
              <a:gd name="T54" fmla="*/ 1889 w 2976"/>
              <a:gd name="T55" fmla="*/ 590 h 1875"/>
              <a:gd name="T56" fmla="*/ 1817 w 2976"/>
              <a:gd name="T57" fmla="*/ 505 h 1875"/>
              <a:gd name="T58" fmla="*/ 1886 w 2976"/>
              <a:gd name="T59" fmla="*/ 443 h 1875"/>
              <a:gd name="T60" fmla="*/ 1643 w 2976"/>
              <a:gd name="T61" fmla="*/ 389 h 1875"/>
              <a:gd name="T62" fmla="*/ 1470 w 2976"/>
              <a:gd name="T63" fmla="*/ 360 h 1875"/>
              <a:gd name="T64" fmla="*/ 1463 w 2976"/>
              <a:gd name="T65" fmla="*/ 204 h 1875"/>
              <a:gd name="T66" fmla="*/ 1412 w 2976"/>
              <a:gd name="T67" fmla="*/ 63 h 1875"/>
              <a:gd name="T68" fmla="*/ 1235 w 2976"/>
              <a:gd name="T69" fmla="*/ 16 h 1875"/>
              <a:gd name="T70" fmla="*/ 1096 w 2976"/>
              <a:gd name="T71" fmla="*/ 27 h 1875"/>
              <a:gd name="T72" fmla="*/ 895 w 2976"/>
              <a:gd name="T73" fmla="*/ 7 h 1875"/>
              <a:gd name="T74" fmla="*/ 805 w 2976"/>
              <a:gd name="T75" fmla="*/ 36 h 1875"/>
              <a:gd name="T76" fmla="*/ 754 w 2976"/>
              <a:gd name="T77" fmla="*/ 99 h 1875"/>
              <a:gd name="T78" fmla="*/ 615 w 2976"/>
              <a:gd name="T79" fmla="*/ 201 h 1875"/>
              <a:gd name="T80" fmla="*/ 463 w 2976"/>
              <a:gd name="T81" fmla="*/ 195 h 1875"/>
              <a:gd name="T82" fmla="*/ 385 w 2976"/>
              <a:gd name="T83" fmla="*/ 262 h 1875"/>
              <a:gd name="T84" fmla="*/ 400 w 2976"/>
              <a:gd name="T85" fmla="*/ 329 h 1875"/>
              <a:gd name="T86" fmla="*/ 358 w 2976"/>
              <a:gd name="T87" fmla="*/ 470 h 1875"/>
              <a:gd name="T88" fmla="*/ 241 w 2976"/>
              <a:gd name="T89" fmla="*/ 514 h 1875"/>
              <a:gd name="T90" fmla="*/ 65 w 2976"/>
              <a:gd name="T91" fmla="*/ 432 h 1875"/>
              <a:gd name="T92" fmla="*/ 78 w 2976"/>
              <a:gd name="T93" fmla="*/ 492 h 1875"/>
              <a:gd name="T94" fmla="*/ 125 w 2976"/>
              <a:gd name="T95" fmla="*/ 501 h 1875"/>
              <a:gd name="T96" fmla="*/ 219 w 2976"/>
              <a:gd name="T97" fmla="*/ 621 h 1875"/>
              <a:gd name="T98" fmla="*/ 373 w 2976"/>
              <a:gd name="T99" fmla="*/ 760 h 1875"/>
              <a:gd name="T100" fmla="*/ 481 w 2976"/>
              <a:gd name="T101" fmla="*/ 758 h 1875"/>
              <a:gd name="T102" fmla="*/ 642 w 2976"/>
              <a:gd name="T103" fmla="*/ 697 h 1875"/>
              <a:gd name="T104" fmla="*/ 667 w 2976"/>
              <a:gd name="T105" fmla="*/ 773 h 1875"/>
              <a:gd name="T106" fmla="*/ 570 w 2976"/>
              <a:gd name="T107" fmla="*/ 952 h 1875"/>
              <a:gd name="T108" fmla="*/ 414 w 2976"/>
              <a:gd name="T109" fmla="*/ 1039 h 1875"/>
              <a:gd name="T110" fmla="*/ 304 w 2976"/>
              <a:gd name="T111" fmla="*/ 1106 h 1875"/>
              <a:gd name="T112" fmla="*/ 248 w 2976"/>
              <a:gd name="T113" fmla="*/ 1240 h 1875"/>
              <a:gd name="T114" fmla="*/ 246 w 2976"/>
              <a:gd name="T115" fmla="*/ 1336 h 1875"/>
              <a:gd name="T116" fmla="*/ 373 w 2976"/>
              <a:gd name="T117" fmla="*/ 1455 h 1875"/>
              <a:gd name="T118" fmla="*/ 566 w 2976"/>
              <a:gd name="T119" fmla="*/ 1629 h 1875"/>
              <a:gd name="T120" fmla="*/ 658 w 2976"/>
              <a:gd name="T121" fmla="*/ 1669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76" h="1875">
                <a:moveTo>
                  <a:pt x="841" y="503"/>
                </a:moveTo>
                <a:lnTo>
                  <a:pt x="841" y="494"/>
                </a:lnTo>
                <a:lnTo>
                  <a:pt x="843" y="490"/>
                </a:lnTo>
                <a:lnTo>
                  <a:pt x="848" y="485"/>
                </a:lnTo>
                <a:lnTo>
                  <a:pt x="852" y="483"/>
                </a:lnTo>
                <a:lnTo>
                  <a:pt x="857" y="481"/>
                </a:lnTo>
                <a:lnTo>
                  <a:pt x="864" y="478"/>
                </a:lnTo>
                <a:lnTo>
                  <a:pt x="888" y="470"/>
                </a:lnTo>
                <a:lnTo>
                  <a:pt x="908" y="467"/>
                </a:lnTo>
                <a:lnTo>
                  <a:pt x="926" y="474"/>
                </a:lnTo>
                <a:lnTo>
                  <a:pt x="940" y="492"/>
                </a:lnTo>
                <a:lnTo>
                  <a:pt x="960" y="492"/>
                </a:lnTo>
                <a:lnTo>
                  <a:pt x="971" y="492"/>
                </a:lnTo>
                <a:lnTo>
                  <a:pt x="976" y="492"/>
                </a:lnTo>
                <a:lnTo>
                  <a:pt x="980" y="496"/>
                </a:lnTo>
                <a:lnTo>
                  <a:pt x="982" y="501"/>
                </a:lnTo>
                <a:lnTo>
                  <a:pt x="989" y="512"/>
                </a:lnTo>
                <a:lnTo>
                  <a:pt x="1002" y="528"/>
                </a:lnTo>
                <a:lnTo>
                  <a:pt x="1014" y="541"/>
                </a:lnTo>
                <a:lnTo>
                  <a:pt x="1018" y="557"/>
                </a:lnTo>
                <a:lnTo>
                  <a:pt x="1016" y="570"/>
                </a:lnTo>
                <a:lnTo>
                  <a:pt x="1002" y="583"/>
                </a:lnTo>
                <a:lnTo>
                  <a:pt x="991" y="590"/>
                </a:lnTo>
                <a:lnTo>
                  <a:pt x="980" y="590"/>
                </a:lnTo>
                <a:lnTo>
                  <a:pt x="964" y="590"/>
                </a:lnTo>
                <a:lnTo>
                  <a:pt x="946" y="590"/>
                </a:lnTo>
                <a:lnTo>
                  <a:pt x="935" y="595"/>
                </a:lnTo>
                <a:lnTo>
                  <a:pt x="929" y="597"/>
                </a:lnTo>
                <a:lnTo>
                  <a:pt x="922" y="601"/>
                </a:lnTo>
                <a:lnTo>
                  <a:pt x="913" y="604"/>
                </a:lnTo>
                <a:lnTo>
                  <a:pt x="895" y="606"/>
                </a:lnTo>
                <a:lnTo>
                  <a:pt x="895" y="586"/>
                </a:lnTo>
                <a:lnTo>
                  <a:pt x="890" y="575"/>
                </a:lnTo>
                <a:lnTo>
                  <a:pt x="886" y="570"/>
                </a:lnTo>
                <a:lnTo>
                  <a:pt x="882" y="568"/>
                </a:lnTo>
                <a:lnTo>
                  <a:pt x="875" y="568"/>
                </a:lnTo>
                <a:lnTo>
                  <a:pt x="866" y="563"/>
                </a:lnTo>
                <a:lnTo>
                  <a:pt x="857" y="554"/>
                </a:lnTo>
                <a:lnTo>
                  <a:pt x="841" y="503"/>
                </a:lnTo>
                <a:close/>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Freeform 13"/>
          <p:cNvSpPr>
            <a:spLocks/>
          </p:cNvSpPr>
          <p:nvPr/>
        </p:nvSpPr>
        <p:spPr bwMode="auto">
          <a:xfrm>
            <a:off x="6792477" y="6715822"/>
            <a:ext cx="280988" cy="220663"/>
          </a:xfrm>
          <a:custGeom>
            <a:avLst/>
            <a:gdLst>
              <a:gd name="T0" fmla="*/ 0 w 177"/>
              <a:gd name="T1" fmla="*/ 36 h 139"/>
              <a:gd name="T2" fmla="*/ 0 w 177"/>
              <a:gd name="T3" fmla="*/ 27 h 139"/>
              <a:gd name="T4" fmla="*/ 2 w 177"/>
              <a:gd name="T5" fmla="*/ 23 h 139"/>
              <a:gd name="T6" fmla="*/ 7 w 177"/>
              <a:gd name="T7" fmla="*/ 18 h 139"/>
              <a:gd name="T8" fmla="*/ 11 w 177"/>
              <a:gd name="T9" fmla="*/ 16 h 139"/>
              <a:gd name="T10" fmla="*/ 16 w 177"/>
              <a:gd name="T11" fmla="*/ 14 h 139"/>
              <a:gd name="T12" fmla="*/ 23 w 177"/>
              <a:gd name="T13" fmla="*/ 11 h 139"/>
              <a:gd name="T14" fmla="*/ 47 w 177"/>
              <a:gd name="T15" fmla="*/ 3 h 139"/>
              <a:gd name="T16" fmla="*/ 67 w 177"/>
              <a:gd name="T17" fmla="*/ 0 h 139"/>
              <a:gd name="T18" fmla="*/ 85 w 177"/>
              <a:gd name="T19" fmla="*/ 7 h 139"/>
              <a:gd name="T20" fmla="*/ 99 w 177"/>
              <a:gd name="T21" fmla="*/ 25 h 139"/>
              <a:gd name="T22" fmla="*/ 119 w 177"/>
              <a:gd name="T23" fmla="*/ 25 h 139"/>
              <a:gd name="T24" fmla="*/ 130 w 177"/>
              <a:gd name="T25" fmla="*/ 25 h 139"/>
              <a:gd name="T26" fmla="*/ 135 w 177"/>
              <a:gd name="T27" fmla="*/ 25 h 139"/>
              <a:gd name="T28" fmla="*/ 139 w 177"/>
              <a:gd name="T29" fmla="*/ 29 h 139"/>
              <a:gd name="T30" fmla="*/ 141 w 177"/>
              <a:gd name="T31" fmla="*/ 34 h 139"/>
              <a:gd name="T32" fmla="*/ 148 w 177"/>
              <a:gd name="T33" fmla="*/ 45 h 139"/>
              <a:gd name="T34" fmla="*/ 161 w 177"/>
              <a:gd name="T35" fmla="*/ 61 h 139"/>
              <a:gd name="T36" fmla="*/ 173 w 177"/>
              <a:gd name="T37" fmla="*/ 74 h 139"/>
              <a:gd name="T38" fmla="*/ 177 w 177"/>
              <a:gd name="T39" fmla="*/ 90 h 139"/>
              <a:gd name="T40" fmla="*/ 175 w 177"/>
              <a:gd name="T41" fmla="*/ 103 h 139"/>
              <a:gd name="T42" fmla="*/ 161 w 177"/>
              <a:gd name="T43" fmla="*/ 116 h 139"/>
              <a:gd name="T44" fmla="*/ 150 w 177"/>
              <a:gd name="T45" fmla="*/ 123 h 139"/>
              <a:gd name="T46" fmla="*/ 139 w 177"/>
              <a:gd name="T47" fmla="*/ 123 h 139"/>
              <a:gd name="T48" fmla="*/ 123 w 177"/>
              <a:gd name="T49" fmla="*/ 123 h 139"/>
              <a:gd name="T50" fmla="*/ 105 w 177"/>
              <a:gd name="T51" fmla="*/ 123 h 139"/>
              <a:gd name="T52" fmla="*/ 94 w 177"/>
              <a:gd name="T53" fmla="*/ 128 h 139"/>
              <a:gd name="T54" fmla="*/ 88 w 177"/>
              <a:gd name="T55" fmla="*/ 130 h 139"/>
              <a:gd name="T56" fmla="*/ 81 w 177"/>
              <a:gd name="T57" fmla="*/ 134 h 139"/>
              <a:gd name="T58" fmla="*/ 72 w 177"/>
              <a:gd name="T59" fmla="*/ 137 h 139"/>
              <a:gd name="T60" fmla="*/ 54 w 177"/>
              <a:gd name="T61" fmla="*/ 139 h 139"/>
              <a:gd name="T62" fmla="*/ 54 w 177"/>
              <a:gd name="T63" fmla="*/ 119 h 139"/>
              <a:gd name="T64" fmla="*/ 49 w 177"/>
              <a:gd name="T65" fmla="*/ 108 h 139"/>
              <a:gd name="T66" fmla="*/ 45 w 177"/>
              <a:gd name="T67" fmla="*/ 103 h 139"/>
              <a:gd name="T68" fmla="*/ 41 w 177"/>
              <a:gd name="T69" fmla="*/ 101 h 139"/>
              <a:gd name="T70" fmla="*/ 34 w 177"/>
              <a:gd name="T71" fmla="*/ 101 h 139"/>
              <a:gd name="T72" fmla="*/ 25 w 177"/>
              <a:gd name="T73" fmla="*/ 96 h 139"/>
              <a:gd name="T74" fmla="*/ 16 w 177"/>
              <a:gd name="T75" fmla="*/ 87 h 139"/>
              <a:gd name="T76" fmla="*/ 0 w 177"/>
              <a:gd name="T77" fmla="*/ 3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39">
                <a:moveTo>
                  <a:pt x="0" y="36"/>
                </a:moveTo>
                <a:lnTo>
                  <a:pt x="0" y="27"/>
                </a:lnTo>
                <a:lnTo>
                  <a:pt x="2" y="23"/>
                </a:lnTo>
                <a:lnTo>
                  <a:pt x="7" y="18"/>
                </a:lnTo>
                <a:lnTo>
                  <a:pt x="11" y="16"/>
                </a:lnTo>
                <a:lnTo>
                  <a:pt x="16" y="14"/>
                </a:lnTo>
                <a:lnTo>
                  <a:pt x="23" y="11"/>
                </a:lnTo>
                <a:lnTo>
                  <a:pt x="47" y="3"/>
                </a:lnTo>
                <a:lnTo>
                  <a:pt x="67" y="0"/>
                </a:lnTo>
                <a:lnTo>
                  <a:pt x="85" y="7"/>
                </a:lnTo>
                <a:lnTo>
                  <a:pt x="99" y="25"/>
                </a:lnTo>
                <a:lnTo>
                  <a:pt x="119" y="25"/>
                </a:lnTo>
                <a:lnTo>
                  <a:pt x="130" y="25"/>
                </a:lnTo>
                <a:lnTo>
                  <a:pt x="135" y="25"/>
                </a:lnTo>
                <a:lnTo>
                  <a:pt x="139" y="29"/>
                </a:lnTo>
                <a:lnTo>
                  <a:pt x="141" y="34"/>
                </a:lnTo>
                <a:lnTo>
                  <a:pt x="148" y="45"/>
                </a:lnTo>
                <a:lnTo>
                  <a:pt x="161" y="61"/>
                </a:lnTo>
                <a:lnTo>
                  <a:pt x="173" y="74"/>
                </a:lnTo>
                <a:lnTo>
                  <a:pt x="177" y="90"/>
                </a:lnTo>
                <a:lnTo>
                  <a:pt x="175" y="103"/>
                </a:lnTo>
                <a:lnTo>
                  <a:pt x="161" y="116"/>
                </a:lnTo>
                <a:lnTo>
                  <a:pt x="150" y="123"/>
                </a:lnTo>
                <a:lnTo>
                  <a:pt x="139" y="123"/>
                </a:lnTo>
                <a:lnTo>
                  <a:pt x="123" y="123"/>
                </a:lnTo>
                <a:lnTo>
                  <a:pt x="105" y="123"/>
                </a:lnTo>
                <a:lnTo>
                  <a:pt x="94" y="128"/>
                </a:lnTo>
                <a:lnTo>
                  <a:pt x="88" y="130"/>
                </a:lnTo>
                <a:lnTo>
                  <a:pt x="81" y="134"/>
                </a:lnTo>
                <a:lnTo>
                  <a:pt x="72" y="137"/>
                </a:lnTo>
                <a:lnTo>
                  <a:pt x="54" y="139"/>
                </a:lnTo>
                <a:lnTo>
                  <a:pt x="54" y="119"/>
                </a:lnTo>
                <a:lnTo>
                  <a:pt x="49" y="108"/>
                </a:lnTo>
                <a:lnTo>
                  <a:pt x="45" y="103"/>
                </a:lnTo>
                <a:lnTo>
                  <a:pt x="41" y="101"/>
                </a:lnTo>
                <a:lnTo>
                  <a:pt x="34" y="101"/>
                </a:lnTo>
                <a:lnTo>
                  <a:pt x="25" y="96"/>
                </a:lnTo>
                <a:lnTo>
                  <a:pt x="16" y="87"/>
                </a:lnTo>
                <a:lnTo>
                  <a:pt x="0" y="3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Freeform 14"/>
          <p:cNvSpPr>
            <a:spLocks/>
          </p:cNvSpPr>
          <p:nvPr/>
        </p:nvSpPr>
        <p:spPr bwMode="auto">
          <a:xfrm>
            <a:off x="5457390" y="5974460"/>
            <a:ext cx="4724400" cy="2976563"/>
          </a:xfrm>
          <a:custGeom>
            <a:avLst/>
            <a:gdLst>
              <a:gd name="T0" fmla="*/ 917 w 2976"/>
              <a:gd name="T1" fmla="*/ 1725 h 1875"/>
              <a:gd name="T2" fmla="*/ 1047 w 2976"/>
              <a:gd name="T3" fmla="*/ 1692 h 1875"/>
              <a:gd name="T4" fmla="*/ 1240 w 2976"/>
              <a:gd name="T5" fmla="*/ 1576 h 1875"/>
              <a:gd name="T6" fmla="*/ 1291 w 2976"/>
              <a:gd name="T7" fmla="*/ 1752 h 1875"/>
              <a:gd name="T8" fmla="*/ 1352 w 2976"/>
              <a:gd name="T9" fmla="*/ 1862 h 1875"/>
              <a:gd name="T10" fmla="*/ 1481 w 2976"/>
              <a:gd name="T11" fmla="*/ 1826 h 1875"/>
              <a:gd name="T12" fmla="*/ 1620 w 2976"/>
              <a:gd name="T13" fmla="*/ 1797 h 1875"/>
              <a:gd name="T14" fmla="*/ 1674 w 2976"/>
              <a:gd name="T15" fmla="*/ 1730 h 1875"/>
              <a:gd name="T16" fmla="*/ 1739 w 2976"/>
              <a:gd name="T17" fmla="*/ 1803 h 1875"/>
              <a:gd name="T18" fmla="*/ 1826 w 2976"/>
              <a:gd name="T19" fmla="*/ 1759 h 1875"/>
              <a:gd name="T20" fmla="*/ 1929 w 2976"/>
              <a:gd name="T21" fmla="*/ 1542 h 1875"/>
              <a:gd name="T22" fmla="*/ 2025 w 2976"/>
              <a:gd name="T23" fmla="*/ 1343 h 1875"/>
              <a:gd name="T24" fmla="*/ 2236 w 2976"/>
              <a:gd name="T25" fmla="*/ 1223 h 1875"/>
              <a:gd name="T26" fmla="*/ 2356 w 2976"/>
              <a:gd name="T27" fmla="*/ 1225 h 1875"/>
              <a:gd name="T28" fmla="*/ 2542 w 2976"/>
              <a:gd name="T29" fmla="*/ 1231 h 1875"/>
              <a:gd name="T30" fmla="*/ 2639 w 2976"/>
              <a:gd name="T31" fmla="*/ 1214 h 1875"/>
              <a:gd name="T32" fmla="*/ 2775 w 2976"/>
              <a:gd name="T33" fmla="*/ 1173 h 1875"/>
              <a:gd name="T34" fmla="*/ 2947 w 2976"/>
              <a:gd name="T35" fmla="*/ 1129 h 1875"/>
              <a:gd name="T36" fmla="*/ 2842 w 2976"/>
              <a:gd name="T37" fmla="*/ 1046 h 1875"/>
              <a:gd name="T38" fmla="*/ 2583 w 2976"/>
              <a:gd name="T39" fmla="*/ 1055 h 1875"/>
              <a:gd name="T40" fmla="*/ 2451 w 2976"/>
              <a:gd name="T41" fmla="*/ 990 h 1875"/>
              <a:gd name="T42" fmla="*/ 2408 w 2976"/>
              <a:gd name="T43" fmla="*/ 925 h 1875"/>
              <a:gd name="T44" fmla="*/ 2323 w 2976"/>
              <a:gd name="T45" fmla="*/ 811 h 1875"/>
              <a:gd name="T46" fmla="*/ 2236 w 2976"/>
              <a:gd name="T47" fmla="*/ 729 h 1875"/>
              <a:gd name="T48" fmla="*/ 2027 w 2976"/>
              <a:gd name="T49" fmla="*/ 762 h 1875"/>
              <a:gd name="T50" fmla="*/ 1913 w 2976"/>
              <a:gd name="T51" fmla="*/ 695 h 1875"/>
              <a:gd name="T52" fmla="*/ 1904 w 2976"/>
              <a:gd name="T53" fmla="*/ 579 h 1875"/>
              <a:gd name="T54" fmla="*/ 1763 w 2976"/>
              <a:gd name="T55" fmla="*/ 537 h 1875"/>
              <a:gd name="T56" fmla="*/ 1895 w 2976"/>
              <a:gd name="T57" fmla="*/ 467 h 1875"/>
              <a:gd name="T58" fmla="*/ 1730 w 2976"/>
              <a:gd name="T59" fmla="*/ 411 h 1875"/>
              <a:gd name="T60" fmla="*/ 1535 w 2976"/>
              <a:gd name="T61" fmla="*/ 391 h 1875"/>
              <a:gd name="T62" fmla="*/ 1508 w 2976"/>
              <a:gd name="T63" fmla="*/ 286 h 1875"/>
              <a:gd name="T64" fmla="*/ 1450 w 2976"/>
              <a:gd name="T65" fmla="*/ 123 h 1875"/>
              <a:gd name="T66" fmla="*/ 1331 w 2976"/>
              <a:gd name="T67" fmla="*/ 101 h 1875"/>
              <a:gd name="T68" fmla="*/ 1172 w 2976"/>
              <a:gd name="T69" fmla="*/ 56 h 1875"/>
              <a:gd name="T70" fmla="*/ 1072 w 2976"/>
              <a:gd name="T71" fmla="*/ 11 h 1875"/>
              <a:gd name="T72" fmla="*/ 873 w 2976"/>
              <a:gd name="T73" fmla="*/ 38 h 1875"/>
              <a:gd name="T74" fmla="*/ 790 w 2976"/>
              <a:gd name="T75" fmla="*/ 34 h 1875"/>
              <a:gd name="T76" fmla="*/ 754 w 2976"/>
              <a:gd name="T77" fmla="*/ 99 h 1875"/>
              <a:gd name="T78" fmla="*/ 633 w 2976"/>
              <a:gd name="T79" fmla="*/ 199 h 1875"/>
              <a:gd name="T80" fmla="*/ 476 w 2976"/>
              <a:gd name="T81" fmla="*/ 204 h 1875"/>
              <a:gd name="T82" fmla="*/ 391 w 2976"/>
              <a:gd name="T83" fmla="*/ 248 h 1875"/>
              <a:gd name="T84" fmla="*/ 425 w 2976"/>
              <a:gd name="T85" fmla="*/ 286 h 1875"/>
              <a:gd name="T86" fmla="*/ 356 w 2976"/>
              <a:gd name="T87" fmla="*/ 409 h 1875"/>
              <a:gd name="T88" fmla="*/ 291 w 2976"/>
              <a:gd name="T89" fmla="*/ 485 h 1875"/>
              <a:gd name="T90" fmla="*/ 185 w 2976"/>
              <a:gd name="T91" fmla="*/ 427 h 1875"/>
              <a:gd name="T92" fmla="*/ 0 w 2976"/>
              <a:gd name="T93" fmla="*/ 492 h 1875"/>
              <a:gd name="T94" fmla="*/ 91 w 2976"/>
              <a:gd name="T95" fmla="*/ 507 h 1875"/>
              <a:gd name="T96" fmla="*/ 170 w 2976"/>
              <a:gd name="T97" fmla="*/ 519 h 1875"/>
              <a:gd name="T98" fmla="*/ 259 w 2976"/>
              <a:gd name="T99" fmla="*/ 651 h 1875"/>
              <a:gd name="T100" fmla="*/ 405 w 2976"/>
              <a:gd name="T101" fmla="*/ 758 h 1875"/>
              <a:gd name="T102" fmla="*/ 488 w 2976"/>
              <a:gd name="T103" fmla="*/ 753 h 1875"/>
              <a:gd name="T104" fmla="*/ 642 w 2976"/>
              <a:gd name="T105" fmla="*/ 697 h 1875"/>
              <a:gd name="T106" fmla="*/ 676 w 2976"/>
              <a:gd name="T107" fmla="*/ 756 h 1875"/>
              <a:gd name="T108" fmla="*/ 588 w 2976"/>
              <a:gd name="T109" fmla="*/ 948 h 1875"/>
              <a:gd name="T110" fmla="*/ 436 w 2976"/>
              <a:gd name="T111" fmla="*/ 997 h 1875"/>
              <a:gd name="T112" fmla="*/ 382 w 2976"/>
              <a:gd name="T113" fmla="*/ 1084 h 1875"/>
              <a:gd name="T114" fmla="*/ 246 w 2976"/>
              <a:gd name="T115" fmla="*/ 1167 h 1875"/>
              <a:gd name="T116" fmla="*/ 226 w 2976"/>
              <a:gd name="T117" fmla="*/ 1305 h 1875"/>
              <a:gd name="T118" fmla="*/ 322 w 2976"/>
              <a:gd name="T119" fmla="*/ 1390 h 1875"/>
              <a:gd name="T120" fmla="*/ 481 w 2976"/>
              <a:gd name="T121" fmla="*/ 1558 h 1875"/>
              <a:gd name="T122" fmla="*/ 577 w 2976"/>
              <a:gd name="T123" fmla="*/ 1652 h 1875"/>
              <a:gd name="T124" fmla="*/ 716 w 2976"/>
              <a:gd name="T125" fmla="*/ 1672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6" h="1875">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Freeform 15"/>
          <p:cNvSpPr>
            <a:spLocks noEditPoints="1"/>
          </p:cNvSpPr>
          <p:nvPr/>
        </p:nvSpPr>
        <p:spPr bwMode="auto">
          <a:xfrm>
            <a:off x="7440177" y="5258497"/>
            <a:ext cx="4810125" cy="2430463"/>
          </a:xfrm>
          <a:custGeom>
            <a:avLst/>
            <a:gdLst>
              <a:gd name="T0" fmla="*/ 2800 w 3030"/>
              <a:gd name="T1" fmla="*/ 719 h 1531"/>
              <a:gd name="T2" fmla="*/ 2609 w 3030"/>
              <a:gd name="T3" fmla="*/ 874 h 1531"/>
              <a:gd name="T4" fmla="*/ 2448 w 3030"/>
              <a:gd name="T5" fmla="*/ 958 h 1531"/>
              <a:gd name="T6" fmla="*/ 2267 w 3030"/>
              <a:gd name="T7" fmla="*/ 1034 h 1531"/>
              <a:gd name="T8" fmla="*/ 2030 w 3030"/>
              <a:gd name="T9" fmla="*/ 1171 h 1531"/>
              <a:gd name="T10" fmla="*/ 1868 w 3030"/>
              <a:gd name="T11" fmla="*/ 1296 h 1531"/>
              <a:gd name="T12" fmla="*/ 1799 w 3030"/>
              <a:gd name="T13" fmla="*/ 1434 h 1531"/>
              <a:gd name="T14" fmla="*/ 1689 w 3030"/>
              <a:gd name="T15" fmla="*/ 1472 h 1531"/>
              <a:gd name="T16" fmla="*/ 1407 w 3030"/>
              <a:gd name="T17" fmla="*/ 1486 h 1531"/>
              <a:gd name="T18" fmla="*/ 1275 w 3030"/>
              <a:gd name="T19" fmla="*/ 1421 h 1531"/>
              <a:gd name="T20" fmla="*/ 1154 w 3030"/>
              <a:gd name="T21" fmla="*/ 1421 h 1531"/>
              <a:gd name="T22" fmla="*/ 1105 w 3030"/>
              <a:gd name="T23" fmla="*/ 1318 h 1531"/>
              <a:gd name="T24" fmla="*/ 1092 w 3030"/>
              <a:gd name="T25" fmla="*/ 1258 h 1531"/>
              <a:gd name="T26" fmla="*/ 1125 w 3030"/>
              <a:gd name="T27" fmla="*/ 1135 h 1531"/>
              <a:gd name="T28" fmla="*/ 877 w 3030"/>
              <a:gd name="T29" fmla="*/ 1180 h 1531"/>
              <a:gd name="T30" fmla="*/ 689 w 3030"/>
              <a:gd name="T31" fmla="*/ 1182 h 1531"/>
              <a:gd name="T32" fmla="*/ 671 w 3030"/>
              <a:gd name="T33" fmla="*/ 1010 h 1531"/>
              <a:gd name="T34" fmla="*/ 526 w 3030"/>
              <a:gd name="T35" fmla="*/ 990 h 1531"/>
              <a:gd name="T36" fmla="*/ 658 w 3030"/>
              <a:gd name="T37" fmla="*/ 923 h 1531"/>
              <a:gd name="T38" fmla="*/ 510 w 3030"/>
              <a:gd name="T39" fmla="*/ 858 h 1531"/>
              <a:gd name="T40" fmla="*/ 275 w 3030"/>
              <a:gd name="T41" fmla="*/ 840 h 1531"/>
              <a:gd name="T42" fmla="*/ 246 w 3030"/>
              <a:gd name="T43" fmla="*/ 706 h 1531"/>
              <a:gd name="T44" fmla="*/ 194 w 3030"/>
              <a:gd name="T45" fmla="*/ 516 h 1531"/>
              <a:gd name="T46" fmla="*/ 2 w 3030"/>
              <a:gd name="T47" fmla="*/ 476 h 1531"/>
              <a:gd name="T48" fmla="*/ 120 w 3030"/>
              <a:gd name="T49" fmla="*/ 331 h 1531"/>
              <a:gd name="T50" fmla="*/ 402 w 3030"/>
              <a:gd name="T51" fmla="*/ 252 h 1531"/>
              <a:gd name="T52" fmla="*/ 687 w 3030"/>
              <a:gd name="T53" fmla="*/ 156 h 1531"/>
              <a:gd name="T54" fmla="*/ 949 w 3030"/>
              <a:gd name="T55" fmla="*/ 136 h 1531"/>
              <a:gd name="T56" fmla="*/ 1076 w 3030"/>
              <a:gd name="T57" fmla="*/ 33 h 1531"/>
              <a:gd name="T58" fmla="*/ 1197 w 3030"/>
              <a:gd name="T59" fmla="*/ 20 h 1531"/>
              <a:gd name="T60" fmla="*/ 1249 w 3030"/>
              <a:gd name="T61" fmla="*/ 51 h 1531"/>
              <a:gd name="T62" fmla="*/ 1428 w 3030"/>
              <a:gd name="T63" fmla="*/ 38 h 1531"/>
              <a:gd name="T64" fmla="*/ 1546 w 3030"/>
              <a:gd name="T65" fmla="*/ 51 h 1531"/>
              <a:gd name="T66" fmla="*/ 1687 w 3030"/>
              <a:gd name="T67" fmla="*/ 36 h 1531"/>
              <a:gd name="T68" fmla="*/ 1873 w 3030"/>
              <a:gd name="T69" fmla="*/ 36 h 1531"/>
              <a:gd name="T70" fmla="*/ 2097 w 3030"/>
              <a:gd name="T71" fmla="*/ 107 h 1531"/>
              <a:gd name="T72" fmla="*/ 2296 w 3030"/>
              <a:gd name="T73" fmla="*/ 87 h 1531"/>
              <a:gd name="T74" fmla="*/ 2332 w 3030"/>
              <a:gd name="T75" fmla="*/ 219 h 1531"/>
              <a:gd name="T76" fmla="*/ 2535 w 3030"/>
              <a:gd name="T77" fmla="*/ 362 h 1531"/>
              <a:gd name="T78" fmla="*/ 2779 w 3030"/>
              <a:gd name="T79" fmla="*/ 355 h 1531"/>
              <a:gd name="T80" fmla="*/ 2911 w 3030"/>
              <a:gd name="T81" fmla="*/ 496 h 1531"/>
              <a:gd name="T82" fmla="*/ 1636 w 3030"/>
              <a:gd name="T83" fmla="*/ 199 h 1531"/>
              <a:gd name="T84" fmla="*/ 1625 w 3030"/>
              <a:gd name="T85" fmla="*/ 279 h 1531"/>
              <a:gd name="T86" fmla="*/ 1727 w 3030"/>
              <a:gd name="T87" fmla="*/ 281 h 1531"/>
              <a:gd name="T88" fmla="*/ 1631 w 3030"/>
              <a:gd name="T89" fmla="*/ 304 h 1531"/>
              <a:gd name="T90" fmla="*/ 1412 w 3030"/>
              <a:gd name="T91" fmla="*/ 433 h 1531"/>
              <a:gd name="T92" fmla="*/ 1470 w 3030"/>
              <a:gd name="T93" fmla="*/ 491 h 1531"/>
              <a:gd name="T94" fmla="*/ 1354 w 3030"/>
              <a:gd name="T95" fmla="*/ 597 h 1531"/>
              <a:gd name="T96" fmla="*/ 1219 w 3030"/>
              <a:gd name="T97" fmla="*/ 672 h 1531"/>
              <a:gd name="T98" fmla="*/ 1025 w 3030"/>
              <a:gd name="T99" fmla="*/ 675 h 1531"/>
              <a:gd name="T100" fmla="*/ 832 w 3030"/>
              <a:gd name="T101" fmla="*/ 672 h 1531"/>
              <a:gd name="T102" fmla="*/ 702 w 3030"/>
              <a:gd name="T103" fmla="*/ 605 h 1531"/>
              <a:gd name="T104" fmla="*/ 559 w 3030"/>
              <a:gd name="T105" fmla="*/ 579 h 1531"/>
              <a:gd name="T106" fmla="*/ 382 w 3030"/>
              <a:gd name="T107" fmla="*/ 538 h 1531"/>
              <a:gd name="T108" fmla="*/ 458 w 3030"/>
              <a:gd name="T109" fmla="*/ 422 h 1531"/>
              <a:gd name="T110" fmla="*/ 541 w 3030"/>
              <a:gd name="T111" fmla="*/ 411 h 1531"/>
              <a:gd name="T112" fmla="*/ 747 w 3030"/>
              <a:gd name="T113" fmla="*/ 335 h 1531"/>
              <a:gd name="T114" fmla="*/ 902 w 3030"/>
              <a:gd name="T115" fmla="*/ 288 h 1531"/>
              <a:gd name="T116" fmla="*/ 980 w 3030"/>
              <a:gd name="T117" fmla="*/ 264 h 1531"/>
              <a:gd name="T118" fmla="*/ 1139 w 3030"/>
              <a:gd name="T119" fmla="*/ 252 h 1531"/>
              <a:gd name="T120" fmla="*/ 1392 w 3030"/>
              <a:gd name="T121" fmla="*/ 185 h 1531"/>
              <a:gd name="T122" fmla="*/ 1499 w 3030"/>
              <a:gd name="T123" fmla="*/ 194 h 1531"/>
              <a:gd name="T124" fmla="*/ 1694 w 3030"/>
              <a:gd name="T125" fmla="*/ 16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close/>
                <a:moveTo>
                  <a:pt x="1654" y="172"/>
                </a:moveTo>
                <a:lnTo>
                  <a:pt x="1642" y="188"/>
                </a:lnTo>
                <a:lnTo>
                  <a:pt x="1636" y="199"/>
                </a:lnTo>
                <a:lnTo>
                  <a:pt x="1627" y="208"/>
                </a:lnTo>
                <a:lnTo>
                  <a:pt x="1616" y="217"/>
                </a:lnTo>
                <a:lnTo>
                  <a:pt x="1598" y="226"/>
                </a:lnTo>
                <a:lnTo>
                  <a:pt x="1578" y="239"/>
                </a:lnTo>
                <a:lnTo>
                  <a:pt x="1569" y="255"/>
                </a:lnTo>
                <a:lnTo>
                  <a:pt x="1566" y="268"/>
                </a:lnTo>
                <a:lnTo>
                  <a:pt x="1571" y="277"/>
                </a:lnTo>
                <a:lnTo>
                  <a:pt x="1580" y="286"/>
                </a:lnTo>
                <a:lnTo>
                  <a:pt x="1591" y="288"/>
                </a:lnTo>
                <a:lnTo>
                  <a:pt x="1595" y="288"/>
                </a:lnTo>
                <a:lnTo>
                  <a:pt x="1600" y="286"/>
                </a:lnTo>
                <a:lnTo>
                  <a:pt x="1604" y="284"/>
                </a:lnTo>
                <a:lnTo>
                  <a:pt x="1607" y="281"/>
                </a:lnTo>
                <a:lnTo>
                  <a:pt x="1611" y="281"/>
                </a:lnTo>
                <a:lnTo>
                  <a:pt x="1618" y="279"/>
                </a:lnTo>
                <a:lnTo>
                  <a:pt x="1625" y="279"/>
                </a:lnTo>
                <a:lnTo>
                  <a:pt x="1629" y="279"/>
                </a:lnTo>
                <a:lnTo>
                  <a:pt x="1633" y="279"/>
                </a:lnTo>
                <a:lnTo>
                  <a:pt x="1636" y="281"/>
                </a:lnTo>
                <a:lnTo>
                  <a:pt x="1636" y="284"/>
                </a:lnTo>
                <a:lnTo>
                  <a:pt x="1638" y="284"/>
                </a:lnTo>
                <a:lnTo>
                  <a:pt x="1640" y="286"/>
                </a:lnTo>
                <a:lnTo>
                  <a:pt x="1642" y="288"/>
                </a:lnTo>
                <a:lnTo>
                  <a:pt x="1647" y="288"/>
                </a:lnTo>
                <a:lnTo>
                  <a:pt x="1654" y="288"/>
                </a:lnTo>
                <a:lnTo>
                  <a:pt x="1663" y="286"/>
                </a:lnTo>
                <a:lnTo>
                  <a:pt x="1674" y="281"/>
                </a:lnTo>
                <a:lnTo>
                  <a:pt x="1685" y="277"/>
                </a:lnTo>
                <a:lnTo>
                  <a:pt x="1698" y="270"/>
                </a:lnTo>
                <a:lnTo>
                  <a:pt x="1710" y="270"/>
                </a:lnTo>
                <a:lnTo>
                  <a:pt x="1721" y="273"/>
                </a:lnTo>
                <a:lnTo>
                  <a:pt x="1727" y="281"/>
                </a:lnTo>
                <a:lnTo>
                  <a:pt x="1732" y="297"/>
                </a:lnTo>
                <a:lnTo>
                  <a:pt x="1727" y="299"/>
                </a:lnTo>
                <a:lnTo>
                  <a:pt x="1723" y="302"/>
                </a:lnTo>
                <a:lnTo>
                  <a:pt x="1719" y="304"/>
                </a:lnTo>
                <a:lnTo>
                  <a:pt x="1712" y="304"/>
                </a:lnTo>
                <a:lnTo>
                  <a:pt x="1707" y="306"/>
                </a:lnTo>
                <a:lnTo>
                  <a:pt x="1701" y="310"/>
                </a:lnTo>
                <a:lnTo>
                  <a:pt x="1696" y="313"/>
                </a:lnTo>
                <a:lnTo>
                  <a:pt x="1694" y="315"/>
                </a:lnTo>
                <a:lnTo>
                  <a:pt x="1692" y="317"/>
                </a:lnTo>
                <a:lnTo>
                  <a:pt x="1689" y="317"/>
                </a:lnTo>
                <a:lnTo>
                  <a:pt x="1683" y="317"/>
                </a:lnTo>
                <a:lnTo>
                  <a:pt x="1667" y="315"/>
                </a:lnTo>
                <a:lnTo>
                  <a:pt x="1654" y="313"/>
                </a:lnTo>
                <a:lnTo>
                  <a:pt x="1642" y="306"/>
                </a:lnTo>
                <a:lnTo>
                  <a:pt x="1631" y="304"/>
                </a:lnTo>
                <a:lnTo>
                  <a:pt x="1622" y="302"/>
                </a:lnTo>
                <a:lnTo>
                  <a:pt x="1611" y="304"/>
                </a:lnTo>
                <a:lnTo>
                  <a:pt x="1600" y="313"/>
                </a:lnTo>
                <a:lnTo>
                  <a:pt x="1586" y="331"/>
                </a:lnTo>
                <a:lnTo>
                  <a:pt x="1569" y="355"/>
                </a:lnTo>
                <a:lnTo>
                  <a:pt x="1553" y="380"/>
                </a:lnTo>
                <a:lnTo>
                  <a:pt x="1535" y="393"/>
                </a:lnTo>
                <a:lnTo>
                  <a:pt x="1519" y="398"/>
                </a:lnTo>
                <a:lnTo>
                  <a:pt x="1501" y="400"/>
                </a:lnTo>
                <a:lnTo>
                  <a:pt x="1486" y="402"/>
                </a:lnTo>
                <a:lnTo>
                  <a:pt x="1470" y="407"/>
                </a:lnTo>
                <a:lnTo>
                  <a:pt x="1459" y="413"/>
                </a:lnTo>
                <a:lnTo>
                  <a:pt x="1454" y="418"/>
                </a:lnTo>
                <a:lnTo>
                  <a:pt x="1445" y="420"/>
                </a:lnTo>
                <a:lnTo>
                  <a:pt x="1434" y="424"/>
                </a:lnTo>
                <a:lnTo>
                  <a:pt x="1412" y="433"/>
                </a:lnTo>
                <a:lnTo>
                  <a:pt x="1403" y="442"/>
                </a:lnTo>
                <a:lnTo>
                  <a:pt x="1401" y="454"/>
                </a:lnTo>
                <a:lnTo>
                  <a:pt x="1403" y="460"/>
                </a:lnTo>
                <a:lnTo>
                  <a:pt x="1410" y="467"/>
                </a:lnTo>
                <a:lnTo>
                  <a:pt x="1419" y="471"/>
                </a:lnTo>
                <a:lnTo>
                  <a:pt x="1423" y="474"/>
                </a:lnTo>
                <a:lnTo>
                  <a:pt x="1432" y="471"/>
                </a:lnTo>
                <a:lnTo>
                  <a:pt x="1437" y="469"/>
                </a:lnTo>
                <a:lnTo>
                  <a:pt x="1441" y="465"/>
                </a:lnTo>
                <a:lnTo>
                  <a:pt x="1448" y="465"/>
                </a:lnTo>
                <a:lnTo>
                  <a:pt x="1459" y="467"/>
                </a:lnTo>
                <a:lnTo>
                  <a:pt x="1479" y="474"/>
                </a:lnTo>
                <a:lnTo>
                  <a:pt x="1475" y="480"/>
                </a:lnTo>
                <a:lnTo>
                  <a:pt x="1472" y="485"/>
                </a:lnTo>
                <a:lnTo>
                  <a:pt x="1470" y="489"/>
                </a:lnTo>
                <a:lnTo>
                  <a:pt x="1470" y="491"/>
                </a:lnTo>
                <a:lnTo>
                  <a:pt x="1468" y="491"/>
                </a:lnTo>
                <a:lnTo>
                  <a:pt x="1466" y="491"/>
                </a:lnTo>
                <a:lnTo>
                  <a:pt x="1463" y="491"/>
                </a:lnTo>
                <a:lnTo>
                  <a:pt x="1459" y="494"/>
                </a:lnTo>
                <a:lnTo>
                  <a:pt x="1452" y="494"/>
                </a:lnTo>
                <a:lnTo>
                  <a:pt x="1445" y="496"/>
                </a:lnTo>
                <a:lnTo>
                  <a:pt x="1430" y="500"/>
                </a:lnTo>
                <a:lnTo>
                  <a:pt x="1421" y="507"/>
                </a:lnTo>
                <a:lnTo>
                  <a:pt x="1416" y="514"/>
                </a:lnTo>
                <a:lnTo>
                  <a:pt x="1414" y="523"/>
                </a:lnTo>
                <a:lnTo>
                  <a:pt x="1410" y="536"/>
                </a:lnTo>
                <a:lnTo>
                  <a:pt x="1403" y="550"/>
                </a:lnTo>
                <a:lnTo>
                  <a:pt x="1387" y="567"/>
                </a:lnTo>
                <a:lnTo>
                  <a:pt x="1363" y="590"/>
                </a:lnTo>
                <a:lnTo>
                  <a:pt x="1358" y="594"/>
                </a:lnTo>
                <a:lnTo>
                  <a:pt x="1354" y="597"/>
                </a:lnTo>
                <a:lnTo>
                  <a:pt x="1349" y="601"/>
                </a:lnTo>
                <a:lnTo>
                  <a:pt x="1347" y="603"/>
                </a:lnTo>
                <a:lnTo>
                  <a:pt x="1345" y="605"/>
                </a:lnTo>
                <a:lnTo>
                  <a:pt x="1343" y="608"/>
                </a:lnTo>
                <a:lnTo>
                  <a:pt x="1338" y="612"/>
                </a:lnTo>
                <a:lnTo>
                  <a:pt x="1334" y="619"/>
                </a:lnTo>
                <a:lnTo>
                  <a:pt x="1327" y="628"/>
                </a:lnTo>
                <a:lnTo>
                  <a:pt x="1320" y="634"/>
                </a:lnTo>
                <a:lnTo>
                  <a:pt x="1311" y="639"/>
                </a:lnTo>
                <a:lnTo>
                  <a:pt x="1300" y="643"/>
                </a:lnTo>
                <a:lnTo>
                  <a:pt x="1275" y="648"/>
                </a:lnTo>
                <a:lnTo>
                  <a:pt x="1251" y="652"/>
                </a:lnTo>
                <a:lnTo>
                  <a:pt x="1237" y="659"/>
                </a:lnTo>
                <a:lnTo>
                  <a:pt x="1231" y="664"/>
                </a:lnTo>
                <a:lnTo>
                  <a:pt x="1226" y="670"/>
                </a:lnTo>
                <a:lnTo>
                  <a:pt x="1219" y="672"/>
                </a:lnTo>
                <a:lnTo>
                  <a:pt x="1204" y="675"/>
                </a:lnTo>
                <a:lnTo>
                  <a:pt x="1193" y="672"/>
                </a:lnTo>
                <a:lnTo>
                  <a:pt x="1184" y="670"/>
                </a:lnTo>
                <a:lnTo>
                  <a:pt x="1177" y="666"/>
                </a:lnTo>
                <a:lnTo>
                  <a:pt x="1163" y="666"/>
                </a:lnTo>
                <a:lnTo>
                  <a:pt x="1154" y="666"/>
                </a:lnTo>
                <a:lnTo>
                  <a:pt x="1150" y="668"/>
                </a:lnTo>
                <a:lnTo>
                  <a:pt x="1146" y="670"/>
                </a:lnTo>
                <a:lnTo>
                  <a:pt x="1141" y="672"/>
                </a:lnTo>
                <a:lnTo>
                  <a:pt x="1130" y="675"/>
                </a:lnTo>
                <a:lnTo>
                  <a:pt x="1110" y="675"/>
                </a:lnTo>
                <a:lnTo>
                  <a:pt x="1087" y="672"/>
                </a:lnTo>
                <a:lnTo>
                  <a:pt x="1072" y="668"/>
                </a:lnTo>
                <a:lnTo>
                  <a:pt x="1056" y="666"/>
                </a:lnTo>
                <a:lnTo>
                  <a:pt x="1040" y="668"/>
                </a:lnTo>
                <a:lnTo>
                  <a:pt x="1025" y="675"/>
                </a:lnTo>
                <a:lnTo>
                  <a:pt x="1009" y="679"/>
                </a:lnTo>
                <a:lnTo>
                  <a:pt x="931" y="693"/>
                </a:lnTo>
                <a:lnTo>
                  <a:pt x="911" y="688"/>
                </a:lnTo>
                <a:lnTo>
                  <a:pt x="895" y="677"/>
                </a:lnTo>
                <a:lnTo>
                  <a:pt x="879" y="668"/>
                </a:lnTo>
                <a:lnTo>
                  <a:pt x="861" y="659"/>
                </a:lnTo>
                <a:lnTo>
                  <a:pt x="859" y="664"/>
                </a:lnTo>
                <a:lnTo>
                  <a:pt x="857" y="668"/>
                </a:lnTo>
                <a:lnTo>
                  <a:pt x="857" y="668"/>
                </a:lnTo>
                <a:lnTo>
                  <a:pt x="857" y="670"/>
                </a:lnTo>
                <a:lnTo>
                  <a:pt x="857" y="672"/>
                </a:lnTo>
                <a:lnTo>
                  <a:pt x="857" y="677"/>
                </a:lnTo>
                <a:lnTo>
                  <a:pt x="857" y="684"/>
                </a:lnTo>
                <a:lnTo>
                  <a:pt x="843" y="681"/>
                </a:lnTo>
                <a:lnTo>
                  <a:pt x="837" y="677"/>
                </a:lnTo>
                <a:lnTo>
                  <a:pt x="832" y="672"/>
                </a:lnTo>
                <a:lnTo>
                  <a:pt x="830" y="666"/>
                </a:lnTo>
                <a:lnTo>
                  <a:pt x="825" y="659"/>
                </a:lnTo>
                <a:lnTo>
                  <a:pt x="817" y="652"/>
                </a:lnTo>
                <a:lnTo>
                  <a:pt x="803" y="648"/>
                </a:lnTo>
                <a:lnTo>
                  <a:pt x="778" y="646"/>
                </a:lnTo>
                <a:lnTo>
                  <a:pt x="767" y="643"/>
                </a:lnTo>
                <a:lnTo>
                  <a:pt x="761" y="643"/>
                </a:lnTo>
                <a:lnTo>
                  <a:pt x="756" y="641"/>
                </a:lnTo>
                <a:lnTo>
                  <a:pt x="754" y="637"/>
                </a:lnTo>
                <a:lnTo>
                  <a:pt x="752" y="632"/>
                </a:lnTo>
                <a:lnTo>
                  <a:pt x="747" y="628"/>
                </a:lnTo>
                <a:lnTo>
                  <a:pt x="745" y="621"/>
                </a:lnTo>
                <a:lnTo>
                  <a:pt x="736" y="608"/>
                </a:lnTo>
                <a:lnTo>
                  <a:pt x="723" y="603"/>
                </a:lnTo>
                <a:lnTo>
                  <a:pt x="705" y="601"/>
                </a:lnTo>
                <a:lnTo>
                  <a:pt x="702" y="605"/>
                </a:lnTo>
                <a:lnTo>
                  <a:pt x="702" y="610"/>
                </a:lnTo>
                <a:lnTo>
                  <a:pt x="700" y="612"/>
                </a:lnTo>
                <a:lnTo>
                  <a:pt x="700" y="612"/>
                </a:lnTo>
                <a:lnTo>
                  <a:pt x="700" y="614"/>
                </a:lnTo>
                <a:lnTo>
                  <a:pt x="698" y="617"/>
                </a:lnTo>
                <a:lnTo>
                  <a:pt x="693" y="621"/>
                </a:lnTo>
                <a:lnTo>
                  <a:pt x="671" y="608"/>
                </a:lnTo>
                <a:lnTo>
                  <a:pt x="651" y="599"/>
                </a:lnTo>
                <a:lnTo>
                  <a:pt x="631" y="597"/>
                </a:lnTo>
                <a:lnTo>
                  <a:pt x="606" y="597"/>
                </a:lnTo>
                <a:lnTo>
                  <a:pt x="573" y="597"/>
                </a:lnTo>
                <a:lnTo>
                  <a:pt x="568" y="590"/>
                </a:lnTo>
                <a:lnTo>
                  <a:pt x="566" y="585"/>
                </a:lnTo>
                <a:lnTo>
                  <a:pt x="564" y="581"/>
                </a:lnTo>
                <a:lnTo>
                  <a:pt x="561" y="579"/>
                </a:lnTo>
                <a:lnTo>
                  <a:pt x="559" y="579"/>
                </a:lnTo>
                <a:lnTo>
                  <a:pt x="557" y="576"/>
                </a:lnTo>
                <a:lnTo>
                  <a:pt x="552" y="574"/>
                </a:lnTo>
                <a:lnTo>
                  <a:pt x="548" y="574"/>
                </a:lnTo>
                <a:lnTo>
                  <a:pt x="539" y="570"/>
                </a:lnTo>
                <a:lnTo>
                  <a:pt x="526" y="561"/>
                </a:lnTo>
                <a:lnTo>
                  <a:pt x="512" y="552"/>
                </a:lnTo>
                <a:lnTo>
                  <a:pt x="501" y="543"/>
                </a:lnTo>
                <a:lnTo>
                  <a:pt x="490" y="536"/>
                </a:lnTo>
                <a:lnTo>
                  <a:pt x="476" y="536"/>
                </a:lnTo>
                <a:lnTo>
                  <a:pt x="461" y="543"/>
                </a:lnTo>
                <a:lnTo>
                  <a:pt x="436" y="559"/>
                </a:lnTo>
                <a:lnTo>
                  <a:pt x="418" y="567"/>
                </a:lnTo>
                <a:lnTo>
                  <a:pt x="405" y="567"/>
                </a:lnTo>
                <a:lnTo>
                  <a:pt x="396" y="563"/>
                </a:lnTo>
                <a:lnTo>
                  <a:pt x="387" y="552"/>
                </a:lnTo>
                <a:lnTo>
                  <a:pt x="382" y="538"/>
                </a:lnTo>
                <a:lnTo>
                  <a:pt x="376" y="523"/>
                </a:lnTo>
                <a:lnTo>
                  <a:pt x="371" y="509"/>
                </a:lnTo>
                <a:lnTo>
                  <a:pt x="367" y="498"/>
                </a:lnTo>
                <a:lnTo>
                  <a:pt x="362" y="483"/>
                </a:lnTo>
                <a:lnTo>
                  <a:pt x="358" y="478"/>
                </a:lnTo>
                <a:lnTo>
                  <a:pt x="358" y="478"/>
                </a:lnTo>
                <a:lnTo>
                  <a:pt x="355" y="478"/>
                </a:lnTo>
                <a:lnTo>
                  <a:pt x="355" y="478"/>
                </a:lnTo>
                <a:lnTo>
                  <a:pt x="355" y="471"/>
                </a:lnTo>
                <a:lnTo>
                  <a:pt x="355" y="454"/>
                </a:lnTo>
                <a:lnTo>
                  <a:pt x="358" y="447"/>
                </a:lnTo>
                <a:lnTo>
                  <a:pt x="362" y="442"/>
                </a:lnTo>
                <a:lnTo>
                  <a:pt x="367" y="436"/>
                </a:lnTo>
                <a:lnTo>
                  <a:pt x="373" y="431"/>
                </a:lnTo>
                <a:lnTo>
                  <a:pt x="380" y="429"/>
                </a:lnTo>
                <a:lnTo>
                  <a:pt x="458" y="422"/>
                </a:lnTo>
                <a:lnTo>
                  <a:pt x="470" y="424"/>
                </a:lnTo>
                <a:lnTo>
                  <a:pt x="474" y="427"/>
                </a:lnTo>
                <a:lnTo>
                  <a:pt x="476" y="431"/>
                </a:lnTo>
                <a:lnTo>
                  <a:pt x="479" y="433"/>
                </a:lnTo>
                <a:lnTo>
                  <a:pt x="485" y="438"/>
                </a:lnTo>
                <a:lnTo>
                  <a:pt x="496" y="440"/>
                </a:lnTo>
                <a:lnTo>
                  <a:pt x="519" y="440"/>
                </a:lnTo>
                <a:lnTo>
                  <a:pt x="523" y="440"/>
                </a:lnTo>
                <a:lnTo>
                  <a:pt x="526" y="438"/>
                </a:lnTo>
                <a:lnTo>
                  <a:pt x="528" y="438"/>
                </a:lnTo>
                <a:lnTo>
                  <a:pt x="530" y="436"/>
                </a:lnTo>
                <a:lnTo>
                  <a:pt x="532" y="433"/>
                </a:lnTo>
                <a:lnTo>
                  <a:pt x="535" y="433"/>
                </a:lnTo>
                <a:lnTo>
                  <a:pt x="543" y="431"/>
                </a:lnTo>
                <a:lnTo>
                  <a:pt x="541" y="422"/>
                </a:lnTo>
                <a:lnTo>
                  <a:pt x="541" y="411"/>
                </a:lnTo>
                <a:lnTo>
                  <a:pt x="541" y="402"/>
                </a:lnTo>
                <a:lnTo>
                  <a:pt x="548" y="393"/>
                </a:lnTo>
                <a:lnTo>
                  <a:pt x="561" y="391"/>
                </a:lnTo>
                <a:lnTo>
                  <a:pt x="579" y="393"/>
                </a:lnTo>
                <a:lnTo>
                  <a:pt x="595" y="400"/>
                </a:lnTo>
                <a:lnTo>
                  <a:pt x="611" y="404"/>
                </a:lnTo>
                <a:lnTo>
                  <a:pt x="624" y="400"/>
                </a:lnTo>
                <a:lnTo>
                  <a:pt x="633" y="391"/>
                </a:lnTo>
                <a:lnTo>
                  <a:pt x="637" y="380"/>
                </a:lnTo>
                <a:lnTo>
                  <a:pt x="637" y="371"/>
                </a:lnTo>
                <a:lnTo>
                  <a:pt x="640" y="360"/>
                </a:lnTo>
                <a:lnTo>
                  <a:pt x="646" y="351"/>
                </a:lnTo>
                <a:lnTo>
                  <a:pt x="660" y="346"/>
                </a:lnTo>
                <a:lnTo>
                  <a:pt x="684" y="342"/>
                </a:lnTo>
                <a:lnTo>
                  <a:pt x="723" y="340"/>
                </a:lnTo>
                <a:lnTo>
                  <a:pt x="747" y="335"/>
                </a:lnTo>
                <a:lnTo>
                  <a:pt x="765" y="331"/>
                </a:lnTo>
                <a:lnTo>
                  <a:pt x="778" y="326"/>
                </a:lnTo>
                <a:lnTo>
                  <a:pt x="790" y="322"/>
                </a:lnTo>
                <a:lnTo>
                  <a:pt x="805" y="313"/>
                </a:lnTo>
                <a:lnTo>
                  <a:pt x="828" y="304"/>
                </a:lnTo>
                <a:lnTo>
                  <a:pt x="843" y="299"/>
                </a:lnTo>
                <a:lnTo>
                  <a:pt x="852" y="299"/>
                </a:lnTo>
                <a:lnTo>
                  <a:pt x="861" y="304"/>
                </a:lnTo>
                <a:lnTo>
                  <a:pt x="872" y="306"/>
                </a:lnTo>
                <a:lnTo>
                  <a:pt x="886" y="308"/>
                </a:lnTo>
                <a:lnTo>
                  <a:pt x="888" y="306"/>
                </a:lnTo>
                <a:lnTo>
                  <a:pt x="893" y="304"/>
                </a:lnTo>
                <a:lnTo>
                  <a:pt x="893" y="302"/>
                </a:lnTo>
                <a:lnTo>
                  <a:pt x="895" y="297"/>
                </a:lnTo>
                <a:lnTo>
                  <a:pt x="897" y="293"/>
                </a:lnTo>
                <a:lnTo>
                  <a:pt x="902" y="288"/>
                </a:lnTo>
                <a:lnTo>
                  <a:pt x="906" y="286"/>
                </a:lnTo>
                <a:lnTo>
                  <a:pt x="913" y="281"/>
                </a:lnTo>
                <a:lnTo>
                  <a:pt x="919" y="279"/>
                </a:lnTo>
                <a:lnTo>
                  <a:pt x="926" y="279"/>
                </a:lnTo>
                <a:lnTo>
                  <a:pt x="931" y="277"/>
                </a:lnTo>
                <a:lnTo>
                  <a:pt x="933" y="279"/>
                </a:lnTo>
                <a:lnTo>
                  <a:pt x="937" y="279"/>
                </a:lnTo>
                <a:lnTo>
                  <a:pt x="940" y="277"/>
                </a:lnTo>
                <a:lnTo>
                  <a:pt x="944" y="277"/>
                </a:lnTo>
                <a:lnTo>
                  <a:pt x="951" y="275"/>
                </a:lnTo>
                <a:lnTo>
                  <a:pt x="953" y="273"/>
                </a:lnTo>
                <a:lnTo>
                  <a:pt x="958" y="270"/>
                </a:lnTo>
                <a:lnTo>
                  <a:pt x="962" y="266"/>
                </a:lnTo>
                <a:lnTo>
                  <a:pt x="966" y="266"/>
                </a:lnTo>
                <a:lnTo>
                  <a:pt x="973" y="264"/>
                </a:lnTo>
                <a:lnTo>
                  <a:pt x="980" y="264"/>
                </a:lnTo>
                <a:lnTo>
                  <a:pt x="984" y="266"/>
                </a:lnTo>
                <a:lnTo>
                  <a:pt x="989" y="268"/>
                </a:lnTo>
                <a:lnTo>
                  <a:pt x="993" y="270"/>
                </a:lnTo>
                <a:lnTo>
                  <a:pt x="998" y="273"/>
                </a:lnTo>
                <a:lnTo>
                  <a:pt x="1002" y="275"/>
                </a:lnTo>
                <a:lnTo>
                  <a:pt x="1013" y="270"/>
                </a:lnTo>
                <a:lnTo>
                  <a:pt x="1027" y="259"/>
                </a:lnTo>
                <a:lnTo>
                  <a:pt x="1045" y="248"/>
                </a:lnTo>
                <a:lnTo>
                  <a:pt x="1067" y="239"/>
                </a:lnTo>
                <a:lnTo>
                  <a:pt x="1092" y="235"/>
                </a:lnTo>
                <a:lnTo>
                  <a:pt x="1103" y="237"/>
                </a:lnTo>
                <a:lnTo>
                  <a:pt x="1107" y="239"/>
                </a:lnTo>
                <a:lnTo>
                  <a:pt x="1112" y="241"/>
                </a:lnTo>
                <a:lnTo>
                  <a:pt x="1116" y="243"/>
                </a:lnTo>
                <a:lnTo>
                  <a:pt x="1125" y="248"/>
                </a:lnTo>
                <a:lnTo>
                  <a:pt x="1139" y="252"/>
                </a:lnTo>
                <a:lnTo>
                  <a:pt x="1163" y="255"/>
                </a:lnTo>
                <a:lnTo>
                  <a:pt x="1199" y="257"/>
                </a:lnTo>
                <a:lnTo>
                  <a:pt x="1215" y="257"/>
                </a:lnTo>
                <a:lnTo>
                  <a:pt x="1224" y="252"/>
                </a:lnTo>
                <a:lnTo>
                  <a:pt x="1233" y="246"/>
                </a:lnTo>
                <a:lnTo>
                  <a:pt x="1242" y="239"/>
                </a:lnTo>
                <a:lnTo>
                  <a:pt x="1255" y="232"/>
                </a:lnTo>
                <a:lnTo>
                  <a:pt x="1264" y="230"/>
                </a:lnTo>
                <a:lnTo>
                  <a:pt x="1275" y="228"/>
                </a:lnTo>
                <a:lnTo>
                  <a:pt x="1291" y="223"/>
                </a:lnTo>
                <a:lnTo>
                  <a:pt x="1311" y="214"/>
                </a:lnTo>
                <a:lnTo>
                  <a:pt x="1331" y="205"/>
                </a:lnTo>
                <a:lnTo>
                  <a:pt x="1354" y="197"/>
                </a:lnTo>
                <a:lnTo>
                  <a:pt x="1372" y="188"/>
                </a:lnTo>
                <a:lnTo>
                  <a:pt x="1385" y="185"/>
                </a:lnTo>
                <a:lnTo>
                  <a:pt x="1392" y="185"/>
                </a:lnTo>
                <a:lnTo>
                  <a:pt x="1396" y="188"/>
                </a:lnTo>
                <a:lnTo>
                  <a:pt x="1401" y="188"/>
                </a:lnTo>
                <a:lnTo>
                  <a:pt x="1403" y="190"/>
                </a:lnTo>
                <a:lnTo>
                  <a:pt x="1405" y="192"/>
                </a:lnTo>
                <a:lnTo>
                  <a:pt x="1407" y="192"/>
                </a:lnTo>
                <a:lnTo>
                  <a:pt x="1414" y="192"/>
                </a:lnTo>
                <a:lnTo>
                  <a:pt x="1421" y="192"/>
                </a:lnTo>
                <a:lnTo>
                  <a:pt x="1425" y="190"/>
                </a:lnTo>
                <a:lnTo>
                  <a:pt x="1432" y="188"/>
                </a:lnTo>
                <a:lnTo>
                  <a:pt x="1443" y="185"/>
                </a:lnTo>
                <a:lnTo>
                  <a:pt x="1463" y="185"/>
                </a:lnTo>
                <a:lnTo>
                  <a:pt x="1472" y="185"/>
                </a:lnTo>
                <a:lnTo>
                  <a:pt x="1479" y="188"/>
                </a:lnTo>
                <a:lnTo>
                  <a:pt x="1481" y="190"/>
                </a:lnTo>
                <a:lnTo>
                  <a:pt x="1488" y="192"/>
                </a:lnTo>
                <a:lnTo>
                  <a:pt x="1499" y="194"/>
                </a:lnTo>
                <a:lnTo>
                  <a:pt x="1522" y="197"/>
                </a:lnTo>
                <a:lnTo>
                  <a:pt x="1542" y="192"/>
                </a:lnTo>
                <a:lnTo>
                  <a:pt x="1557" y="183"/>
                </a:lnTo>
                <a:lnTo>
                  <a:pt x="1573" y="174"/>
                </a:lnTo>
                <a:lnTo>
                  <a:pt x="1589" y="163"/>
                </a:lnTo>
                <a:lnTo>
                  <a:pt x="1607" y="159"/>
                </a:lnTo>
                <a:lnTo>
                  <a:pt x="1620" y="159"/>
                </a:lnTo>
                <a:lnTo>
                  <a:pt x="1631" y="161"/>
                </a:lnTo>
                <a:lnTo>
                  <a:pt x="1642" y="163"/>
                </a:lnTo>
                <a:lnTo>
                  <a:pt x="1656" y="163"/>
                </a:lnTo>
                <a:lnTo>
                  <a:pt x="1667" y="156"/>
                </a:lnTo>
                <a:lnTo>
                  <a:pt x="1676" y="152"/>
                </a:lnTo>
                <a:lnTo>
                  <a:pt x="1687" y="147"/>
                </a:lnTo>
                <a:lnTo>
                  <a:pt x="1703" y="147"/>
                </a:lnTo>
                <a:lnTo>
                  <a:pt x="1703" y="161"/>
                </a:lnTo>
                <a:lnTo>
                  <a:pt x="1694" y="165"/>
                </a:lnTo>
                <a:lnTo>
                  <a:pt x="1689" y="167"/>
                </a:lnTo>
                <a:lnTo>
                  <a:pt x="1685" y="170"/>
                </a:lnTo>
                <a:lnTo>
                  <a:pt x="1674" y="170"/>
                </a:lnTo>
                <a:lnTo>
                  <a:pt x="1654" y="172"/>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Freeform 16"/>
          <p:cNvSpPr>
            <a:spLocks/>
          </p:cNvSpPr>
          <p:nvPr/>
        </p:nvSpPr>
        <p:spPr bwMode="auto">
          <a:xfrm>
            <a:off x="7440177" y="5258497"/>
            <a:ext cx="4810125" cy="2430463"/>
          </a:xfrm>
          <a:custGeom>
            <a:avLst/>
            <a:gdLst>
              <a:gd name="T0" fmla="*/ 2907 w 3030"/>
              <a:gd name="T1" fmla="*/ 710 h 1531"/>
              <a:gd name="T2" fmla="*/ 2732 w 3030"/>
              <a:gd name="T3" fmla="*/ 802 h 1531"/>
              <a:gd name="T4" fmla="*/ 2589 w 3030"/>
              <a:gd name="T5" fmla="*/ 891 h 1531"/>
              <a:gd name="T6" fmla="*/ 2486 w 3030"/>
              <a:gd name="T7" fmla="*/ 956 h 1531"/>
              <a:gd name="T8" fmla="*/ 2363 w 3030"/>
              <a:gd name="T9" fmla="*/ 988 h 1531"/>
              <a:gd name="T10" fmla="*/ 2215 w 3030"/>
              <a:gd name="T11" fmla="*/ 1070 h 1531"/>
              <a:gd name="T12" fmla="*/ 2086 w 3030"/>
              <a:gd name="T13" fmla="*/ 1164 h 1531"/>
              <a:gd name="T14" fmla="*/ 1976 w 3030"/>
              <a:gd name="T15" fmla="*/ 1247 h 1531"/>
              <a:gd name="T16" fmla="*/ 1826 w 3030"/>
              <a:gd name="T17" fmla="*/ 1316 h 1531"/>
              <a:gd name="T18" fmla="*/ 1808 w 3030"/>
              <a:gd name="T19" fmla="*/ 1428 h 1531"/>
              <a:gd name="T20" fmla="*/ 1727 w 3030"/>
              <a:gd name="T21" fmla="*/ 1528 h 1531"/>
              <a:gd name="T22" fmla="*/ 1645 w 3030"/>
              <a:gd name="T23" fmla="*/ 1452 h 1531"/>
              <a:gd name="T24" fmla="*/ 1414 w 3030"/>
              <a:gd name="T25" fmla="*/ 1486 h 1531"/>
              <a:gd name="T26" fmla="*/ 1338 w 3030"/>
              <a:gd name="T27" fmla="*/ 1423 h 1531"/>
              <a:gd name="T28" fmla="*/ 1193 w 3030"/>
              <a:gd name="T29" fmla="*/ 1441 h 1531"/>
              <a:gd name="T30" fmla="*/ 1154 w 3030"/>
              <a:gd name="T31" fmla="*/ 1421 h 1531"/>
              <a:gd name="T32" fmla="*/ 1132 w 3030"/>
              <a:gd name="T33" fmla="*/ 1334 h 1531"/>
              <a:gd name="T34" fmla="*/ 1103 w 3030"/>
              <a:gd name="T35" fmla="*/ 1298 h 1531"/>
              <a:gd name="T36" fmla="*/ 1096 w 3030"/>
              <a:gd name="T37" fmla="*/ 1258 h 1531"/>
              <a:gd name="T38" fmla="*/ 1141 w 3030"/>
              <a:gd name="T39" fmla="*/ 1160 h 1531"/>
              <a:gd name="T40" fmla="*/ 991 w 3030"/>
              <a:gd name="T41" fmla="*/ 1169 h 1531"/>
              <a:gd name="T42" fmla="*/ 855 w 3030"/>
              <a:gd name="T43" fmla="*/ 1166 h 1531"/>
              <a:gd name="T44" fmla="*/ 714 w 3030"/>
              <a:gd name="T45" fmla="*/ 1177 h 1531"/>
              <a:gd name="T46" fmla="*/ 696 w 3030"/>
              <a:gd name="T47" fmla="*/ 1102 h 1531"/>
              <a:gd name="T48" fmla="*/ 655 w 3030"/>
              <a:gd name="T49" fmla="*/ 1021 h 1531"/>
              <a:gd name="T50" fmla="*/ 539 w 3030"/>
              <a:gd name="T51" fmla="*/ 1023 h 1531"/>
              <a:gd name="T52" fmla="*/ 646 w 3030"/>
              <a:gd name="T53" fmla="*/ 979 h 1531"/>
              <a:gd name="T54" fmla="*/ 667 w 3030"/>
              <a:gd name="T55" fmla="*/ 880 h 1531"/>
              <a:gd name="T56" fmla="*/ 530 w 3030"/>
              <a:gd name="T57" fmla="*/ 858 h 1531"/>
              <a:gd name="T58" fmla="*/ 347 w 3030"/>
              <a:gd name="T59" fmla="*/ 809 h 1531"/>
              <a:gd name="T60" fmla="*/ 255 w 3030"/>
              <a:gd name="T61" fmla="*/ 798 h 1531"/>
              <a:gd name="T62" fmla="*/ 246 w 3030"/>
              <a:gd name="T63" fmla="*/ 706 h 1531"/>
              <a:gd name="T64" fmla="*/ 230 w 3030"/>
              <a:gd name="T65" fmla="*/ 612 h 1531"/>
              <a:gd name="T66" fmla="*/ 127 w 3030"/>
              <a:gd name="T67" fmla="*/ 536 h 1531"/>
              <a:gd name="T68" fmla="*/ 0 w 3030"/>
              <a:gd name="T69" fmla="*/ 454 h 1531"/>
              <a:gd name="T70" fmla="*/ 100 w 3030"/>
              <a:gd name="T71" fmla="*/ 362 h 1531"/>
              <a:gd name="T72" fmla="*/ 246 w 3030"/>
              <a:gd name="T73" fmla="*/ 335 h 1531"/>
              <a:gd name="T74" fmla="*/ 438 w 3030"/>
              <a:gd name="T75" fmla="*/ 223 h 1531"/>
              <a:gd name="T76" fmla="*/ 649 w 3030"/>
              <a:gd name="T77" fmla="*/ 181 h 1531"/>
              <a:gd name="T78" fmla="*/ 772 w 3030"/>
              <a:gd name="T79" fmla="*/ 143 h 1531"/>
              <a:gd name="T80" fmla="*/ 980 w 3030"/>
              <a:gd name="T81" fmla="*/ 80 h 1531"/>
              <a:gd name="T82" fmla="*/ 1060 w 3030"/>
              <a:gd name="T83" fmla="*/ 24 h 1531"/>
              <a:gd name="T84" fmla="*/ 1172 w 3030"/>
              <a:gd name="T85" fmla="*/ 9 h 1531"/>
              <a:gd name="T86" fmla="*/ 1206 w 3030"/>
              <a:gd name="T87" fmla="*/ 20 h 1531"/>
              <a:gd name="T88" fmla="*/ 1242 w 3030"/>
              <a:gd name="T89" fmla="*/ 54 h 1531"/>
              <a:gd name="T90" fmla="*/ 1387 w 3030"/>
              <a:gd name="T91" fmla="*/ 45 h 1531"/>
              <a:gd name="T92" fmla="*/ 1490 w 3030"/>
              <a:gd name="T93" fmla="*/ 45 h 1531"/>
              <a:gd name="T94" fmla="*/ 1546 w 3030"/>
              <a:gd name="T95" fmla="*/ 51 h 1531"/>
              <a:gd name="T96" fmla="*/ 1627 w 3030"/>
              <a:gd name="T97" fmla="*/ 51 h 1531"/>
              <a:gd name="T98" fmla="*/ 1754 w 3030"/>
              <a:gd name="T99" fmla="*/ 40 h 1531"/>
              <a:gd name="T100" fmla="*/ 1884 w 3030"/>
              <a:gd name="T101" fmla="*/ 38 h 1531"/>
              <a:gd name="T102" fmla="*/ 2052 w 3030"/>
              <a:gd name="T103" fmla="*/ 85 h 1531"/>
              <a:gd name="T104" fmla="*/ 2166 w 3030"/>
              <a:gd name="T105" fmla="*/ 116 h 1531"/>
              <a:gd name="T106" fmla="*/ 2291 w 3030"/>
              <a:gd name="T107" fmla="*/ 116 h 1531"/>
              <a:gd name="T108" fmla="*/ 2296 w 3030"/>
              <a:gd name="T109" fmla="*/ 190 h 1531"/>
              <a:gd name="T110" fmla="*/ 2441 w 3030"/>
              <a:gd name="T111" fmla="*/ 342 h 1531"/>
              <a:gd name="T112" fmla="*/ 2589 w 3030"/>
              <a:gd name="T113" fmla="*/ 346 h 1531"/>
              <a:gd name="T114" fmla="*/ 2764 w 3030"/>
              <a:gd name="T115" fmla="*/ 355 h 1531"/>
              <a:gd name="T116" fmla="*/ 2842 w 3030"/>
              <a:gd name="T117" fmla="*/ 429 h 1531"/>
              <a:gd name="T118" fmla="*/ 2958 w 3030"/>
              <a:gd name="T119" fmla="*/ 54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Freeform 17"/>
          <p:cNvSpPr>
            <a:spLocks/>
          </p:cNvSpPr>
          <p:nvPr/>
        </p:nvSpPr>
        <p:spPr bwMode="auto">
          <a:xfrm>
            <a:off x="8003740" y="5491860"/>
            <a:ext cx="2185988" cy="866775"/>
          </a:xfrm>
          <a:custGeom>
            <a:avLst/>
            <a:gdLst>
              <a:gd name="T0" fmla="*/ 1243 w 1377"/>
              <a:gd name="T1" fmla="*/ 79 h 546"/>
              <a:gd name="T2" fmla="*/ 1236 w 1377"/>
              <a:gd name="T3" fmla="*/ 141 h 546"/>
              <a:gd name="T4" fmla="*/ 1263 w 1377"/>
              <a:gd name="T5" fmla="*/ 132 h 546"/>
              <a:gd name="T6" fmla="*/ 1283 w 1377"/>
              <a:gd name="T7" fmla="*/ 137 h 546"/>
              <a:gd name="T8" fmla="*/ 1319 w 1377"/>
              <a:gd name="T9" fmla="*/ 134 h 546"/>
              <a:gd name="T10" fmla="*/ 1377 w 1377"/>
              <a:gd name="T11" fmla="*/ 150 h 546"/>
              <a:gd name="T12" fmla="*/ 1346 w 1377"/>
              <a:gd name="T13" fmla="*/ 163 h 546"/>
              <a:gd name="T14" fmla="*/ 1312 w 1377"/>
              <a:gd name="T15" fmla="*/ 168 h 546"/>
              <a:gd name="T16" fmla="*/ 1245 w 1377"/>
              <a:gd name="T17" fmla="*/ 166 h 546"/>
              <a:gd name="T18" fmla="*/ 1146 w 1377"/>
              <a:gd name="T19" fmla="*/ 253 h 546"/>
              <a:gd name="T20" fmla="*/ 1079 w 1377"/>
              <a:gd name="T21" fmla="*/ 277 h 546"/>
              <a:gd name="T22" fmla="*/ 1064 w 1377"/>
              <a:gd name="T23" fmla="*/ 324 h 546"/>
              <a:gd name="T24" fmla="*/ 1104 w 1377"/>
              <a:gd name="T25" fmla="*/ 320 h 546"/>
              <a:gd name="T26" fmla="*/ 1113 w 1377"/>
              <a:gd name="T27" fmla="*/ 344 h 546"/>
              <a:gd name="T28" fmla="*/ 1075 w 1377"/>
              <a:gd name="T29" fmla="*/ 353 h 546"/>
              <a:gd name="T30" fmla="*/ 1032 w 1377"/>
              <a:gd name="T31" fmla="*/ 420 h 546"/>
              <a:gd name="T32" fmla="*/ 990 w 1377"/>
              <a:gd name="T33" fmla="*/ 458 h 546"/>
              <a:gd name="T34" fmla="*/ 956 w 1377"/>
              <a:gd name="T35" fmla="*/ 492 h 546"/>
              <a:gd name="T36" fmla="*/ 871 w 1377"/>
              <a:gd name="T37" fmla="*/ 523 h 546"/>
              <a:gd name="T38" fmla="*/ 808 w 1377"/>
              <a:gd name="T39" fmla="*/ 519 h 546"/>
              <a:gd name="T40" fmla="*/ 755 w 1377"/>
              <a:gd name="T41" fmla="*/ 528 h 546"/>
              <a:gd name="T42" fmla="*/ 654 w 1377"/>
              <a:gd name="T43" fmla="*/ 532 h 546"/>
              <a:gd name="T44" fmla="*/ 504 w 1377"/>
              <a:gd name="T45" fmla="*/ 517 h 546"/>
              <a:gd name="T46" fmla="*/ 502 w 1377"/>
              <a:gd name="T47" fmla="*/ 537 h 546"/>
              <a:gd name="T48" fmla="*/ 462 w 1377"/>
              <a:gd name="T49" fmla="*/ 505 h 546"/>
              <a:gd name="T50" fmla="*/ 399 w 1377"/>
              <a:gd name="T51" fmla="*/ 490 h 546"/>
              <a:gd name="T52" fmla="*/ 350 w 1377"/>
              <a:gd name="T53" fmla="*/ 454 h 546"/>
              <a:gd name="T54" fmla="*/ 343 w 1377"/>
              <a:gd name="T55" fmla="*/ 470 h 546"/>
              <a:gd name="T56" fmla="*/ 218 w 1377"/>
              <a:gd name="T57" fmla="*/ 450 h 546"/>
              <a:gd name="T58" fmla="*/ 202 w 1377"/>
              <a:gd name="T59" fmla="*/ 429 h 546"/>
              <a:gd name="T60" fmla="*/ 146 w 1377"/>
              <a:gd name="T61" fmla="*/ 396 h 546"/>
              <a:gd name="T62" fmla="*/ 50 w 1377"/>
              <a:gd name="T63" fmla="*/ 420 h 546"/>
              <a:gd name="T64" fmla="*/ 12 w 1377"/>
              <a:gd name="T65" fmla="*/ 351 h 546"/>
              <a:gd name="T66" fmla="*/ 0 w 1377"/>
              <a:gd name="T67" fmla="*/ 324 h 546"/>
              <a:gd name="T68" fmla="*/ 25 w 1377"/>
              <a:gd name="T69" fmla="*/ 282 h 546"/>
              <a:gd name="T70" fmla="*/ 130 w 1377"/>
              <a:gd name="T71" fmla="*/ 291 h 546"/>
              <a:gd name="T72" fmla="*/ 175 w 1377"/>
              <a:gd name="T73" fmla="*/ 289 h 546"/>
              <a:gd name="T74" fmla="*/ 186 w 1377"/>
              <a:gd name="T75" fmla="*/ 255 h 546"/>
              <a:gd name="T76" fmla="*/ 269 w 1377"/>
              <a:gd name="T77" fmla="*/ 253 h 546"/>
              <a:gd name="T78" fmla="*/ 305 w 1377"/>
              <a:gd name="T79" fmla="*/ 199 h 546"/>
              <a:gd name="T80" fmla="*/ 435 w 1377"/>
              <a:gd name="T81" fmla="*/ 175 h 546"/>
              <a:gd name="T82" fmla="*/ 517 w 1377"/>
              <a:gd name="T83" fmla="*/ 159 h 546"/>
              <a:gd name="T84" fmla="*/ 542 w 1377"/>
              <a:gd name="T85" fmla="*/ 146 h 546"/>
              <a:gd name="T86" fmla="*/ 576 w 1377"/>
              <a:gd name="T87" fmla="*/ 130 h 546"/>
              <a:gd name="T88" fmla="*/ 598 w 1377"/>
              <a:gd name="T89" fmla="*/ 126 h 546"/>
              <a:gd name="T90" fmla="*/ 629 w 1377"/>
              <a:gd name="T91" fmla="*/ 119 h 546"/>
              <a:gd name="T92" fmla="*/ 672 w 1377"/>
              <a:gd name="T93" fmla="*/ 112 h 546"/>
              <a:gd name="T94" fmla="*/ 757 w 1377"/>
              <a:gd name="T95" fmla="*/ 94 h 546"/>
              <a:gd name="T96" fmla="*/ 860 w 1377"/>
              <a:gd name="T97" fmla="*/ 110 h 546"/>
              <a:gd name="T98" fmla="*/ 920 w 1377"/>
              <a:gd name="T99" fmla="*/ 81 h 546"/>
              <a:gd name="T100" fmla="*/ 1030 w 1377"/>
              <a:gd name="T101" fmla="*/ 38 h 546"/>
              <a:gd name="T102" fmla="*/ 1052 w 1377"/>
              <a:gd name="T103" fmla="*/ 45 h 546"/>
              <a:gd name="T104" fmla="*/ 1108 w 1377"/>
              <a:gd name="T105" fmla="*/ 38 h 546"/>
              <a:gd name="T106" fmla="*/ 1167 w 1377"/>
              <a:gd name="T107" fmla="*/ 50 h 546"/>
              <a:gd name="T108" fmla="*/ 1265 w 1377"/>
              <a:gd name="T109" fmla="*/ 12 h 546"/>
              <a:gd name="T110" fmla="*/ 1332 w 1377"/>
              <a:gd name="T111" fmla="*/ 0 h 546"/>
              <a:gd name="T112" fmla="*/ 1319 w 1377"/>
              <a:gd name="T113" fmla="*/ 2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7" h="546">
                <a:moveTo>
                  <a:pt x="1299" y="25"/>
                </a:moveTo>
                <a:lnTo>
                  <a:pt x="1287" y="41"/>
                </a:lnTo>
                <a:lnTo>
                  <a:pt x="1281" y="52"/>
                </a:lnTo>
                <a:lnTo>
                  <a:pt x="1272" y="61"/>
                </a:lnTo>
                <a:lnTo>
                  <a:pt x="1261" y="70"/>
                </a:lnTo>
                <a:lnTo>
                  <a:pt x="1243" y="79"/>
                </a:lnTo>
                <a:lnTo>
                  <a:pt x="1223" y="92"/>
                </a:lnTo>
                <a:lnTo>
                  <a:pt x="1214" y="108"/>
                </a:lnTo>
                <a:lnTo>
                  <a:pt x="1211" y="121"/>
                </a:lnTo>
                <a:lnTo>
                  <a:pt x="1216" y="130"/>
                </a:lnTo>
                <a:lnTo>
                  <a:pt x="1225" y="139"/>
                </a:lnTo>
                <a:lnTo>
                  <a:pt x="1236" y="141"/>
                </a:lnTo>
                <a:lnTo>
                  <a:pt x="1240" y="141"/>
                </a:lnTo>
                <a:lnTo>
                  <a:pt x="1245" y="139"/>
                </a:lnTo>
                <a:lnTo>
                  <a:pt x="1249" y="137"/>
                </a:lnTo>
                <a:lnTo>
                  <a:pt x="1252" y="134"/>
                </a:lnTo>
                <a:lnTo>
                  <a:pt x="1256" y="134"/>
                </a:lnTo>
                <a:lnTo>
                  <a:pt x="1263" y="132"/>
                </a:lnTo>
                <a:lnTo>
                  <a:pt x="1270" y="132"/>
                </a:lnTo>
                <a:lnTo>
                  <a:pt x="1274" y="132"/>
                </a:lnTo>
                <a:lnTo>
                  <a:pt x="1278" y="132"/>
                </a:lnTo>
                <a:lnTo>
                  <a:pt x="1281" y="134"/>
                </a:lnTo>
                <a:lnTo>
                  <a:pt x="1281" y="137"/>
                </a:lnTo>
                <a:lnTo>
                  <a:pt x="1283" y="137"/>
                </a:lnTo>
                <a:lnTo>
                  <a:pt x="1285" y="139"/>
                </a:lnTo>
                <a:lnTo>
                  <a:pt x="1287" y="141"/>
                </a:lnTo>
                <a:lnTo>
                  <a:pt x="1292" y="141"/>
                </a:lnTo>
                <a:lnTo>
                  <a:pt x="1299" y="141"/>
                </a:lnTo>
                <a:lnTo>
                  <a:pt x="1308" y="139"/>
                </a:lnTo>
                <a:lnTo>
                  <a:pt x="1319" y="134"/>
                </a:lnTo>
                <a:lnTo>
                  <a:pt x="1330" y="130"/>
                </a:lnTo>
                <a:lnTo>
                  <a:pt x="1343" y="123"/>
                </a:lnTo>
                <a:lnTo>
                  <a:pt x="1355" y="123"/>
                </a:lnTo>
                <a:lnTo>
                  <a:pt x="1366" y="126"/>
                </a:lnTo>
                <a:lnTo>
                  <a:pt x="1372" y="134"/>
                </a:lnTo>
                <a:lnTo>
                  <a:pt x="1377" y="150"/>
                </a:lnTo>
                <a:lnTo>
                  <a:pt x="1372" y="152"/>
                </a:lnTo>
                <a:lnTo>
                  <a:pt x="1368" y="155"/>
                </a:lnTo>
                <a:lnTo>
                  <a:pt x="1364" y="157"/>
                </a:lnTo>
                <a:lnTo>
                  <a:pt x="1357" y="157"/>
                </a:lnTo>
                <a:lnTo>
                  <a:pt x="1352" y="159"/>
                </a:lnTo>
                <a:lnTo>
                  <a:pt x="1346" y="163"/>
                </a:lnTo>
                <a:lnTo>
                  <a:pt x="1341" y="166"/>
                </a:lnTo>
                <a:lnTo>
                  <a:pt x="1339" y="168"/>
                </a:lnTo>
                <a:lnTo>
                  <a:pt x="1337" y="170"/>
                </a:lnTo>
                <a:lnTo>
                  <a:pt x="1334" y="170"/>
                </a:lnTo>
                <a:lnTo>
                  <a:pt x="1328" y="170"/>
                </a:lnTo>
                <a:lnTo>
                  <a:pt x="1312" y="168"/>
                </a:lnTo>
                <a:lnTo>
                  <a:pt x="1299" y="166"/>
                </a:lnTo>
                <a:lnTo>
                  <a:pt x="1287" y="159"/>
                </a:lnTo>
                <a:lnTo>
                  <a:pt x="1276" y="157"/>
                </a:lnTo>
                <a:lnTo>
                  <a:pt x="1267" y="155"/>
                </a:lnTo>
                <a:lnTo>
                  <a:pt x="1256" y="157"/>
                </a:lnTo>
                <a:lnTo>
                  <a:pt x="1245" y="166"/>
                </a:lnTo>
                <a:lnTo>
                  <a:pt x="1231" y="184"/>
                </a:lnTo>
                <a:lnTo>
                  <a:pt x="1214" y="208"/>
                </a:lnTo>
                <a:lnTo>
                  <a:pt x="1198" y="233"/>
                </a:lnTo>
                <a:lnTo>
                  <a:pt x="1180" y="246"/>
                </a:lnTo>
                <a:lnTo>
                  <a:pt x="1164" y="251"/>
                </a:lnTo>
                <a:lnTo>
                  <a:pt x="1146" y="253"/>
                </a:lnTo>
                <a:lnTo>
                  <a:pt x="1131" y="255"/>
                </a:lnTo>
                <a:lnTo>
                  <a:pt x="1115" y="260"/>
                </a:lnTo>
                <a:lnTo>
                  <a:pt x="1104" y="266"/>
                </a:lnTo>
                <a:lnTo>
                  <a:pt x="1099" y="271"/>
                </a:lnTo>
                <a:lnTo>
                  <a:pt x="1090" y="273"/>
                </a:lnTo>
                <a:lnTo>
                  <a:pt x="1079" y="277"/>
                </a:lnTo>
                <a:lnTo>
                  <a:pt x="1057" y="286"/>
                </a:lnTo>
                <a:lnTo>
                  <a:pt x="1048" y="295"/>
                </a:lnTo>
                <a:lnTo>
                  <a:pt x="1046" y="307"/>
                </a:lnTo>
                <a:lnTo>
                  <a:pt x="1048" y="313"/>
                </a:lnTo>
                <a:lnTo>
                  <a:pt x="1055" y="320"/>
                </a:lnTo>
                <a:lnTo>
                  <a:pt x="1064" y="324"/>
                </a:lnTo>
                <a:lnTo>
                  <a:pt x="1068" y="327"/>
                </a:lnTo>
                <a:lnTo>
                  <a:pt x="1077" y="324"/>
                </a:lnTo>
                <a:lnTo>
                  <a:pt x="1082" y="322"/>
                </a:lnTo>
                <a:lnTo>
                  <a:pt x="1086" y="318"/>
                </a:lnTo>
                <a:lnTo>
                  <a:pt x="1093" y="318"/>
                </a:lnTo>
                <a:lnTo>
                  <a:pt x="1104" y="320"/>
                </a:lnTo>
                <a:lnTo>
                  <a:pt x="1124" y="327"/>
                </a:lnTo>
                <a:lnTo>
                  <a:pt x="1120" y="333"/>
                </a:lnTo>
                <a:lnTo>
                  <a:pt x="1117" y="338"/>
                </a:lnTo>
                <a:lnTo>
                  <a:pt x="1115" y="342"/>
                </a:lnTo>
                <a:lnTo>
                  <a:pt x="1115" y="344"/>
                </a:lnTo>
                <a:lnTo>
                  <a:pt x="1113" y="344"/>
                </a:lnTo>
                <a:lnTo>
                  <a:pt x="1111" y="344"/>
                </a:lnTo>
                <a:lnTo>
                  <a:pt x="1108" y="344"/>
                </a:lnTo>
                <a:lnTo>
                  <a:pt x="1104" y="347"/>
                </a:lnTo>
                <a:lnTo>
                  <a:pt x="1097" y="347"/>
                </a:lnTo>
                <a:lnTo>
                  <a:pt x="1090" y="349"/>
                </a:lnTo>
                <a:lnTo>
                  <a:pt x="1075" y="353"/>
                </a:lnTo>
                <a:lnTo>
                  <a:pt x="1066" y="360"/>
                </a:lnTo>
                <a:lnTo>
                  <a:pt x="1061" y="367"/>
                </a:lnTo>
                <a:lnTo>
                  <a:pt x="1059" y="376"/>
                </a:lnTo>
                <a:lnTo>
                  <a:pt x="1055" y="389"/>
                </a:lnTo>
                <a:lnTo>
                  <a:pt x="1048" y="403"/>
                </a:lnTo>
                <a:lnTo>
                  <a:pt x="1032" y="420"/>
                </a:lnTo>
                <a:lnTo>
                  <a:pt x="1008" y="443"/>
                </a:lnTo>
                <a:lnTo>
                  <a:pt x="1003" y="447"/>
                </a:lnTo>
                <a:lnTo>
                  <a:pt x="999" y="450"/>
                </a:lnTo>
                <a:lnTo>
                  <a:pt x="994" y="454"/>
                </a:lnTo>
                <a:lnTo>
                  <a:pt x="992" y="456"/>
                </a:lnTo>
                <a:lnTo>
                  <a:pt x="990" y="458"/>
                </a:lnTo>
                <a:lnTo>
                  <a:pt x="988" y="461"/>
                </a:lnTo>
                <a:lnTo>
                  <a:pt x="983" y="465"/>
                </a:lnTo>
                <a:lnTo>
                  <a:pt x="979" y="472"/>
                </a:lnTo>
                <a:lnTo>
                  <a:pt x="972" y="481"/>
                </a:lnTo>
                <a:lnTo>
                  <a:pt x="965" y="487"/>
                </a:lnTo>
                <a:lnTo>
                  <a:pt x="956" y="492"/>
                </a:lnTo>
                <a:lnTo>
                  <a:pt x="945" y="496"/>
                </a:lnTo>
                <a:lnTo>
                  <a:pt x="920" y="501"/>
                </a:lnTo>
                <a:lnTo>
                  <a:pt x="896" y="505"/>
                </a:lnTo>
                <a:lnTo>
                  <a:pt x="882" y="512"/>
                </a:lnTo>
                <a:lnTo>
                  <a:pt x="876" y="517"/>
                </a:lnTo>
                <a:lnTo>
                  <a:pt x="871" y="523"/>
                </a:lnTo>
                <a:lnTo>
                  <a:pt x="864" y="525"/>
                </a:lnTo>
                <a:lnTo>
                  <a:pt x="849" y="528"/>
                </a:lnTo>
                <a:lnTo>
                  <a:pt x="838" y="525"/>
                </a:lnTo>
                <a:lnTo>
                  <a:pt x="829" y="523"/>
                </a:lnTo>
                <a:lnTo>
                  <a:pt x="822" y="519"/>
                </a:lnTo>
                <a:lnTo>
                  <a:pt x="808" y="519"/>
                </a:lnTo>
                <a:lnTo>
                  <a:pt x="799" y="519"/>
                </a:lnTo>
                <a:lnTo>
                  <a:pt x="795" y="521"/>
                </a:lnTo>
                <a:lnTo>
                  <a:pt x="791" y="523"/>
                </a:lnTo>
                <a:lnTo>
                  <a:pt x="786" y="525"/>
                </a:lnTo>
                <a:lnTo>
                  <a:pt x="775" y="528"/>
                </a:lnTo>
                <a:lnTo>
                  <a:pt x="755" y="528"/>
                </a:lnTo>
                <a:lnTo>
                  <a:pt x="732" y="525"/>
                </a:lnTo>
                <a:lnTo>
                  <a:pt x="717" y="521"/>
                </a:lnTo>
                <a:lnTo>
                  <a:pt x="701" y="519"/>
                </a:lnTo>
                <a:lnTo>
                  <a:pt x="685" y="521"/>
                </a:lnTo>
                <a:lnTo>
                  <a:pt x="670" y="528"/>
                </a:lnTo>
                <a:lnTo>
                  <a:pt x="654" y="532"/>
                </a:lnTo>
                <a:lnTo>
                  <a:pt x="576" y="546"/>
                </a:lnTo>
                <a:lnTo>
                  <a:pt x="556" y="541"/>
                </a:lnTo>
                <a:lnTo>
                  <a:pt x="540" y="530"/>
                </a:lnTo>
                <a:lnTo>
                  <a:pt x="524" y="521"/>
                </a:lnTo>
                <a:lnTo>
                  <a:pt x="506" y="512"/>
                </a:lnTo>
                <a:lnTo>
                  <a:pt x="504" y="517"/>
                </a:lnTo>
                <a:lnTo>
                  <a:pt x="502" y="521"/>
                </a:lnTo>
                <a:lnTo>
                  <a:pt x="502" y="521"/>
                </a:lnTo>
                <a:lnTo>
                  <a:pt x="502" y="523"/>
                </a:lnTo>
                <a:lnTo>
                  <a:pt x="502" y="525"/>
                </a:lnTo>
                <a:lnTo>
                  <a:pt x="502" y="530"/>
                </a:lnTo>
                <a:lnTo>
                  <a:pt x="502" y="537"/>
                </a:lnTo>
                <a:lnTo>
                  <a:pt x="488" y="534"/>
                </a:lnTo>
                <a:lnTo>
                  <a:pt x="482" y="530"/>
                </a:lnTo>
                <a:lnTo>
                  <a:pt x="477" y="525"/>
                </a:lnTo>
                <a:lnTo>
                  <a:pt x="475" y="519"/>
                </a:lnTo>
                <a:lnTo>
                  <a:pt x="470" y="512"/>
                </a:lnTo>
                <a:lnTo>
                  <a:pt x="462" y="505"/>
                </a:lnTo>
                <a:lnTo>
                  <a:pt x="448" y="501"/>
                </a:lnTo>
                <a:lnTo>
                  <a:pt x="423" y="499"/>
                </a:lnTo>
                <a:lnTo>
                  <a:pt x="412" y="496"/>
                </a:lnTo>
                <a:lnTo>
                  <a:pt x="406" y="496"/>
                </a:lnTo>
                <a:lnTo>
                  <a:pt x="401" y="494"/>
                </a:lnTo>
                <a:lnTo>
                  <a:pt x="399" y="490"/>
                </a:lnTo>
                <a:lnTo>
                  <a:pt x="397" y="485"/>
                </a:lnTo>
                <a:lnTo>
                  <a:pt x="392" y="481"/>
                </a:lnTo>
                <a:lnTo>
                  <a:pt x="390" y="474"/>
                </a:lnTo>
                <a:lnTo>
                  <a:pt x="381" y="461"/>
                </a:lnTo>
                <a:lnTo>
                  <a:pt x="368" y="456"/>
                </a:lnTo>
                <a:lnTo>
                  <a:pt x="350" y="454"/>
                </a:lnTo>
                <a:lnTo>
                  <a:pt x="347" y="458"/>
                </a:lnTo>
                <a:lnTo>
                  <a:pt x="347" y="463"/>
                </a:lnTo>
                <a:lnTo>
                  <a:pt x="345" y="465"/>
                </a:lnTo>
                <a:lnTo>
                  <a:pt x="345" y="465"/>
                </a:lnTo>
                <a:lnTo>
                  <a:pt x="345" y="467"/>
                </a:lnTo>
                <a:lnTo>
                  <a:pt x="343" y="470"/>
                </a:lnTo>
                <a:lnTo>
                  <a:pt x="338" y="474"/>
                </a:lnTo>
                <a:lnTo>
                  <a:pt x="316" y="461"/>
                </a:lnTo>
                <a:lnTo>
                  <a:pt x="296" y="452"/>
                </a:lnTo>
                <a:lnTo>
                  <a:pt x="276" y="450"/>
                </a:lnTo>
                <a:lnTo>
                  <a:pt x="251" y="450"/>
                </a:lnTo>
                <a:lnTo>
                  <a:pt x="218" y="450"/>
                </a:lnTo>
                <a:lnTo>
                  <a:pt x="213" y="443"/>
                </a:lnTo>
                <a:lnTo>
                  <a:pt x="211" y="438"/>
                </a:lnTo>
                <a:lnTo>
                  <a:pt x="209" y="434"/>
                </a:lnTo>
                <a:lnTo>
                  <a:pt x="206" y="432"/>
                </a:lnTo>
                <a:lnTo>
                  <a:pt x="204" y="432"/>
                </a:lnTo>
                <a:lnTo>
                  <a:pt x="202" y="429"/>
                </a:lnTo>
                <a:lnTo>
                  <a:pt x="197" y="427"/>
                </a:lnTo>
                <a:lnTo>
                  <a:pt x="193" y="427"/>
                </a:lnTo>
                <a:lnTo>
                  <a:pt x="184" y="423"/>
                </a:lnTo>
                <a:lnTo>
                  <a:pt x="171" y="414"/>
                </a:lnTo>
                <a:lnTo>
                  <a:pt x="157" y="405"/>
                </a:lnTo>
                <a:lnTo>
                  <a:pt x="146" y="396"/>
                </a:lnTo>
                <a:lnTo>
                  <a:pt x="135" y="389"/>
                </a:lnTo>
                <a:lnTo>
                  <a:pt x="121" y="389"/>
                </a:lnTo>
                <a:lnTo>
                  <a:pt x="106" y="396"/>
                </a:lnTo>
                <a:lnTo>
                  <a:pt x="81" y="412"/>
                </a:lnTo>
                <a:lnTo>
                  <a:pt x="63" y="420"/>
                </a:lnTo>
                <a:lnTo>
                  <a:pt x="50" y="420"/>
                </a:lnTo>
                <a:lnTo>
                  <a:pt x="41" y="416"/>
                </a:lnTo>
                <a:lnTo>
                  <a:pt x="32" y="405"/>
                </a:lnTo>
                <a:lnTo>
                  <a:pt x="27" y="391"/>
                </a:lnTo>
                <a:lnTo>
                  <a:pt x="21" y="376"/>
                </a:lnTo>
                <a:lnTo>
                  <a:pt x="16" y="362"/>
                </a:lnTo>
                <a:lnTo>
                  <a:pt x="12" y="351"/>
                </a:lnTo>
                <a:lnTo>
                  <a:pt x="7" y="336"/>
                </a:lnTo>
                <a:lnTo>
                  <a:pt x="3" y="331"/>
                </a:lnTo>
                <a:lnTo>
                  <a:pt x="3" y="331"/>
                </a:lnTo>
                <a:lnTo>
                  <a:pt x="0" y="331"/>
                </a:lnTo>
                <a:lnTo>
                  <a:pt x="0" y="331"/>
                </a:lnTo>
                <a:lnTo>
                  <a:pt x="0" y="324"/>
                </a:lnTo>
                <a:lnTo>
                  <a:pt x="0" y="307"/>
                </a:lnTo>
                <a:lnTo>
                  <a:pt x="3" y="300"/>
                </a:lnTo>
                <a:lnTo>
                  <a:pt x="7" y="295"/>
                </a:lnTo>
                <a:lnTo>
                  <a:pt x="12" y="289"/>
                </a:lnTo>
                <a:lnTo>
                  <a:pt x="18" y="284"/>
                </a:lnTo>
                <a:lnTo>
                  <a:pt x="25" y="282"/>
                </a:lnTo>
                <a:lnTo>
                  <a:pt x="103" y="275"/>
                </a:lnTo>
                <a:lnTo>
                  <a:pt x="115" y="277"/>
                </a:lnTo>
                <a:lnTo>
                  <a:pt x="119" y="280"/>
                </a:lnTo>
                <a:lnTo>
                  <a:pt x="121" y="284"/>
                </a:lnTo>
                <a:lnTo>
                  <a:pt x="124" y="286"/>
                </a:lnTo>
                <a:lnTo>
                  <a:pt x="130" y="291"/>
                </a:lnTo>
                <a:lnTo>
                  <a:pt x="141" y="293"/>
                </a:lnTo>
                <a:lnTo>
                  <a:pt x="164" y="293"/>
                </a:lnTo>
                <a:lnTo>
                  <a:pt x="168" y="293"/>
                </a:lnTo>
                <a:lnTo>
                  <a:pt x="171" y="291"/>
                </a:lnTo>
                <a:lnTo>
                  <a:pt x="173" y="291"/>
                </a:lnTo>
                <a:lnTo>
                  <a:pt x="175" y="289"/>
                </a:lnTo>
                <a:lnTo>
                  <a:pt x="177" y="286"/>
                </a:lnTo>
                <a:lnTo>
                  <a:pt x="180" y="286"/>
                </a:lnTo>
                <a:lnTo>
                  <a:pt x="188" y="284"/>
                </a:lnTo>
                <a:lnTo>
                  <a:pt x="186" y="275"/>
                </a:lnTo>
                <a:lnTo>
                  <a:pt x="186" y="264"/>
                </a:lnTo>
                <a:lnTo>
                  <a:pt x="186" y="255"/>
                </a:lnTo>
                <a:lnTo>
                  <a:pt x="193" y="246"/>
                </a:lnTo>
                <a:lnTo>
                  <a:pt x="206" y="244"/>
                </a:lnTo>
                <a:lnTo>
                  <a:pt x="224" y="246"/>
                </a:lnTo>
                <a:lnTo>
                  <a:pt x="240" y="253"/>
                </a:lnTo>
                <a:lnTo>
                  <a:pt x="256" y="257"/>
                </a:lnTo>
                <a:lnTo>
                  <a:pt x="269" y="253"/>
                </a:lnTo>
                <a:lnTo>
                  <a:pt x="278" y="244"/>
                </a:lnTo>
                <a:lnTo>
                  <a:pt x="282" y="233"/>
                </a:lnTo>
                <a:lnTo>
                  <a:pt x="282" y="224"/>
                </a:lnTo>
                <a:lnTo>
                  <a:pt x="285" y="213"/>
                </a:lnTo>
                <a:lnTo>
                  <a:pt x="291" y="204"/>
                </a:lnTo>
                <a:lnTo>
                  <a:pt x="305" y="199"/>
                </a:lnTo>
                <a:lnTo>
                  <a:pt x="329" y="195"/>
                </a:lnTo>
                <a:lnTo>
                  <a:pt x="368" y="193"/>
                </a:lnTo>
                <a:lnTo>
                  <a:pt x="392" y="188"/>
                </a:lnTo>
                <a:lnTo>
                  <a:pt x="410" y="184"/>
                </a:lnTo>
                <a:lnTo>
                  <a:pt x="423" y="179"/>
                </a:lnTo>
                <a:lnTo>
                  <a:pt x="435" y="175"/>
                </a:lnTo>
                <a:lnTo>
                  <a:pt x="450" y="166"/>
                </a:lnTo>
                <a:lnTo>
                  <a:pt x="473" y="157"/>
                </a:lnTo>
                <a:lnTo>
                  <a:pt x="488" y="152"/>
                </a:lnTo>
                <a:lnTo>
                  <a:pt x="497" y="152"/>
                </a:lnTo>
                <a:lnTo>
                  <a:pt x="506" y="157"/>
                </a:lnTo>
                <a:lnTo>
                  <a:pt x="517" y="159"/>
                </a:lnTo>
                <a:lnTo>
                  <a:pt x="531" y="161"/>
                </a:lnTo>
                <a:lnTo>
                  <a:pt x="533" y="159"/>
                </a:lnTo>
                <a:lnTo>
                  <a:pt x="538" y="157"/>
                </a:lnTo>
                <a:lnTo>
                  <a:pt x="538" y="155"/>
                </a:lnTo>
                <a:lnTo>
                  <a:pt x="540" y="150"/>
                </a:lnTo>
                <a:lnTo>
                  <a:pt x="542" y="146"/>
                </a:lnTo>
                <a:lnTo>
                  <a:pt x="547" y="141"/>
                </a:lnTo>
                <a:lnTo>
                  <a:pt x="551" y="139"/>
                </a:lnTo>
                <a:lnTo>
                  <a:pt x="558" y="134"/>
                </a:lnTo>
                <a:lnTo>
                  <a:pt x="564" y="132"/>
                </a:lnTo>
                <a:lnTo>
                  <a:pt x="571" y="132"/>
                </a:lnTo>
                <a:lnTo>
                  <a:pt x="576" y="130"/>
                </a:lnTo>
                <a:lnTo>
                  <a:pt x="578" y="132"/>
                </a:lnTo>
                <a:lnTo>
                  <a:pt x="582" y="132"/>
                </a:lnTo>
                <a:lnTo>
                  <a:pt x="585" y="130"/>
                </a:lnTo>
                <a:lnTo>
                  <a:pt x="589" y="130"/>
                </a:lnTo>
                <a:lnTo>
                  <a:pt x="596" y="128"/>
                </a:lnTo>
                <a:lnTo>
                  <a:pt x="598" y="126"/>
                </a:lnTo>
                <a:lnTo>
                  <a:pt x="603" y="123"/>
                </a:lnTo>
                <a:lnTo>
                  <a:pt x="607" y="119"/>
                </a:lnTo>
                <a:lnTo>
                  <a:pt x="611" y="119"/>
                </a:lnTo>
                <a:lnTo>
                  <a:pt x="618" y="117"/>
                </a:lnTo>
                <a:lnTo>
                  <a:pt x="625" y="117"/>
                </a:lnTo>
                <a:lnTo>
                  <a:pt x="629" y="119"/>
                </a:lnTo>
                <a:lnTo>
                  <a:pt x="634" y="121"/>
                </a:lnTo>
                <a:lnTo>
                  <a:pt x="638" y="123"/>
                </a:lnTo>
                <a:lnTo>
                  <a:pt x="643" y="126"/>
                </a:lnTo>
                <a:lnTo>
                  <a:pt x="647" y="128"/>
                </a:lnTo>
                <a:lnTo>
                  <a:pt x="658" y="123"/>
                </a:lnTo>
                <a:lnTo>
                  <a:pt x="672" y="112"/>
                </a:lnTo>
                <a:lnTo>
                  <a:pt x="690" y="101"/>
                </a:lnTo>
                <a:lnTo>
                  <a:pt x="712" y="92"/>
                </a:lnTo>
                <a:lnTo>
                  <a:pt x="737" y="88"/>
                </a:lnTo>
                <a:lnTo>
                  <a:pt x="748" y="90"/>
                </a:lnTo>
                <a:lnTo>
                  <a:pt x="752" y="92"/>
                </a:lnTo>
                <a:lnTo>
                  <a:pt x="757" y="94"/>
                </a:lnTo>
                <a:lnTo>
                  <a:pt x="761" y="96"/>
                </a:lnTo>
                <a:lnTo>
                  <a:pt x="770" y="101"/>
                </a:lnTo>
                <a:lnTo>
                  <a:pt x="784" y="105"/>
                </a:lnTo>
                <a:lnTo>
                  <a:pt x="808" y="108"/>
                </a:lnTo>
                <a:lnTo>
                  <a:pt x="844" y="110"/>
                </a:lnTo>
                <a:lnTo>
                  <a:pt x="860" y="110"/>
                </a:lnTo>
                <a:lnTo>
                  <a:pt x="869" y="105"/>
                </a:lnTo>
                <a:lnTo>
                  <a:pt x="878" y="99"/>
                </a:lnTo>
                <a:lnTo>
                  <a:pt x="887" y="92"/>
                </a:lnTo>
                <a:lnTo>
                  <a:pt x="900" y="85"/>
                </a:lnTo>
                <a:lnTo>
                  <a:pt x="909" y="83"/>
                </a:lnTo>
                <a:lnTo>
                  <a:pt x="920" y="81"/>
                </a:lnTo>
                <a:lnTo>
                  <a:pt x="936" y="76"/>
                </a:lnTo>
                <a:lnTo>
                  <a:pt x="956" y="67"/>
                </a:lnTo>
                <a:lnTo>
                  <a:pt x="976" y="58"/>
                </a:lnTo>
                <a:lnTo>
                  <a:pt x="999" y="50"/>
                </a:lnTo>
                <a:lnTo>
                  <a:pt x="1017" y="41"/>
                </a:lnTo>
                <a:lnTo>
                  <a:pt x="1030" y="38"/>
                </a:lnTo>
                <a:lnTo>
                  <a:pt x="1037" y="38"/>
                </a:lnTo>
                <a:lnTo>
                  <a:pt x="1041" y="41"/>
                </a:lnTo>
                <a:lnTo>
                  <a:pt x="1046" y="41"/>
                </a:lnTo>
                <a:lnTo>
                  <a:pt x="1048" y="43"/>
                </a:lnTo>
                <a:lnTo>
                  <a:pt x="1050" y="45"/>
                </a:lnTo>
                <a:lnTo>
                  <a:pt x="1052" y="45"/>
                </a:lnTo>
                <a:lnTo>
                  <a:pt x="1059" y="45"/>
                </a:lnTo>
                <a:lnTo>
                  <a:pt x="1066" y="45"/>
                </a:lnTo>
                <a:lnTo>
                  <a:pt x="1070" y="43"/>
                </a:lnTo>
                <a:lnTo>
                  <a:pt x="1077" y="41"/>
                </a:lnTo>
                <a:lnTo>
                  <a:pt x="1088" y="38"/>
                </a:lnTo>
                <a:lnTo>
                  <a:pt x="1108" y="38"/>
                </a:lnTo>
                <a:lnTo>
                  <a:pt x="1117" y="38"/>
                </a:lnTo>
                <a:lnTo>
                  <a:pt x="1124" y="41"/>
                </a:lnTo>
                <a:lnTo>
                  <a:pt x="1126" y="43"/>
                </a:lnTo>
                <a:lnTo>
                  <a:pt x="1133" y="45"/>
                </a:lnTo>
                <a:lnTo>
                  <a:pt x="1144" y="47"/>
                </a:lnTo>
                <a:lnTo>
                  <a:pt x="1167" y="50"/>
                </a:lnTo>
                <a:lnTo>
                  <a:pt x="1187" y="45"/>
                </a:lnTo>
                <a:lnTo>
                  <a:pt x="1202" y="36"/>
                </a:lnTo>
                <a:lnTo>
                  <a:pt x="1218" y="27"/>
                </a:lnTo>
                <a:lnTo>
                  <a:pt x="1234" y="16"/>
                </a:lnTo>
                <a:lnTo>
                  <a:pt x="1252" y="12"/>
                </a:lnTo>
                <a:lnTo>
                  <a:pt x="1265" y="12"/>
                </a:lnTo>
                <a:lnTo>
                  <a:pt x="1276" y="14"/>
                </a:lnTo>
                <a:lnTo>
                  <a:pt x="1287" y="16"/>
                </a:lnTo>
                <a:lnTo>
                  <a:pt x="1301" y="16"/>
                </a:lnTo>
                <a:lnTo>
                  <a:pt x="1312" y="9"/>
                </a:lnTo>
                <a:lnTo>
                  <a:pt x="1321" y="5"/>
                </a:lnTo>
                <a:lnTo>
                  <a:pt x="1332" y="0"/>
                </a:lnTo>
                <a:lnTo>
                  <a:pt x="1348" y="0"/>
                </a:lnTo>
                <a:lnTo>
                  <a:pt x="1348" y="14"/>
                </a:lnTo>
                <a:lnTo>
                  <a:pt x="1339" y="18"/>
                </a:lnTo>
                <a:lnTo>
                  <a:pt x="1334" y="20"/>
                </a:lnTo>
                <a:lnTo>
                  <a:pt x="1330" y="23"/>
                </a:lnTo>
                <a:lnTo>
                  <a:pt x="1319" y="23"/>
                </a:lnTo>
                <a:lnTo>
                  <a:pt x="129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Freeform 18"/>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close/>
              </a:path>
            </a:pathLst>
          </a:custGeom>
          <a:solidFill>
            <a:srgbClr val="FFC000"/>
          </a:solidFill>
          <a:ln w="0">
            <a:solidFill>
              <a:srgbClr val="91CE55"/>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Freeform 19"/>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Freeform 20"/>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Freeform 21"/>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Freeform 22"/>
          <p:cNvSpPr>
            <a:spLocks noEditPoints="1"/>
          </p:cNvSpPr>
          <p:nvPr/>
        </p:nvSpPr>
        <p:spPr bwMode="auto">
          <a:xfrm>
            <a:off x="593290" y="8812910"/>
            <a:ext cx="3544888" cy="1312863"/>
          </a:xfrm>
          <a:custGeom>
            <a:avLst/>
            <a:gdLst>
              <a:gd name="T0" fmla="*/ 904 w 2233"/>
              <a:gd name="T1" fmla="*/ 380 h 827"/>
              <a:gd name="T2" fmla="*/ 993 w 2233"/>
              <a:gd name="T3" fmla="*/ 393 h 827"/>
              <a:gd name="T4" fmla="*/ 953 w 2233"/>
              <a:gd name="T5" fmla="*/ 456 h 827"/>
              <a:gd name="T6" fmla="*/ 877 w 2233"/>
              <a:gd name="T7" fmla="*/ 422 h 827"/>
              <a:gd name="T8" fmla="*/ 1613 w 2233"/>
              <a:gd name="T9" fmla="*/ 572 h 827"/>
              <a:gd name="T10" fmla="*/ 1719 w 2233"/>
              <a:gd name="T11" fmla="*/ 561 h 827"/>
              <a:gd name="T12" fmla="*/ 1770 w 2233"/>
              <a:gd name="T13" fmla="*/ 585 h 827"/>
              <a:gd name="T14" fmla="*/ 1875 w 2233"/>
              <a:gd name="T15" fmla="*/ 623 h 827"/>
              <a:gd name="T16" fmla="*/ 1942 w 2233"/>
              <a:gd name="T17" fmla="*/ 637 h 827"/>
              <a:gd name="T18" fmla="*/ 2007 w 2233"/>
              <a:gd name="T19" fmla="*/ 623 h 827"/>
              <a:gd name="T20" fmla="*/ 2133 w 2233"/>
              <a:gd name="T21" fmla="*/ 581 h 827"/>
              <a:gd name="T22" fmla="*/ 2202 w 2233"/>
              <a:gd name="T23" fmla="*/ 478 h 827"/>
              <a:gd name="T24" fmla="*/ 2173 w 2233"/>
              <a:gd name="T25" fmla="*/ 436 h 827"/>
              <a:gd name="T26" fmla="*/ 2124 w 2233"/>
              <a:gd name="T27" fmla="*/ 391 h 827"/>
              <a:gd name="T28" fmla="*/ 2074 w 2233"/>
              <a:gd name="T29" fmla="*/ 315 h 827"/>
              <a:gd name="T30" fmla="*/ 2065 w 2233"/>
              <a:gd name="T31" fmla="*/ 284 h 827"/>
              <a:gd name="T32" fmla="*/ 2059 w 2233"/>
              <a:gd name="T33" fmla="*/ 248 h 827"/>
              <a:gd name="T34" fmla="*/ 2070 w 2233"/>
              <a:gd name="T35" fmla="*/ 203 h 827"/>
              <a:gd name="T36" fmla="*/ 2012 w 2233"/>
              <a:gd name="T37" fmla="*/ 161 h 827"/>
              <a:gd name="T38" fmla="*/ 2032 w 2233"/>
              <a:gd name="T39" fmla="*/ 127 h 827"/>
              <a:gd name="T40" fmla="*/ 2021 w 2233"/>
              <a:gd name="T41" fmla="*/ 96 h 827"/>
              <a:gd name="T42" fmla="*/ 1938 w 2233"/>
              <a:gd name="T43" fmla="*/ 85 h 827"/>
              <a:gd name="T44" fmla="*/ 1822 w 2233"/>
              <a:gd name="T45" fmla="*/ 100 h 827"/>
              <a:gd name="T46" fmla="*/ 1716 w 2233"/>
              <a:gd name="T47" fmla="*/ 170 h 827"/>
              <a:gd name="T48" fmla="*/ 1680 w 2233"/>
              <a:gd name="T49" fmla="*/ 116 h 827"/>
              <a:gd name="T50" fmla="*/ 1625 w 2233"/>
              <a:gd name="T51" fmla="*/ 118 h 827"/>
              <a:gd name="T52" fmla="*/ 1531 w 2233"/>
              <a:gd name="T53" fmla="*/ 62 h 827"/>
              <a:gd name="T54" fmla="*/ 1439 w 2233"/>
              <a:gd name="T55" fmla="*/ 22 h 827"/>
              <a:gd name="T56" fmla="*/ 1405 w 2233"/>
              <a:gd name="T57" fmla="*/ 4 h 827"/>
              <a:gd name="T58" fmla="*/ 1338 w 2233"/>
              <a:gd name="T59" fmla="*/ 58 h 827"/>
              <a:gd name="T60" fmla="*/ 1204 w 2233"/>
              <a:gd name="T61" fmla="*/ 65 h 827"/>
              <a:gd name="T62" fmla="*/ 1163 w 2233"/>
              <a:gd name="T63" fmla="*/ 136 h 827"/>
              <a:gd name="T64" fmla="*/ 1005 w 2233"/>
              <a:gd name="T65" fmla="*/ 167 h 827"/>
              <a:gd name="T66" fmla="*/ 906 w 2233"/>
              <a:gd name="T67" fmla="*/ 310 h 827"/>
              <a:gd name="T68" fmla="*/ 837 w 2233"/>
              <a:gd name="T69" fmla="*/ 315 h 827"/>
              <a:gd name="T70" fmla="*/ 913 w 2233"/>
              <a:gd name="T71" fmla="*/ 230 h 827"/>
              <a:gd name="T72" fmla="*/ 796 w 2233"/>
              <a:gd name="T73" fmla="*/ 190 h 827"/>
              <a:gd name="T74" fmla="*/ 611 w 2233"/>
              <a:gd name="T75" fmla="*/ 107 h 827"/>
              <a:gd name="T76" fmla="*/ 326 w 2233"/>
              <a:gd name="T77" fmla="*/ 123 h 827"/>
              <a:gd name="T78" fmla="*/ 201 w 2233"/>
              <a:gd name="T79" fmla="*/ 134 h 827"/>
              <a:gd name="T80" fmla="*/ 194 w 2233"/>
              <a:gd name="T81" fmla="*/ 275 h 827"/>
              <a:gd name="T82" fmla="*/ 136 w 2233"/>
              <a:gd name="T83" fmla="*/ 322 h 827"/>
              <a:gd name="T84" fmla="*/ 31 w 2233"/>
              <a:gd name="T85" fmla="*/ 324 h 827"/>
              <a:gd name="T86" fmla="*/ 20 w 2233"/>
              <a:gd name="T87" fmla="*/ 474 h 827"/>
              <a:gd name="T88" fmla="*/ 24 w 2233"/>
              <a:gd name="T89" fmla="*/ 643 h 827"/>
              <a:gd name="T90" fmla="*/ 98 w 2233"/>
              <a:gd name="T91" fmla="*/ 630 h 827"/>
              <a:gd name="T92" fmla="*/ 248 w 2233"/>
              <a:gd name="T93" fmla="*/ 605 h 827"/>
              <a:gd name="T94" fmla="*/ 411 w 2233"/>
              <a:gd name="T95" fmla="*/ 657 h 827"/>
              <a:gd name="T96" fmla="*/ 488 w 2233"/>
              <a:gd name="T97" fmla="*/ 655 h 827"/>
              <a:gd name="T98" fmla="*/ 566 w 2233"/>
              <a:gd name="T99" fmla="*/ 617 h 827"/>
              <a:gd name="T100" fmla="*/ 642 w 2233"/>
              <a:gd name="T101" fmla="*/ 592 h 827"/>
              <a:gd name="T102" fmla="*/ 662 w 2233"/>
              <a:gd name="T103" fmla="*/ 681 h 827"/>
              <a:gd name="T104" fmla="*/ 761 w 2233"/>
              <a:gd name="T105" fmla="*/ 639 h 827"/>
              <a:gd name="T106" fmla="*/ 873 w 2233"/>
              <a:gd name="T107" fmla="*/ 643 h 827"/>
              <a:gd name="T108" fmla="*/ 960 w 2233"/>
              <a:gd name="T109" fmla="*/ 713 h 827"/>
              <a:gd name="T110" fmla="*/ 989 w 2233"/>
              <a:gd name="T111" fmla="*/ 780 h 827"/>
              <a:gd name="T112" fmla="*/ 1112 w 2233"/>
              <a:gd name="T113" fmla="*/ 802 h 827"/>
              <a:gd name="T114" fmla="*/ 1208 w 2233"/>
              <a:gd name="T115" fmla="*/ 793 h 827"/>
              <a:gd name="T116" fmla="*/ 1363 w 2233"/>
              <a:gd name="T117" fmla="*/ 722 h 827"/>
              <a:gd name="T118" fmla="*/ 1421 w 2233"/>
              <a:gd name="T119" fmla="*/ 672 h 827"/>
              <a:gd name="T120" fmla="*/ 1470 w 2233"/>
              <a:gd name="T121" fmla="*/ 646 h 827"/>
              <a:gd name="T122" fmla="*/ 1508 w 2233"/>
              <a:gd name="T123" fmla="*/ 637 h 827"/>
              <a:gd name="T124" fmla="*/ 1542 w 2233"/>
              <a:gd name="T125" fmla="*/ 643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827">
                <a:moveTo>
                  <a:pt x="859" y="400"/>
                </a:moveTo>
                <a:lnTo>
                  <a:pt x="861" y="391"/>
                </a:lnTo>
                <a:lnTo>
                  <a:pt x="861" y="382"/>
                </a:lnTo>
                <a:lnTo>
                  <a:pt x="866" y="377"/>
                </a:lnTo>
                <a:lnTo>
                  <a:pt x="870" y="373"/>
                </a:lnTo>
                <a:lnTo>
                  <a:pt x="879" y="371"/>
                </a:lnTo>
                <a:lnTo>
                  <a:pt x="888" y="371"/>
                </a:lnTo>
                <a:lnTo>
                  <a:pt x="899" y="373"/>
                </a:lnTo>
                <a:lnTo>
                  <a:pt x="902" y="375"/>
                </a:lnTo>
                <a:lnTo>
                  <a:pt x="904" y="380"/>
                </a:lnTo>
                <a:lnTo>
                  <a:pt x="908" y="386"/>
                </a:lnTo>
                <a:lnTo>
                  <a:pt x="926" y="393"/>
                </a:lnTo>
                <a:lnTo>
                  <a:pt x="940" y="395"/>
                </a:lnTo>
                <a:lnTo>
                  <a:pt x="949" y="400"/>
                </a:lnTo>
                <a:lnTo>
                  <a:pt x="955" y="404"/>
                </a:lnTo>
                <a:lnTo>
                  <a:pt x="967" y="411"/>
                </a:lnTo>
                <a:lnTo>
                  <a:pt x="975" y="407"/>
                </a:lnTo>
                <a:lnTo>
                  <a:pt x="982" y="402"/>
                </a:lnTo>
                <a:lnTo>
                  <a:pt x="989" y="398"/>
                </a:lnTo>
                <a:lnTo>
                  <a:pt x="993" y="393"/>
                </a:lnTo>
                <a:lnTo>
                  <a:pt x="1002" y="391"/>
                </a:lnTo>
                <a:lnTo>
                  <a:pt x="1011" y="400"/>
                </a:lnTo>
                <a:lnTo>
                  <a:pt x="1018" y="413"/>
                </a:lnTo>
                <a:lnTo>
                  <a:pt x="1022" y="431"/>
                </a:lnTo>
                <a:lnTo>
                  <a:pt x="1018" y="436"/>
                </a:lnTo>
                <a:lnTo>
                  <a:pt x="1007" y="440"/>
                </a:lnTo>
                <a:lnTo>
                  <a:pt x="993" y="440"/>
                </a:lnTo>
                <a:lnTo>
                  <a:pt x="978" y="442"/>
                </a:lnTo>
                <a:lnTo>
                  <a:pt x="964" y="447"/>
                </a:lnTo>
                <a:lnTo>
                  <a:pt x="953" y="456"/>
                </a:lnTo>
                <a:lnTo>
                  <a:pt x="949" y="465"/>
                </a:lnTo>
                <a:lnTo>
                  <a:pt x="946" y="471"/>
                </a:lnTo>
                <a:lnTo>
                  <a:pt x="942" y="478"/>
                </a:lnTo>
                <a:lnTo>
                  <a:pt x="933" y="483"/>
                </a:lnTo>
                <a:lnTo>
                  <a:pt x="913" y="485"/>
                </a:lnTo>
                <a:lnTo>
                  <a:pt x="911" y="460"/>
                </a:lnTo>
                <a:lnTo>
                  <a:pt x="906" y="445"/>
                </a:lnTo>
                <a:lnTo>
                  <a:pt x="897" y="436"/>
                </a:lnTo>
                <a:lnTo>
                  <a:pt x="886" y="429"/>
                </a:lnTo>
                <a:lnTo>
                  <a:pt x="877" y="422"/>
                </a:lnTo>
                <a:lnTo>
                  <a:pt x="868" y="418"/>
                </a:lnTo>
                <a:lnTo>
                  <a:pt x="861" y="411"/>
                </a:lnTo>
                <a:lnTo>
                  <a:pt x="859" y="400"/>
                </a:lnTo>
                <a:close/>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close/>
              </a:path>
            </a:pathLst>
          </a:custGeom>
          <a:solidFill>
            <a:srgbClr val="66FF66"/>
          </a:solidFill>
          <a:ln w="0">
            <a:solidFill>
              <a:srgbClr val="F19A14"/>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Freeform 23"/>
          <p:cNvSpPr>
            <a:spLocks/>
          </p:cNvSpPr>
          <p:nvPr/>
        </p:nvSpPr>
        <p:spPr bwMode="auto">
          <a:xfrm>
            <a:off x="1956952" y="9401872"/>
            <a:ext cx="258763" cy="180975"/>
          </a:xfrm>
          <a:custGeom>
            <a:avLst/>
            <a:gdLst>
              <a:gd name="T0" fmla="*/ 0 w 163"/>
              <a:gd name="T1" fmla="*/ 29 h 114"/>
              <a:gd name="T2" fmla="*/ 2 w 163"/>
              <a:gd name="T3" fmla="*/ 20 h 114"/>
              <a:gd name="T4" fmla="*/ 2 w 163"/>
              <a:gd name="T5" fmla="*/ 11 h 114"/>
              <a:gd name="T6" fmla="*/ 7 w 163"/>
              <a:gd name="T7" fmla="*/ 6 h 114"/>
              <a:gd name="T8" fmla="*/ 11 w 163"/>
              <a:gd name="T9" fmla="*/ 2 h 114"/>
              <a:gd name="T10" fmla="*/ 20 w 163"/>
              <a:gd name="T11" fmla="*/ 0 h 114"/>
              <a:gd name="T12" fmla="*/ 29 w 163"/>
              <a:gd name="T13" fmla="*/ 0 h 114"/>
              <a:gd name="T14" fmla="*/ 40 w 163"/>
              <a:gd name="T15" fmla="*/ 2 h 114"/>
              <a:gd name="T16" fmla="*/ 43 w 163"/>
              <a:gd name="T17" fmla="*/ 4 h 114"/>
              <a:gd name="T18" fmla="*/ 45 w 163"/>
              <a:gd name="T19" fmla="*/ 9 h 114"/>
              <a:gd name="T20" fmla="*/ 49 w 163"/>
              <a:gd name="T21" fmla="*/ 15 h 114"/>
              <a:gd name="T22" fmla="*/ 67 w 163"/>
              <a:gd name="T23" fmla="*/ 22 h 114"/>
              <a:gd name="T24" fmla="*/ 81 w 163"/>
              <a:gd name="T25" fmla="*/ 24 h 114"/>
              <a:gd name="T26" fmla="*/ 90 w 163"/>
              <a:gd name="T27" fmla="*/ 29 h 114"/>
              <a:gd name="T28" fmla="*/ 96 w 163"/>
              <a:gd name="T29" fmla="*/ 33 h 114"/>
              <a:gd name="T30" fmla="*/ 108 w 163"/>
              <a:gd name="T31" fmla="*/ 40 h 114"/>
              <a:gd name="T32" fmla="*/ 116 w 163"/>
              <a:gd name="T33" fmla="*/ 36 h 114"/>
              <a:gd name="T34" fmla="*/ 123 w 163"/>
              <a:gd name="T35" fmla="*/ 31 h 114"/>
              <a:gd name="T36" fmla="*/ 130 w 163"/>
              <a:gd name="T37" fmla="*/ 27 h 114"/>
              <a:gd name="T38" fmla="*/ 134 w 163"/>
              <a:gd name="T39" fmla="*/ 22 h 114"/>
              <a:gd name="T40" fmla="*/ 143 w 163"/>
              <a:gd name="T41" fmla="*/ 20 h 114"/>
              <a:gd name="T42" fmla="*/ 152 w 163"/>
              <a:gd name="T43" fmla="*/ 29 h 114"/>
              <a:gd name="T44" fmla="*/ 159 w 163"/>
              <a:gd name="T45" fmla="*/ 42 h 114"/>
              <a:gd name="T46" fmla="*/ 163 w 163"/>
              <a:gd name="T47" fmla="*/ 60 h 114"/>
              <a:gd name="T48" fmla="*/ 159 w 163"/>
              <a:gd name="T49" fmla="*/ 65 h 114"/>
              <a:gd name="T50" fmla="*/ 148 w 163"/>
              <a:gd name="T51" fmla="*/ 69 h 114"/>
              <a:gd name="T52" fmla="*/ 134 w 163"/>
              <a:gd name="T53" fmla="*/ 69 h 114"/>
              <a:gd name="T54" fmla="*/ 119 w 163"/>
              <a:gd name="T55" fmla="*/ 71 h 114"/>
              <a:gd name="T56" fmla="*/ 105 w 163"/>
              <a:gd name="T57" fmla="*/ 76 h 114"/>
              <a:gd name="T58" fmla="*/ 94 w 163"/>
              <a:gd name="T59" fmla="*/ 85 h 114"/>
              <a:gd name="T60" fmla="*/ 90 w 163"/>
              <a:gd name="T61" fmla="*/ 94 h 114"/>
              <a:gd name="T62" fmla="*/ 87 w 163"/>
              <a:gd name="T63" fmla="*/ 100 h 114"/>
              <a:gd name="T64" fmla="*/ 83 w 163"/>
              <a:gd name="T65" fmla="*/ 107 h 114"/>
              <a:gd name="T66" fmla="*/ 74 w 163"/>
              <a:gd name="T67" fmla="*/ 112 h 114"/>
              <a:gd name="T68" fmla="*/ 54 w 163"/>
              <a:gd name="T69" fmla="*/ 114 h 114"/>
              <a:gd name="T70" fmla="*/ 52 w 163"/>
              <a:gd name="T71" fmla="*/ 89 h 114"/>
              <a:gd name="T72" fmla="*/ 47 w 163"/>
              <a:gd name="T73" fmla="*/ 74 h 114"/>
              <a:gd name="T74" fmla="*/ 38 w 163"/>
              <a:gd name="T75" fmla="*/ 65 h 114"/>
              <a:gd name="T76" fmla="*/ 27 w 163"/>
              <a:gd name="T77" fmla="*/ 58 h 114"/>
              <a:gd name="T78" fmla="*/ 18 w 163"/>
              <a:gd name="T79" fmla="*/ 51 h 114"/>
              <a:gd name="T80" fmla="*/ 9 w 163"/>
              <a:gd name="T81" fmla="*/ 47 h 114"/>
              <a:gd name="T82" fmla="*/ 2 w 163"/>
              <a:gd name="T83" fmla="*/ 40 h 114"/>
              <a:gd name="T84" fmla="*/ 0 w 163"/>
              <a:gd name="T85"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14">
                <a:moveTo>
                  <a:pt x="0" y="29"/>
                </a:moveTo>
                <a:lnTo>
                  <a:pt x="2" y="20"/>
                </a:lnTo>
                <a:lnTo>
                  <a:pt x="2" y="11"/>
                </a:lnTo>
                <a:lnTo>
                  <a:pt x="7" y="6"/>
                </a:lnTo>
                <a:lnTo>
                  <a:pt x="11" y="2"/>
                </a:lnTo>
                <a:lnTo>
                  <a:pt x="20" y="0"/>
                </a:lnTo>
                <a:lnTo>
                  <a:pt x="29" y="0"/>
                </a:lnTo>
                <a:lnTo>
                  <a:pt x="40" y="2"/>
                </a:lnTo>
                <a:lnTo>
                  <a:pt x="43" y="4"/>
                </a:lnTo>
                <a:lnTo>
                  <a:pt x="45" y="9"/>
                </a:lnTo>
                <a:lnTo>
                  <a:pt x="49" y="15"/>
                </a:lnTo>
                <a:lnTo>
                  <a:pt x="67" y="22"/>
                </a:lnTo>
                <a:lnTo>
                  <a:pt x="81" y="24"/>
                </a:lnTo>
                <a:lnTo>
                  <a:pt x="90" y="29"/>
                </a:lnTo>
                <a:lnTo>
                  <a:pt x="96" y="33"/>
                </a:lnTo>
                <a:lnTo>
                  <a:pt x="108" y="40"/>
                </a:lnTo>
                <a:lnTo>
                  <a:pt x="116" y="36"/>
                </a:lnTo>
                <a:lnTo>
                  <a:pt x="123" y="31"/>
                </a:lnTo>
                <a:lnTo>
                  <a:pt x="130" y="27"/>
                </a:lnTo>
                <a:lnTo>
                  <a:pt x="134" y="22"/>
                </a:lnTo>
                <a:lnTo>
                  <a:pt x="143" y="20"/>
                </a:lnTo>
                <a:lnTo>
                  <a:pt x="152" y="29"/>
                </a:lnTo>
                <a:lnTo>
                  <a:pt x="159" y="42"/>
                </a:lnTo>
                <a:lnTo>
                  <a:pt x="163" y="60"/>
                </a:lnTo>
                <a:lnTo>
                  <a:pt x="159" y="65"/>
                </a:lnTo>
                <a:lnTo>
                  <a:pt x="148" y="69"/>
                </a:lnTo>
                <a:lnTo>
                  <a:pt x="134" y="69"/>
                </a:lnTo>
                <a:lnTo>
                  <a:pt x="119" y="71"/>
                </a:lnTo>
                <a:lnTo>
                  <a:pt x="105" y="76"/>
                </a:lnTo>
                <a:lnTo>
                  <a:pt x="94" y="85"/>
                </a:lnTo>
                <a:lnTo>
                  <a:pt x="90" y="94"/>
                </a:lnTo>
                <a:lnTo>
                  <a:pt x="87" y="100"/>
                </a:lnTo>
                <a:lnTo>
                  <a:pt x="83" y="107"/>
                </a:lnTo>
                <a:lnTo>
                  <a:pt x="74" y="112"/>
                </a:lnTo>
                <a:lnTo>
                  <a:pt x="54" y="114"/>
                </a:lnTo>
                <a:lnTo>
                  <a:pt x="52" y="89"/>
                </a:lnTo>
                <a:lnTo>
                  <a:pt x="47" y="74"/>
                </a:lnTo>
                <a:lnTo>
                  <a:pt x="38" y="65"/>
                </a:lnTo>
                <a:lnTo>
                  <a:pt x="27" y="58"/>
                </a:lnTo>
                <a:lnTo>
                  <a:pt x="18" y="51"/>
                </a:lnTo>
                <a:lnTo>
                  <a:pt x="9" y="47"/>
                </a:lnTo>
                <a:lnTo>
                  <a:pt x="2" y="40"/>
                </a:lnTo>
                <a:lnTo>
                  <a:pt x="0" y="29"/>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Freeform 24"/>
          <p:cNvSpPr>
            <a:spLocks/>
          </p:cNvSpPr>
          <p:nvPr/>
        </p:nvSpPr>
        <p:spPr bwMode="auto">
          <a:xfrm>
            <a:off x="593290" y="8812910"/>
            <a:ext cx="3544888" cy="1312863"/>
          </a:xfrm>
          <a:custGeom>
            <a:avLst/>
            <a:gdLst>
              <a:gd name="T0" fmla="*/ 1651 w 2233"/>
              <a:gd name="T1" fmla="*/ 541 h 827"/>
              <a:gd name="T2" fmla="*/ 1745 w 2233"/>
              <a:gd name="T3" fmla="*/ 570 h 827"/>
              <a:gd name="T4" fmla="*/ 1792 w 2233"/>
              <a:gd name="T5" fmla="*/ 590 h 827"/>
              <a:gd name="T6" fmla="*/ 1909 w 2233"/>
              <a:gd name="T7" fmla="*/ 619 h 827"/>
              <a:gd name="T8" fmla="*/ 1947 w 2233"/>
              <a:gd name="T9" fmla="*/ 639 h 827"/>
              <a:gd name="T10" fmla="*/ 2036 w 2233"/>
              <a:gd name="T11" fmla="*/ 634 h 827"/>
              <a:gd name="T12" fmla="*/ 2189 w 2233"/>
              <a:gd name="T13" fmla="*/ 570 h 827"/>
              <a:gd name="T14" fmla="*/ 2191 w 2233"/>
              <a:gd name="T15" fmla="*/ 453 h 827"/>
              <a:gd name="T16" fmla="*/ 2166 w 2233"/>
              <a:gd name="T17" fmla="*/ 451 h 827"/>
              <a:gd name="T18" fmla="*/ 2090 w 2233"/>
              <a:gd name="T19" fmla="*/ 369 h 827"/>
              <a:gd name="T20" fmla="*/ 2068 w 2233"/>
              <a:gd name="T21" fmla="*/ 290 h 827"/>
              <a:gd name="T22" fmla="*/ 2070 w 2233"/>
              <a:gd name="T23" fmla="*/ 270 h 827"/>
              <a:gd name="T24" fmla="*/ 2034 w 2233"/>
              <a:gd name="T25" fmla="*/ 241 h 827"/>
              <a:gd name="T26" fmla="*/ 2016 w 2233"/>
              <a:gd name="T27" fmla="*/ 167 h 827"/>
              <a:gd name="T28" fmla="*/ 2016 w 2233"/>
              <a:gd name="T29" fmla="*/ 147 h 827"/>
              <a:gd name="T30" fmla="*/ 2023 w 2233"/>
              <a:gd name="T31" fmla="*/ 123 h 827"/>
              <a:gd name="T32" fmla="*/ 2034 w 2233"/>
              <a:gd name="T33" fmla="*/ 80 h 827"/>
              <a:gd name="T34" fmla="*/ 1902 w 2233"/>
              <a:gd name="T35" fmla="*/ 96 h 827"/>
              <a:gd name="T36" fmla="*/ 1792 w 2233"/>
              <a:gd name="T37" fmla="*/ 83 h 827"/>
              <a:gd name="T38" fmla="*/ 1683 w 2233"/>
              <a:gd name="T39" fmla="*/ 181 h 827"/>
              <a:gd name="T40" fmla="*/ 1669 w 2233"/>
              <a:gd name="T41" fmla="*/ 78 h 827"/>
              <a:gd name="T42" fmla="*/ 1591 w 2233"/>
              <a:gd name="T43" fmla="*/ 132 h 827"/>
              <a:gd name="T44" fmla="*/ 1492 w 2233"/>
              <a:gd name="T45" fmla="*/ 51 h 827"/>
              <a:gd name="T46" fmla="*/ 1421 w 2233"/>
              <a:gd name="T47" fmla="*/ 24 h 827"/>
              <a:gd name="T48" fmla="*/ 1381 w 2233"/>
              <a:gd name="T49" fmla="*/ 4 h 827"/>
              <a:gd name="T50" fmla="*/ 1289 w 2233"/>
              <a:gd name="T51" fmla="*/ 49 h 827"/>
              <a:gd name="T52" fmla="*/ 1199 w 2233"/>
              <a:gd name="T53" fmla="*/ 78 h 827"/>
              <a:gd name="T54" fmla="*/ 1110 w 2233"/>
              <a:gd name="T55" fmla="*/ 127 h 827"/>
              <a:gd name="T56" fmla="*/ 960 w 2233"/>
              <a:gd name="T57" fmla="*/ 199 h 827"/>
              <a:gd name="T58" fmla="*/ 870 w 2233"/>
              <a:gd name="T59" fmla="*/ 335 h 827"/>
              <a:gd name="T60" fmla="*/ 870 w 2233"/>
              <a:gd name="T61" fmla="*/ 286 h 827"/>
              <a:gd name="T62" fmla="*/ 873 w 2233"/>
              <a:gd name="T63" fmla="*/ 210 h 827"/>
              <a:gd name="T64" fmla="*/ 736 w 2233"/>
              <a:gd name="T65" fmla="*/ 174 h 827"/>
              <a:gd name="T66" fmla="*/ 530 w 2233"/>
              <a:gd name="T67" fmla="*/ 67 h 827"/>
              <a:gd name="T68" fmla="*/ 291 w 2233"/>
              <a:gd name="T69" fmla="*/ 143 h 827"/>
              <a:gd name="T70" fmla="*/ 190 w 2233"/>
              <a:gd name="T71" fmla="*/ 167 h 827"/>
              <a:gd name="T72" fmla="*/ 197 w 2233"/>
              <a:gd name="T73" fmla="*/ 297 h 827"/>
              <a:gd name="T74" fmla="*/ 105 w 2233"/>
              <a:gd name="T75" fmla="*/ 257 h 827"/>
              <a:gd name="T76" fmla="*/ 15 w 2233"/>
              <a:gd name="T77" fmla="*/ 362 h 827"/>
              <a:gd name="T78" fmla="*/ 40 w 2233"/>
              <a:gd name="T79" fmla="*/ 503 h 827"/>
              <a:gd name="T80" fmla="*/ 62 w 2233"/>
              <a:gd name="T81" fmla="*/ 652 h 827"/>
              <a:gd name="T82" fmla="*/ 103 w 2233"/>
              <a:gd name="T83" fmla="*/ 643 h 827"/>
              <a:gd name="T84" fmla="*/ 329 w 2233"/>
              <a:gd name="T85" fmla="*/ 608 h 827"/>
              <a:gd name="T86" fmla="*/ 445 w 2233"/>
              <a:gd name="T87" fmla="*/ 634 h 827"/>
              <a:gd name="T88" fmla="*/ 492 w 2233"/>
              <a:gd name="T89" fmla="*/ 659 h 827"/>
              <a:gd name="T90" fmla="*/ 586 w 2233"/>
              <a:gd name="T91" fmla="*/ 646 h 827"/>
              <a:gd name="T92" fmla="*/ 669 w 2233"/>
              <a:gd name="T93" fmla="*/ 617 h 827"/>
              <a:gd name="T94" fmla="*/ 682 w 2233"/>
              <a:gd name="T95" fmla="*/ 684 h 827"/>
              <a:gd name="T96" fmla="*/ 794 w 2233"/>
              <a:gd name="T97" fmla="*/ 643 h 827"/>
              <a:gd name="T98" fmla="*/ 899 w 2233"/>
              <a:gd name="T99" fmla="*/ 639 h 827"/>
              <a:gd name="T100" fmla="*/ 971 w 2233"/>
              <a:gd name="T101" fmla="*/ 724 h 827"/>
              <a:gd name="T102" fmla="*/ 1014 w 2233"/>
              <a:gd name="T103" fmla="*/ 818 h 827"/>
              <a:gd name="T104" fmla="*/ 1130 w 2233"/>
              <a:gd name="T105" fmla="*/ 786 h 827"/>
              <a:gd name="T106" fmla="*/ 1249 w 2233"/>
              <a:gd name="T107" fmla="*/ 726 h 827"/>
              <a:gd name="T108" fmla="*/ 1392 w 2233"/>
              <a:gd name="T109" fmla="*/ 701 h 827"/>
              <a:gd name="T110" fmla="*/ 1437 w 2233"/>
              <a:gd name="T111" fmla="*/ 663 h 827"/>
              <a:gd name="T112" fmla="*/ 1477 w 2233"/>
              <a:gd name="T113" fmla="*/ 648 h 827"/>
              <a:gd name="T114" fmla="*/ 1522 w 2233"/>
              <a:gd name="T115" fmla="*/ 634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3" h="827">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73" name="Picture 25" descr="E:\JOB\MID\Map-Marker-PNG-Fil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23107" y="7688960"/>
            <a:ext cx="1429545" cy="142954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850099" y="3884297"/>
            <a:ext cx="10820400" cy="8679299"/>
          </a:xfrm>
          <a:prstGeom prst="rect">
            <a:avLst/>
          </a:prstGeom>
          <a:noFill/>
        </p:spPr>
        <p:txBody>
          <a:bodyPr wrap="square" rtlCol="0">
            <a:spAutoFit/>
          </a:bodyPr>
          <a:lstStyle/>
          <a:p>
            <a:r>
              <a:rPr lang="ky-KG" sz="1800" dirty="0"/>
              <a:t>Письменная история его насчитывает свыше тысячелетия, а археологические находки ведут вообще в трехтысячелетнюю давность.</a:t>
            </a:r>
            <a:r>
              <a:rPr lang="ru-RU" sz="1800" dirty="0"/>
              <a:t> Город </a:t>
            </a:r>
            <a:r>
              <a:rPr lang="ky-KG" sz="1800" dirty="0"/>
              <a:t>расположен на юго-восточной окраине Ферганской долины у северного подножия Памиро-Алая. Утопающий в зелени, он раскинулся по берегам горной реки Ак-Бууры на высоте 940- 1070 метров над уровнем моря.</a:t>
            </a:r>
            <a:endParaRPr lang="ru-RU" sz="1800" dirty="0"/>
          </a:p>
          <a:p>
            <a:r>
              <a:rPr lang="ky-KG" sz="1800" dirty="0"/>
              <a:t>На праздновании 3000-летия города Оша, которое отмечалось в 2000 год</a:t>
            </a:r>
            <a:r>
              <a:rPr lang="ru-RU" sz="1800" dirty="0"/>
              <a:t>у</a:t>
            </a:r>
            <a:r>
              <a:rPr lang="ky-KG" sz="1800" dirty="0"/>
              <a:t>, президент страны Аскар Акаев провозгласил город Ош - южной столицей Кыргызстана. О почтенном возрасте города свидетельствуют наскальные рисунки и надписи, обнаруженные на южном склоне четырехглавой Сулейман-горы.</a:t>
            </a:r>
            <a:endParaRPr lang="ru-RU" sz="1800" dirty="0"/>
          </a:p>
          <a:p>
            <a:r>
              <a:rPr lang="ky-KG" sz="1800" dirty="0"/>
              <a:t>В древности и в средние века Ош стоял на пересечении дорог Великого Шелкового пути. Ош - один из старейших городов Центральной Азии. Это оазис, орошаемый водами, сбегающей с Памира реки Ак-Бууры, где после перехода через поднебесные горы Памира отдыхали утомленные караваны.</a:t>
            </a:r>
            <a:endParaRPr lang="ru-RU" sz="1800" dirty="0"/>
          </a:p>
          <a:p>
            <a:r>
              <a:rPr lang="ky-KG" sz="1800" dirty="0"/>
              <a:t>Торговый город Ош славился своими базарами и караван-сараями. Более двух тысяч лет главный базар в Оше живет своей жизнью. Меняя свои границы, он остается верен месту, на котором когда-то возник в древности.</a:t>
            </a:r>
            <a:endParaRPr lang="ru-RU" sz="1800" dirty="0"/>
          </a:p>
          <a:p>
            <a:r>
              <a:rPr lang="ky-KG" sz="1800" dirty="0"/>
              <a:t>Современный Ошский базар является самым популярным туристским объектом. Особой популярностью пользуется Улица ремесленников и Фруктовые ряды. По мнению большинства туристов, путешествующих по маршрутам Великого Шелкового пути, Ошский базар по объему товарооборота, экзотике и силе впечатлений самый интересный в Центральной Азии.</a:t>
            </a:r>
            <a:endParaRPr lang="ru-RU" sz="1800" dirty="0"/>
          </a:p>
          <a:p>
            <a:r>
              <a:rPr lang="ky-KG" sz="1800" dirty="0"/>
              <a:t> </a:t>
            </a:r>
            <a:endParaRPr lang="ru-RU" sz="1800" dirty="0"/>
          </a:p>
          <a:p>
            <a:r>
              <a:rPr lang="ky-KG" sz="1800" dirty="0"/>
              <a:t>По данным библиографических источников к концу XIX века в Оше было 154 мечети и </a:t>
            </a:r>
            <a:r>
              <a:rPr lang="ky-KG" sz="1800" dirty="0" smtClean="0"/>
              <a:t>5 </a:t>
            </a:r>
            <a:r>
              <a:rPr lang="ky-KG" sz="1800" dirty="0"/>
              <a:t>медресе. Несколько архитектурных памятников, относящихся к различным периодам его истории, сохранились до наших дней. Среди них мавзолей Асаф-ибн-Бурхия (17-18 вв.), мечеть </a:t>
            </a:r>
            <a:r>
              <a:rPr lang="ky-KG" sz="1800" dirty="0" smtClean="0"/>
              <a:t>Рават </a:t>
            </a:r>
            <a:r>
              <a:rPr lang="ky-KG" sz="1800" dirty="0"/>
              <a:t>Абдулла - хана (16-17 вв.), мечеть Мухаммада Юсупа Бай- </a:t>
            </a:r>
            <a:r>
              <a:rPr lang="ky-KG" sz="1800" dirty="0" smtClean="0"/>
              <a:t>ходжи-Оглы </a:t>
            </a:r>
            <a:r>
              <a:rPr lang="ky-KG" sz="1800" dirty="0"/>
              <a:t>и еще около 30 исторических памятников.</a:t>
            </a:r>
            <a:endParaRPr lang="ru-RU" sz="1800" dirty="0"/>
          </a:p>
          <a:p>
            <a:r>
              <a:rPr lang="ky-KG" sz="1800" dirty="0"/>
              <a:t>Основной достопримечательностью Оша является четырехглавая гора Сулейман-Тоо (Тахт-и-Сулейман), возвышающаяся почти в центре города. На южном склоне горы были обнаружены остатки поселения, существовавшего в эпоху поздней бронзы (12-7 вв до н.э.), по которым определили 3000-летний возраст города. Древний Ош (4 в до н.э. - 5 в н.э.) был важным пунктом на Великом Шелковом пути, к этому времени относятся развалины многочисленных древних замков на окраинах Оша: Мирзалим-Дёбё, Чаян-Дёбё, Отуз-А</a:t>
            </a:r>
            <a:r>
              <a:rPr lang="ru-RU" sz="1800" dirty="0"/>
              <a:t>д</a:t>
            </a:r>
            <a:r>
              <a:rPr lang="ky-KG" sz="1800" dirty="0"/>
              <a:t>ыр, крепость Мады и др</a:t>
            </a:r>
            <a:r>
              <a:rPr lang="ky-KG" sz="1800" dirty="0" smtClean="0"/>
              <a:t>.</a:t>
            </a:r>
            <a:endParaRPr lang="ru-RU" sz="1800" dirty="0"/>
          </a:p>
        </p:txBody>
      </p:sp>
    </p:spTree>
    <p:extLst>
      <p:ext uri="{BB962C8B-B14F-4D97-AF65-F5344CB8AC3E}">
        <p14:creationId xmlns:p14="http://schemas.microsoft.com/office/powerpoint/2010/main" val="329682384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https://i.ytimg.com/vi/-4ms5JBNIsE/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3438" t="1396" r="5234" b="7252"/>
          <a:stretch/>
        </p:blipFill>
        <p:spPr bwMode="auto">
          <a:xfrm>
            <a:off x="1" y="1"/>
            <a:ext cx="24377650" cy="1371600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1908215"/>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Дайвинг на озере Сары-Челек</a:t>
            </a:r>
            <a:endParaRPr lang="ru-RU" sz="4000" b="1" dirty="0" smtClean="0">
              <a:solidFill>
                <a:srgbClr val="FFFF00"/>
              </a:solidFill>
            </a:endParaRPr>
          </a:p>
          <a:p>
            <a:pPr algn="ctr"/>
            <a:r>
              <a:rPr lang="ky-KG" sz="2400" dirty="0" smtClean="0">
                <a:solidFill>
                  <a:schemeClr val="bg1"/>
                </a:solidFill>
              </a:rPr>
              <a:t> </a:t>
            </a:r>
            <a:endParaRPr lang="en-US" sz="4000" dirty="0">
              <a:solidFill>
                <a:schemeClr val="bg1"/>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11106150"/>
            <a:ext cx="23736301" cy="2031325"/>
          </a:xfrm>
          <a:prstGeom prst="rect">
            <a:avLst/>
          </a:prstGeom>
          <a:noFill/>
        </p:spPr>
        <p:txBody>
          <a:bodyPr wrap="square" rtlCol="0">
            <a:spAutoFit/>
          </a:bodyPr>
          <a:lstStyle/>
          <a:p>
            <a:r>
              <a:rPr lang="ky-KG" sz="1800" b="1" dirty="0">
                <a:solidFill>
                  <a:schemeClr val="bg1"/>
                </a:solidFill>
              </a:rPr>
              <a:t>Дайвинг на </a:t>
            </a:r>
            <a:r>
              <a:rPr lang="ky-KG" sz="1800" b="1" dirty="0" smtClean="0">
                <a:solidFill>
                  <a:schemeClr val="bg1"/>
                </a:solidFill>
              </a:rPr>
              <a:t>озере Сары-Челек</a:t>
            </a:r>
            <a:endParaRPr lang="ru-RU" sz="1800" dirty="0">
              <a:solidFill>
                <a:schemeClr val="bg1"/>
              </a:solidFill>
            </a:endParaRPr>
          </a:p>
          <a:p>
            <a:r>
              <a:rPr lang="ky-KG" sz="1800" dirty="0">
                <a:solidFill>
                  <a:schemeClr val="bg1"/>
                </a:solidFill>
              </a:rPr>
              <a:t>Дайвинг на Сары-Челеке довольно интересен. Хорошая видимость, достигающая 22 м позволяет наслаждаться окружающими ландшафтами в полной мере. Берега озера скалистые и обрывистые, скальные отвесные стены, скалистые пики, небольшие гроты и террасы, все это в изобилии есть на озере. В нескольких местах под водой сохранился затопленный лес, в который с годами прибило течением множество упавших деревьев.</a:t>
            </a:r>
            <a:endParaRPr lang="ru-RU" sz="1800" dirty="0">
              <a:solidFill>
                <a:schemeClr val="bg1"/>
              </a:solidFill>
            </a:endParaRPr>
          </a:p>
          <a:p>
            <a:r>
              <a:rPr lang="ky-KG" sz="1800" dirty="0">
                <a:solidFill>
                  <a:schemeClr val="bg1"/>
                </a:solidFill>
              </a:rPr>
              <a:t>Получился настоящий бурелом. Постоянно под водой встречаются стайки рыбы (Маринка). Правда подпускают они к себе на 6 -10 м, ближе не подходят. Встречаются экземпляры до 5 кг. На данный момент на Сары – Челек было совершено только две дайв поездки. Поэтому с точки зрения дайвинга озеро почти не изучено. Озеро скрывает еще много интересных мест для занятий дайвингом. Рядом с озером Сары Челек есть еще несколько небольших озер. Одно из них представляет интерес для дайвинга. Оно меньше Сары Челека и не такое глубокое, но под водой очень красивое. Причудливые очертания дна, разнообразие водорослей, и обилие крупной рыбы делают погружения в нем интересными и увлекательными. Для любителей подводной охоты это озеро просто находка. Рыба не пуганая и подпускает на расстояние вытянутой руки.</a:t>
            </a:r>
            <a:endParaRPr lang="ru-RU" sz="1800" dirty="0">
              <a:solidFill>
                <a:schemeClr val="bg1"/>
              </a:solidFill>
            </a:endParaRPr>
          </a:p>
        </p:txBody>
      </p:sp>
    </p:spTree>
    <p:extLst>
      <p:ext uri="{BB962C8B-B14F-4D97-AF65-F5344CB8AC3E}">
        <p14:creationId xmlns:p14="http://schemas.microsoft.com/office/powerpoint/2010/main" val="269366108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s://statica2.obnovlenie.ru/foto/thumb/1280x852x2/2016/01/19/71df4a5e5ee94dc80d42b7d496d84485.jpg"/>
          <p:cNvPicPr>
            <a:picLocks noChangeAspect="1" noChangeArrowheads="1"/>
          </p:cNvPicPr>
          <p:nvPr/>
        </p:nvPicPr>
        <p:blipFill rotWithShape="1">
          <a:blip r:embed="rId2">
            <a:extLst>
              <a:ext uri="{28A0092B-C50C-407E-A947-70E740481C1C}">
                <a14:useLocalDpi xmlns:a14="http://schemas.microsoft.com/office/drawing/2010/main" val="0"/>
              </a:ext>
            </a:extLst>
          </a:blip>
          <a:srcRect t="1995" b="13487"/>
          <a:stretch/>
        </p:blipFill>
        <p:spPr bwMode="auto">
          <a:xfrm>
            <a:off x="-3176" y="1"/>
            <a:ext cx="24380825" cy="137159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87255" y="738196"/>
            <a:ext cx="18526097" cy="1908215"/>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ky-KG" sz="4000" b="1" dirty="0" smtClean="0">
                <a:solidFill>
                  <a:srgbClr val="FFFF00"/>
                </a:solidFill>
              </a:rPr>
              <a:t>Дайвинг на Токтогульском водохранилище</a:t>
            </a:r>
            <a:endParaRPr lang="ru-RU" sz="4000" b="1" dirty="0" smtClean="0">
              <a:solidFill>
                <a:srgbClr val="FFFF00"/>
              </a:solidFill>
            </a:endParaRPr>
          </a:p>
          <a:p>
            <a:pPr algn="ctr"/>
            <a:r>
              <a:rPr lang="ky-KG" sz="2400" dirty="0" smtClean="0">
                <a:solidFill>
                  <a:schemeClr val="bg1"/>
                </a:solidFill>
              </a:rPr>
              <a:t> </a:t>
            </a:r>
            <a:endParaRPr lang="en-US" sz="4000" dirty="0">
              <a:solidFill>
                <a:schemeClr val="bg1"/>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9944100"/>
            <a:ext cx="23736301" cy="3139321"/>
          </a:xfrm>
          <a:prstGeom prst="rect">
            <a:avLst/>
          </a:prstGeom>
          <a:noFill/>
        </p:spPr>
        <p:txBody>
          <a:bodyPr wrap="square" rtlCol="0">
            <a:spAutoFit/>
          </a:bodyPr>
          <a:lstStyle/>
          <a:p>
            <a:r>
              <a:rPr lang="ky-KG" sz="1800" b="1" dirty="0">
                <a:solidFill>
                  <a:schemeClr val="bg1"/>
                </a:solidFill>
              </a:rPr>
              <a:t>Дайвинг на Токтогульском водохранилище</a:t>
            </a:r>
            <a:endParaRPr lang="ru-RU" sz="1800" dirty="0">
              <a:solidFill>
                <a:schemeClr val="bg1"/>
              </a:solidFill>
            </a:endParaRPr>
          </a:p>
          <a:p>
            <a:r>
              <a:rPr lang="ky-KG" sz="1800" dirty="0">
                <a:solidFill>
                  <a:schemeClr val="bg1"/>
                </a:solidFill>
              </a:rPr>
              <a:t>Географическая справка: Токтогульское водохранилище, образовано плотиной Токтогульской ГЭС на р. Нарын. Заполнение его началось в 1974. Площадь 284 км2; объём 19,5 км3, длина 65 км, наибольшая ширина 12 км, средняя глубина 69 м, максимальная — 180 м; уровень колеблется в пределах 63 м. Высота над уровнем моря 880 м.</a:t>
            </a:r>
            <a:endParaRPr lang="ru-RU" sz="1800" dirty="0">
              <a:solidFill>
                <a:schemeClr val="bg1"/>
              </a:solidFill>
            </a:endParaRPr>
          </a:p>
          <a:p>
            <a:r>
              <a:rPr lang="ky-KG" sz="1800" dirty="0">
                <a:solidFill>
                  <a:schemeClr val="bg1"/>
                </a:solidFill>
              </a:rPr>
              <a:t>Климатические условия: Климат на Токтогульском водохранилище жаркий, умеренный. Температура воздуха летом 35-38 градусов днем и 22-25 ночью. Ветровой режим умеренный. Зима снежная не сильно холодная. Температура воды летом достигает 25-27 градусов. Термоклин наступает после 35-42 метров. Лед на озеро не встает.</a:t>
            </a:r>
            <a:endParaRPr lang="ru-RU" sz="1800" dirty="0">
              <a:solidFill>
                <a:schemeClr val="bg1"/>
              </a:solidFill>
            </a:endParaRPr>
          </a:p>
          <a:p>
            <a:r>
              <a:rPr lang="ky-KG" sz="1800" dirty="0">
                <a:solidFill>
                  <a:schemeClr val="bg1"/>
                </a:solidFill>
              </a:rPr>
              <a:t>Дайвинг на Токтогульском водохранилище довольно интересен. В целом берега озера состоят из глинистых пород. Но ближе к Токтогульской ГЭС озеро сужается и образует скалистый каньон длинной 14-16 км и шириной 300-600м. Вот здесь и происходит вся нырялка. В каньон можно добраться только по воде. Отвесные скалы и осыпи исключают любую возможность добраться сюда по суше. Глубина каньона колеблется от120 до 180 м. Высота окружающих скал достигает 400м. Видимость в каньоне достигает 15-18м, но после глубины 18-22м резко падает и составляет примерно 4-6м. Вода в Токтогулке теплая летом достигает 25-27 градусов. Термоклин наступает после 40 м. Часто встречаются косяки рыбы. В озере водятся сазан, карась, толстолобик, маринка, белый амур и форель. Часто можно встретить крупные экземпляры толстолобика и белого амура, достигающие 10-12 кг В последней нашей поездке, нами были обнаружены медузы небольшого размера (10-12 см в диаметре). Так же в озере в большом количестве водятся креветки.Под водой каньон изобилует отвесными и отрицательными стенками, скалистыми пиками, не большими гротами. Иногда встречаются затопленные деревья и кустарники.</a:t>
            </a:r>
            <a:endParaRPr lang="ru-RU" sz="1800" dirty="0">
              <a:solidFill>
                <a:schemeClr val="bg1"/>
              </a:solidFill>
            </a:endParaRPr>
          </a:p>
        </p:txBody>
      </p:sp>
    </p:spTree>
    <p:extLst>
      <p:ext uri="{BB962C8B-B14F-4D97-AF65-F5344CB8AC3E}">
        <p14:creationId xmlns:p14="http://schemas.microsoft.com/office/powerpoint/2010/main" val="223183300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https://www.open.kg/uploads/posts/2018-03/1522514215_screenshot_5.png"/>
          <p:cNvPicPr>
            <a:picLocks noChangeAspect="1" noChangeArrowheads="1"/>
          </p:cNvPicPr>
          <p:nvPr/>
        </p:nvPicPr>
        <p:blipFill rotWithShape="1">
          <a:blip r:embed="rId2">
            <a:extLst>
              <a:ext uri="{28A0092B-C50C-407E-A947-70E740481C1C}">
                <a14:useLocalDpi xmlns:a14="http://schemas.microsoft.com/office/drawing/2010/main" val="0"/>
              </a:ext>
            </a:extLst>
          </a:blip>
          <a:srcRect l="570" r="9547" b="12038"/>
          <a:stretch/>
        </p:blipFill>
        <p:spPr bwMode="auto">
          <a:xfrm>
            <a:off x="-1" y="45372"/>
            <a:ext cx="24377651" cy="1367062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2932391" y="738196"/>
            <a:ext cx="18684859" cy="1908215"/>
          </a:xfrm>
          <a:prstGeom prst="rect">
            <a:avLst/>
          </a:prstGeom>
          <a:noFill/>
        </p:spPr>
        <p:txBody>
          <a:bodyPr wrap="none" rtlCol="0">
            <a:spAutoFit/>
          </a:bodyPr>
          <a:lstStyle/>
          <a:p>
            <a:pPr algn="ctr"/>
            <a:r>
              <a:rPr lang="ru-RU" sz="5400" b="1" dirty="0">
                <a:solidFill>
                  <a:schemeClr val="bg1"/>
                </a:solidFill>
              </a:rPr>
              <a:t>Туристический потенциал Дж</a:t>
            </a:r>
            <a:r>
              <a:rPr lang="ky-KG" sz="5400" b="1" dirty="0">
                <a:solidFill>
                  <a:schemeClr val="bg1"/>
                </a:solidFill>
              </a:rPr>
              <a:t>алал-Абадск</a:t>
            </a:r>
            <a:r>
              <a:rPr lang="ru-RU" sz="5400" b="1" dirty="0">
                <a:solidFill>
                  <a:schemeClr val="bg1"/>
                </a:solidFill>
              </a:rPr>
              <a:t>ой </a:t>
            </a:r>
            <a:r>
              <a:rPr lang="ru-RU" sz="5400" b="1" dirty="0" smtClean="0">
                <a:solidFill>
                  <a:schemeClr val="bg1"/>
                </a:solidFill>
              </a:rPr>
              <a:t>области</a:t>
            </a:r>
            <a:endParaRPr lang="ru-RU" sz="5400" b="1" dirty="0">
              <a:solidFill>
                <a:schemeClr val="bg1"/>
              </a:solidFill>
            </a:endParaRPr>
          </a:p>
          <a:p>
            <a:pPr algn="ctr">
              <a:buFont typeface="Wingdings" pitchFamily="2" charset="2"/>
              <a:buChar char="v"/>
            </a:pPr>
            <a:r>
              <a:rPr lang="ru-RU" sz="4000" b="1" dirty="0" smtClean="0">
                <a:solidFill>
                  <a:srgbClr val="FFFF00"/>
                </a:solidFill>
              </a:rPr>
              <a:t>Санаторий «</a:t>
            </a:r>
            <a:r>
              <a:rPr lang="ru-RU" sz="4000" b="1" dirty="0" err="1" smtClean="0">
                <a:solidFill>
                  <a:srgbClr val="FFFF00"/>
                </a:solidFill>
              </a:rPr>
              <a:t>Жалал-Абад</a:t>
            </a:r>
            <a:r>
              <a:rPr lang="ru-RU" sz="4000" b="1" dirty="0" smtClean="0">
                <a:solidFill>
                  <a:srgbClr val="FFFF00"/>
                </a:solidFill>
              </a:rPr>
              <a:t>»</a:t>
            </a:r>
          </a:p>
          <a:p>
            <a:pPr algn="ctr"/>
            <a:r>
              <a:rPr lang="ky-KG" sz="2400" dirty="0" smtClean="0">
                <a:solidFill>
                  <a:schemeClr val="bg1"/>
                </a:solidFill>
              </a:rPr>
              <a:t> </a:t>
            </a:r>
            <a:endParaRPr lang="en-US" sz="4000" dirty="0">
              <a:solidFill>
                <a:schemeClr val="bg1"/>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8248650"/>
            <a:ext cx="23736301" cy="5078313"/>
          </a:xfrm>
          <a:prstGeom prst="rect">
            <a:avLst/>
          </a:prstGeom>
          <a:noFill/>
        </p:spPr>
        <p:txBody>
          <a:bodyPr wrap="square" rtlCol="0">
            <a:spAutoFit/>
          </a:bodyPr>
          <a:lstStyle/>
          <a:p>
            <a:r>
              <a:rPr lang="ru-RU" sz="1800" b="1" dirty="0" smtClean="0">
                <a:solidFill>
                  <a:schemeClr val="bg1"/>
                </a:solidFill>
              </a:rPr>
              <a:t>Санаторий «</a:t>
            </a:r>
            <a:r>
              <a:rPr lang="ru-RU" sz="1800" b="1" dirty="0" err="1" smtClean="0">
                <a:solidFill>
                  <a:schemeClr val="bg1"/>
                </a:solidFill>
              </a:rPr>
              <a:t>Жалал-Абад</a:t>
            </a:r>
            <a:r>
              <a:rPr lang="ru-RU" sz="1800" b="1" dirty="0" smtClean="0">
                <a:solidFill>
                  <a:schemeClr val="bg1"/>
                </a:solidFill>
              </a:rPr>
              <a:t>»</a:t>
            </a:r>
            <a:endParaRPr lang="ru-RU" sz="1800" dirty="0">
              <a:solidFill>
                <a:schemeClr val="bg1"/>
              </a:solidFill>
            </a:endParaRPr>
          </a:p>
          <a:p>
            <a:r>
              <a:rPr lang="ky-KG" sz="1800" dirty="0">
                <a:solidFill>
                  <a:schemeClr val="bg1"/>
                </a:solidFill>
              </a:rPr>
              <a:t>Санаторий «Жалал</a:t>
            </a:r>
            <a:r>
              <a:rPr lang="ru-RU" sz="1800" dirty="0">
                <a:solidFill>
                  <a:schemeClr val="bg1"/>
                </a:solidFill>
              </a:rPr>
              <a:t>-А</a:t>
            </a:r>
            <a:r>
              <a:rPr lang="ky-KG" sz="1800" dirty="0">
                <a:solidFill>
                  <a:schemeClr val="bg1"/>
                </a:solidFill>
              </a:rPr>
              <a:t>ба</a:t>
            </a:r>
            <a:r>
              <a:rPr lang="ru-RU" sz="1800" dirty="0">
                <a:solidFill>
                  <a:schemeClr val="bg1"/>
                </a:solidFill>
              </a:rPr>
              <a:t>д</a:t>
            </a:r>
            <a:r>
              <a:rPr lang="ky-KG" sz="1800" dirty="0">
                <a:solidFill>
                  <a:schemeClr val="bg1"/>
                </a:solidFill>
              </a:rPr>
              <a:t>» был открыт в 1886 году близ одноименного города. На протяжении нескольких десятков лет сюда приезжает огромное количество людей для семейного отдыха с целью профилактики или лечения различных заболеваний. Это самая настоящая бальнеологическая здравница. Здесь расположены ванны торфяной иловой грязи и источники целебной минеральной воды («Кыз-Булак» и «Ак-Булак»). Ее состав разнообразен, здесь представлены такие виды:</a:t>
            </a:r>
            <a:r>
              <a:rPr lang="ru-RU" sz="1800" dirty="0">
                <a:solidFill>
                  <a:schemeClr val="bg1"/>
                </a:solidFill>
              </a:rPr>
              <a:t>  </a:t>
            </a:r>
            <a:r>
              <a:rPr lang="ky-KG" sz="1800" dirty="0">
                <a:solidFill>
                  <a:schemeClr val="bg1"/>
                </a:solidFill>
              </a:rPr>
              <a:t>Хлоридно-гидрокарбонатно-сульфатные; Слабощелочные минеральные воды с повышенным содержанием кремниевой кислоты (более тридцати миллиграмм на литр); Слабоминерализованные азотные термальные; Магниево-кальциево-натриевые.</a:t>
            </a:r>
            <a:endParaRPr lang="ru-RU" sz="1800" dirty="0">
              <a:solidFill>
                <a:schemeClr val="bg1"/>
              </a:solidFill>
            </a:endParaRPr>
          </a:p>
          <a:p>
            <a:r>
              <a:rPr lang="ky-KG" sz="1800" dirty="0">
                <a:solidFill>
                  <a:schemeClr val="bg1"/>
                </a:solidFill>
              </a:rPr>
              <a:t>Преимуществом санатория «Жалалабат» является его территориальное расположение. Он находится на склоне горы Аюб-Тоо на высоте 975 метров над уровнем моря. Здесь мягкий континентальный климат, даже зимой гостеприимство природы позволяет множеству посетителей приезжать на этот курортный комплекс.</a:t>
            </a:r>
            <a:endParaRPr lang="ru-RU" sz="1800" dirty="0">
              <a:solidFill>
                <a:schemeClr val="bg1"/>
              </a:solidFill>
            </a:endParaRPr>
          </a:p>
          <a:p>
            <a:r>
              <a:rPr lang="ky-KG" sz="1800" dirty="0">
                <a:solidFill>
                  <a:schemeClr val="bg1"/>
                </a:solidFill>
              </a:rPr>
              <a:t>Гостей санатория размещают в комфортных спальных номерах. Они делятся на три категории : стандартные (упрощенные недорогие комнаты); улучшенные (с усовершенствованной планировкой и хорошим ремонтом); класс «Люкс» (представительные номера со всеми удобствами для максимально комфортного отдыха). В зимнее время открыто 150 комнат для проживания, а летом функционируют 250 номеров.</a:t>
            </a:r>
            <a:endParaRPr lang="ru-RU" sz="1800" dirty="0">
              <a:solidFill>
                <a:schemeClr val="bg1"/>
              </a:solidFill>
            </a:endParaRPr>
          </a:p>
          <a:p>
            <a:r>
              <a:rPr lang="ky-KG" sz="1800" dirty="0">
                <a:solidFill>
                  <a:schemeClr val="bg1"/>
                </a:solidFill>
              </a:rPr>
              <a:t>В санатории «Жалалабат» установлено современное медицинское оборудование, которое обеспечивает хорошую эффективность и скорость процессов оздоровления. Здесь есть все для диагностики - проведения ультразвуковых исследований и электрокардиографии. Предусмотрено наличие клинической лаборатории, бювета для лечебного питья и фитобара.</a:t>
            </a:r>
            <a:endParaRPr lang="ru-RU" sz="1800" dirty="0">
              <a:solidFill>
                <a:schemeClr val="bg1"/>
              </a:solidFill>
            </a:endParaRPr>
          </a:p>
          <a:p>
            <a:r>
              <a:rPr lang="ky-KG" sz="1800" dirty="0">
                <a:solidFill>
                  <a:schemeClr val="bg1"/>
                </a:solidFill>
              </a:rPr>
              <a:t>В стенах санатория осуществляется профилактика и лечение следующих заболеваний: </a:t>
            </a:r>
            <a:endParaRPr lang="ru-RU" sz="1800" dirty="0">
              <a:solidFill>
                <a:schemeClr val="bg1"/>
              </a:solidFill>
            </a:endParaRPr>
          </a:p>
          <a:p>
            <a:r>
              <a:rPr lang="ky-KG" sz="1800" dirty="0">
                <a:solidFill>
                  <a:schemeClr val="bg1"/>
                </a:solidFill>
              </a:rPr>
              <a:t>Болезни органов желудочно-кишечного тракта.</a:t>
            </a:r>
            <a:endParaRPr lang="ru-RU" sz="1800" dirty="0">
              <a:solidFill>
                <a:schemeClr val="bg1"/>
              </a:solidFill>
            </a:endParaRPr>
          </a:p>
          <a:p>
            <a:r>
              <a:rPr lang="ky-KG" sz="1800" dirty="0">
                <a:solidFill>
                  <a:schemeClr val="bg1"/>
                </a:solidFill>
              </a:rPr>
              <a:t>Заболевания мочеполовой системы.</a:t>
            </a:r>
            <a:endParaRPr lang="ru-RU" sz="1800" dirty="0">
              <a:solidFill>
                <a:schemeClr val="bg1"/>
              </a:solidFill>
            </a:endParaRPr>
          </a:p>
          <a:p>
            <a:r>
              <a:rPr lang="ky-KG" sz="1800" dirty="0">
                <a:solidFill>
                  <a:schemeClr val="bg1"/>
                </a:solidFill>
              </a:rPr>
              <a:t>Проблемы с опорно-двигательным аппаратом.</a:t>
            </a:r>
            <a:endParaRPr lang="ru-RU" sz="1800" dirty="0">
              <a:solidFill>
                <a:schemeClr val="bg1"/>
              </a:solidFill>
            </a:endParaRPr>
          </a:p>
          <a:p>
            <a:r>
              <a:rPr lang="ky-KG" sz="1800" dirty="0">
                <a:solidFill>
                  <a:schemeClr val="bg1"/>
                </a:solidFill>
              </a:rPr>
              <a:t>Нарушения периферической нервной системы.</a:t>
            </a:r>
            <a:endParaRPr lang="ru-RU" sz="1800" dirty="0">
              <a:solidFill>
                <a:schemeClr val="bg1"/>
              </a:solidFill>
            </a:endParaRPr>
          </a:p>
          <a:p>
            <a:r>
              <a:rPr lang="ky-KG" sz="1800" dirty="0">
                <a:solidFill>
                  <a:schemeClr val="bg1"/>
                </a:solidFill>
              </a:rPr>
              <a:t>Кыргызкурорттуризм приглашает всех желающих в это живописное место, известное своей лечебной силой. Оздоровление и отдых в санатории «Жалалабат» не ударит по семейному бюджету, поэтому сюда каждый год приезжают взрослые и дети, чтобы насладиться силой природы, попробовать известные минеральные воды и окунуться в приятную грязевую ванну.</a:t>
            </a:r>
            <a:endParaRPr lang="ru-RU" sz="1800" dirty="0">
              <a:solidFill>
                <a:schemeClr val="bg1"/>
              </a:solidFill>
            </a:endParaRPr>
          </a:p>
        </p:txBody>
      </p:sp>
    </p:spTree>
    <p:extLst>
      <p:ext uri="{BB962C8B-B14F-4D97-AF65-F5344CB8AC3E}">
        <p14:creationId xmlns:p14="http://schemas.microsoft.com/office/powerpoint/2010/main" val="391744262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 name="TextBox 290"/>
          <p:cNvSpPr txBox="1"/>
          <p:nvPr/>
        </p:nvSpPr>
        <p:spPr>
          <a:xfrm>
            <a:off x="4528381" y="738196"/>
            <a:ext cx="15443843" cy="1661993"/>
          </a:xfrm>
          <a:prstGeom prst="rect">
            <a:avLst/>
          </a:prstGeom>
          <a:noFill/>
        </p:spPr>
        <p:txBody>
          <a:bodyPr wrap="none" rtlCol="0">
            <a:spAutoFit/>
          </a:bodyPr>
          <a:lstStyle/>
          <a:p>
            <a:pPr algn="ctr"/>
            <a:r>
              <a:rPr lang="ru-RU" sz="5400" b="1" dirty="0" smtClean="0">
                <a:solidFill>
                  <a:srgbClr val="216BA9"/>
                </a:solidFill>
              </a:rPr>
              <a:t>Туризм </a:t>
            </a:r>
            <a:r>
              <a:rPr lang="ky-KG" sz="5400" b="1" dirty="0" smtClean="0">
                <a:solidFill>
                  <a:srgbClr val="216BA9"/>
                </a:solidFill>
              </a:rPr>
              <a:t>Баткенской </a:t>
            </a:r>
            <a:r>
              <a:rPr lang="ru-RU" sz="5400" b="1" dirty="0" smtClean="0">
                <a:solidFill>
                  <a:srgbClr val="216BA9"/>
                </a:solidFill>
              </a:rPr>
              <a:t>области</a:t>
            </a:r>
            <a:endParaRPr lang="ru-RU" sz="5400" b="1" dirty="0">
              <a:solidFill>
                <a:srgbClr val="216BA9"/>
              </a:solidFill>
            </a:endParaRPr>
          </a:p>
          <a:p>
            <a:pPr algn="ctr"/>
            <a:r>
              <a:rPr lang="ky-KG" sz="2400" dirty="0">
                <a:solidFill>
                  <a:srgbClr val="216BA9"/>
                </a:solidFill>
              </a:rPr>
              <a:t>Баткенская область привлекает своими природно-климатическими условиями </a:t>
            </a:r>
            <a:endParaRPr lang="ky-KG" sz="2400" dirty="0" smtClean="0">
              <a:solidFill>
                <a:srgbClr val="216BA9"/>
              </a:solidFill>
            </a:endParaRPr>
          </a:p>
          <a:p>
            <a:pPr algn="ctr"/>
            <a:r>
              <a:rPr lang="ky-KG" sz="2400" dirty="0" smtClean="0">
                <a:solidFill>
                  <a:srgbClr val="216BA9"/>
                </a:solidFill>
              </a:rPr>
              <a:t>и </a:t>
            </a:r>
            <a:r>
              <a:rPr lang="ky-KG" sz="2400" dirty="0">
                <a:solidFill>
                  <a:srgbClr val="216BA9"/>
                </a:solidFill>
              </a:rPr>
              <a:t>удобным географическим расположением в Ферганской долине неповторимой, своеобразной красотой.</a:t>
            </a:r>
            <a:r>
              <a:rPr lang="ky-KG" sz="2400" dirty="0" smtClean="0">
                <a:solidFill>
                  <a:srgbClr val="216BA9"/>
                </a:solidFill>
              </a:rPr>
              <a:t> </a:t>
            </a:r>
            <a:endParaRPr lang="en-US" sz="4000" dirty="0">
              <a:solidFill>
                <a:srgbClr val="216BA9"/>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9" name="Freeform 6"/>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Freeform 7"/>
          <p:cNvSpPr>
            <a:spLocks/>
          </p:cNvSpPr>
          <p:nvPr/>
        </p:nvSpPr>
        <p:spPr bwMode="auto">
          <a:xfrm>
            <a:off x="2493527" y="5399785"/>
            <a:ext cx="2941638" cy="1100138"/>
          </a:xfrm>
          <a:custGeom>
            <a:avLst/>
            <a:gdLst>
              <a:gd name="T0" fmla="*/ 307 w 1853"/>
              <a:gd name="T1" fmla="*/ 539 h 693"/>
              <a:gd name="T2" fmla="*/ 398 w 1853"/>
              <a:gd name="T3" fmla="*/ 543 h 693"/>
              <a:gd name="T4" fmla="*/ 566 w 1853"/>
              <a:gd name="T5" fmla="*/ 568 h 693"/>
              <a:gd name="T6" fmla="*/ 669 w 1853"/>
              <a:gd name="T7" fmla="*/ 604 h 693"/>
              <a:gd name="T8" fmla="*/ 727 w 1853"/>
              <a:gd name="T9" fmla="*/ 628 h 693"/>
              <a:gd name="T10" fmla="*/ 754 w 1853"/>
              <a:gd name="T11" fmla="*/ 648 h 693"/>
              <a:gd name="T12" fmla="*/ 860 w 1853"/>
              <a:gd name="T13" fmla="*/ 648 h 693"/>
              <a:gd name="T14" fmla="*/ 920 w 1853"/>
              <a:gd name="T15" fmla="*/ 554 h 693"/>
              <a:gd name="T16" fmla="*/ 1018 w 1853"/>
              <a:gd name="T17" fmla="*/ 586 h 693"/>
              <a:gd name="T18" fmla="*/ 1099 w 1853"/>
              <a:gd name="T19" fmla="*/ 606 h 693"/>
              <a:gd name="T20" fmla="*/ 1168 w 1853"/>
              <a:gd name="T21" fmla="*/ 610 h 693"/>
              <a:gd name="T22" fmla="*/ 1251 w 1853"/>
              <a:gd name="T23" fmla="*/ 677 h 693"/>
              <a:gd name="T24" fmla="*/ 1318 w 1853"/>
              <a:gd name="T25" fmla="*/ 659 h 693"/>
              <a:gd name="T26" fmla="*/ 1388 w 1853"/>
              <a:gd name="T27" fmla="*/ 621 h 693"/>
              <a:gd name="T28" fmla="*/ 1450 w 1853"/>
              <a:gd name="T29" fmla="*/ 630 h 693"/>
              <a:gd name="T30" fmla="*/ 1430 w 1853"/>
              <a:gd name="T31" fmla="*/ 575 h 693"/>
              <a:gd name="T32" fmla="*/ 1471 w 1853"/>
              <a:gd name="T33" fmla="*/ 534 h 693"/>
              <a:gd name="T34" fmla="*/ 1540 w 1853"/>
              <a:gd name="T35" fmla="*/ 503 h 693"/>
              <a:gd name="T36" fmla="*/ 1605 w 1853"/>
              <a:gd name="T37" fmla="*/ 503 h 693"/>
              <a:gd name="T38" fmla="*/ 1679 w 1853"/>
              <a:gd name="T39" fmla="*/ 476 h 693"/>
              <a:gd name="T40" fmla="*/ 1737 w 1853"/>
              <a:gd name="T41" fmla="*/ 510 h 693"/>
              <a:gd name="T42" fmla="*/ 1761 w 1853"/>
              <a:gd name="T43" fmla="*/ 490 h 693"/>
              <a:gd name="T44" fmla="*/ 1800 w 1853"/>
              <a:gd name="T45" fmla="*/ 456 h 693"/>
              <a:gd name="T46" fmla="*/ 1847 w 1853"/>
              <a:gd name="T47" fmla="*/ 358 h 693"/>
              <a:gd name="T48" fmla="*/ 1791 w 1853"/>
              <a:gd name="T49" fmla="*/ 367 h 693"/>
              <a:gd name="T50" fmla="*/ 1759 w 1853"/>
              <a:gd name="T51" fmla="*/ 327 h 693"/>
              <a:gd name="T52" fmla="*/ 1759 w 1853"/>
              <a:gd name="T53" fmla="*/ 402 h 693"/>
              <a:gd name="T54" fmla="*/ 1703 w 1853"/>
              <a:gd name="T55" fmla="*/ 391 h 693"/>
              <a:gd name="T56" fmla="*/ 1634 w 1853"/>
              <a:gd name="T57" fmla="*/ 387 h 693"/>
              <a:gd name="T58" fmla="*/ 1620 w 1853"/>
              <a:gd name="T59" fmla="*/ 342 h 693"/>
              <a:gd name="T60" fmla="*/ 1569 w 1853"/>
              <a:gd name="T61" fmla="*/ 291 h 693"/>
              <a:gd name="T62" fmla="*/ 1500 w 1853"/>
              <a:gd name="T63" fmla="*/ 259 h 693"/>
              <a:gd name="T64" fmla="*/ 1401 w 1853"/>
              <a:gd name="T65" fmla="*/ 277 h 693"/>
              <a:gd name="T66" fmla="*/ 1287 w 1853"/>
              <a:gd name="T67" fmla="*/ 237 h 693"/>
              <a:gd name="T68" fmla="*/ 1224 w 1853"/>
              <a:gd name="T69" fmla="*/ 166 h 693"/>
              <a:gd name="T70" fmla="*/ 1139 w 1853"/>
              <a:gd name="T71" fmla="*/ 139 h 693"/>
              <a:gd name="T72" fmla="*/ 1077 w 1853"/>
              <a:gd name="T73" fmla="*/ 146 h 693"/>
              <a:gd name="T74" fmla="*/ 976 w 1853"/>
              <a:gd name="T75" fmla="*/ 81 h 693"/>
              <a:gd name="T76" fmla="*/ 936 w 1853"/>
              <a:gd name="T77" fmla="*/ 56 h 693"/>
              <a:gd name="T78" fmla="*/ 877 w 1853"/>
              <a:gd name="T79" fmla="*/ 61 h 693"/>
              <a:gd name="T80" fmla="*/ 844 w 1853"/>
              <a:gd name="T81" fmla="*/ 72 h 693"/>
              <a:gd name="T82" fmla="*/ 766 w 1853"/>
              <a:gd name="T83" fmla="*/ 38 h 693"/>
              <a:gd name="T84" fmla="*/ 698 w 1853"/>
              <a:gd name="T85" fmla="*/ 9 h 693"/>
              <a:gd name="T86" fmla="*/ 625 w 1853"/>
              <a:gd name="T87" fmla="*/ 14 h 693"/>
              <a:gd name="T88" fmla="*/ 528 w 1853"/>
              <a:gd name="T89" fmla="*/ 43 h 693"/>
              <a:gd name="T90" fmla="*/ 457 w 1853"/>
              <a:gd name="T91" fmla="*/ 32 h 693"/>
              <a:gd name="T92" fmla="*/ 369 w 1853"/>
              <a:gd name="T93" fmla="*/ 38 h 693"/>
              <a:gd name="T94" fmla="*/ 311 w 1853"/>
              <a:gd name="T95" fmla="*/ 58 h 693"/>
              <a:gd name="T96" fmla="*/ 257 w 1853"/>
              <a:gd name="T97" fmla="*/ 94 h 693"/>
              <a:gd name="T98" fmla="*/ 210 w 1853"/>
              <a:gd name="T99" fmla="*/ 110 h 693"/>
              <a:gd name="T100" fmla="*/ 213 w 1853"/>
              <a:gd name="T101" fmla="*/ 168 h 693"/>
              <a:gd name="T102" fmla="*/ 139 w 1853"/>
              <a:gd name="T103" fmla="*/ 197 h 693"/>
              <a:gd name="T104" fmla="*/ 128 w 1853"/>
              <a:gd name="T105" fmla="*/ 262 h 693"/>
              <a:gd name="T106" fmla="*/ 157 w 1853"/>
              <a:gd name="T107" fmla="*/ 297 h 693"/>
              <a:gd name="T108" fmla="*/ 128 w 1853"/>
              <a:gd name="T109" fmla="*/ 311 h 693"/>
              <a:gd name="T110" fmla="*/ 101 w 1853"/>
              <a:gd name="T111" fmla="*/ 284 h 693"/>
              <a:gd name="T112" fmla="*/ 78 w 1853"/>
              <a:gd name="T113" fmla="*/ 304 h 693"/>
              <a:gd name="T114" fmla="*/ 63 w 1853"/>
              <a:gd name="T115" fmla="*/ 347 h 693"/>
              <a:gd name="T116" fmla="*/ 34 w 1853"/>
              <a:gd name="T117" fmla="*/ 405 h 693"/>
              <a:gd name="T118" fmla="*/ 11 w 1853"/>
              <a:gd name="T119" fmla="*/ 458 h 693"/>
              <a:gd name="T120" fmla="*/ 65 w 1853"/>
              <a:gd name="T121" fmla="*/ 496 h 693"/>
              <a:gd name="T122" fmla="*/ 121 w 1853"/>
              <a:gd name="T123" fmla="*/ 456 h 693"/>
              <a:gd name="T124" fmla="*/ 289 w 1853"/>
              <a:gd name="T125" fmla="*/ 53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3" h="693">
                <a:moveTo>
                  <a:pt x="289" y="534"/>
                </a:moveTo>
                <a:lnTo>
                  <a:pt x="291" y="534"/>
                </a:lnTo>
                <a:lnTo>
                  <a:pt x="295" y="537"/>
                </a:lnTo>
                <a:lnTo>
                  <a:pt x="300" y="537"/>
                </a:lnTo>
                <a:lnTo>
                  <a:pt x="304" y="539"/>
                </a:lnTo>
                <a:lnTo>
                  <a:pt x="307" y="539"/>
                </a:lnTo>
                <a:lnTo>
                  <a:pt x="334" y="545"/>
                </a:lnTo>
                <a:lnTo>
                  <a:pt x="349" y="550"/>
                </a:lnTo>
                <a:lnTo>
                  <a:pt x="360" y="552"/>
                </a:lnTo>
                <a:lnTo>
                  <a:pt x="372" y="550"/>
                </a:lnTo>
                <a:lnTo>
                  <a:pt x="383" y="548"/>
                </a:lnTo>
                <a:lnTo>
                  <a:pt x="398" y="543"/>
                </a:lnTo>
                <a:lnTo>
                  <a:pt x="423" y="539"/>
                </a:lnTo>
                <a:lnTo>
                  <a:pt x="463" y="537"/>
                </a:lnTo>
                <a:lnTo>
                  <a:pt x="497" y="539"/>
                </a:lnTo>
                <a:lnTo>
                  <a:pt x="524" y="545"/>
                </a:lnTo>
                <a:lnTo>
                  <a:pt x="546" y="557"/>
                </a:lnTo>
                <a:lnTo>
                  <a:pt x="566" y="568"/>
                </a:lnTo>
                <a:lnTo>
                  <a:pt x="582" y="579"/>
                </a:lnTo>
                <a:lnTo>
                  <a:pt x="598" y="590"/>
                </a:lnTo>
                <a:lnTo>
                  <a:pt x="616" y="597"/>
                </a:lnTo>
                <a:lnTo>
                  <a:pt x="633" y="604"/>
                </a:lnTo>
                <a:lnTo>
                  <a:pt x="654" y="604"/>
                </a:lnTo>
                <a:lnTo>
                  <a:pt x="669" y="604"/>
                </a:lnTo>
                <a:lnTo>
                  <a:pt x="683" y="604"/>
                </a:lnTo>
                <a:lnTo>
                  <a:pt x="696" y="608"/>
                </a:lnTo>
                <a:lnTo>
                  <a:pt x="712" y="619"/>
                </a:lnTo>
                <a:lnTo>
                  <a:pt x="719" y="624"/>
                </a:lnTo>
                <a:lnTo>
                  <a:pt x="723" y="626"/>
                </a:lnTo>
                <a:lnTo>
                  <a:pt x="727" y="628"/>
                </a:lnTo>
                <a:lnTo>
                  <a:pt x="732" y="630"/>
                </a:lnTo>
                <a:lnTo>
                  <a:pt x="736" y="633"/>
                </a:lnTo>
                <a:lnTo>
                  <a:pt x="743" y="637"/>
                </a:lnTo>
                <a:lnTo>
                  <a:pt x="748" y="642"/>
                </a:lnTo>
                <a:lnTo>
                  <a:pt x="750" y="644"/>
                </a:lnTo>
                <a:lnTo>
                  <a:pt x="754" y="648"/>
                </a:lnTo>
                <a:lnTo>
                  <a:pt x="759" y="653"/>
                </a:lnTo>
                <a:lnTo>
                  <a:pt x="766" y="657"/>
                </a:lnTo>
                <a:lnTo>
                  <a:pt x="804" y="671"/>
                </a:lnTo>
                <a:lnTo>
                  <a:pt x="844" y="673"/>
                </a:lnTo>
                <a:lnTo>
                  <a:pt x="855" y="662"/>
                </a:lnTo>
                <a:lnTo>
                  <a:pt x="860" y="648"/>
                </a:lnTo>
                <a:lnTo>
                  <a:pt x="864" y="633"/>
                </a:lnTo>
                <a:lnTo>
                  <a:pt x="866" y="613"/>
                </a:lnTo>
                <a:lnTo>
                  <a:pt x="873" y="595"/>
                </a:lnTo>
                <a:lnTo>
                  <a:pt x="882" y="577"/>
                </a:lnTo>
                <a:lnTo>
                  <a:pt x="900" y="563"/>
                </a:lnTo>
                <a:lnTo>
                  <a:pt x="920" y="554"/>
                </a:lnTo>
                <a:lnTo>
                  <a:pt x="945" y="550"/>
                </a:lnTo>
                <a:lnTo>
                  <a:pt x="971" y="550"/>
                </a:lnTo>
                <a:lnTo>
                  <a:pt x="987" y="554"/>
                </a:lnTo>
                <a:lnTo>
                  <a:pt x="998" y="563"/>
                </a:lnTo>
                <a:lnTo>
                  <a:pt x="1007" y="575"/>
                </a:lnTo>
                <a:lnTo>
                  <a:pt x="1018" y="586"/>
                </a:lnTo>
                <a:lnTo>
                  <a:pt x="1039" y="588"/>
                </a:lnTo>
                <a:lnTo>
                  <a:pt x="1056" y="588"/>
                </a:lnTo>
                <a:lnTo>
                  <a:pt x="1074" y="592"/>
                </a:lnTo>
                <a:lnTo>
                  <a:pt x="1088" y="599"/>
                </a:lnTo>
                <a:lnTo>
                  <a:pt x="1095" y="604"/>
                </a:lnTo>
                <a:lnTo>
                  <a:pt x="1099" y="606"/>
                </a:lnTo>
                <a:lnTo>
                  <a:pt x="1108" y="606"/>
                </a:lnTo>
                <a:lnTo>
                  <a:pt x="1126" y="604"/>
                </a:lnTo>
                <a:lnTo>
                  <a:pt x="1142" y="601"/>
                </a:lnTo>
                <a:lnTo>
                  <a:pt x="1150" y="604"/>
                </a:lnTo>
                <a:lnTo>
                  <a:pt x="1159" y="606"/>
                </a:lnTo>
                <a:lnTo>
                  <a:pt x="1168" y="610"/>
                </a:lnTo>
                <a:lnTo>
                  <a:pt x="1180" y="617"/>
                </a:lnTo>
                <a:lnTo>
                  <a:pt x="1197" y="621"/>
                </a:lnTo>
                <a:lnTo>
                  <a:pt x="1222" y="624"/>
                </a:lnTo>
                <a:lnTo>
                  <a:pt x="1231" y="646"/>
                </a:lnTo>
                <a:lnTo>
                  <a:pt x="1238" y="664"/>
                </a:lnTo>
                <a:lnTo>
                  <a:pt x="1251" y="677"/>
                </a:lnTo>
                <a:lnTo>
                  <a:pt x="1274" y="691"/>
                </a:lnTo>
                <a:lnTo>
                  <a:pt x="1287" y="693"/>
                </a:lnTo>
                <a:lnTo>
                  <a:pt x="1298" y="691"/>
                </a:lnTo>
                <a:lnTo>
                  <a:pt x="1307" y="684"/>
                </a:lnTo>
                <a:lnTo>
                  <a:pt x="1312" y="673"/>
                </a:lnTo>
                <a:lnTo>
                  <a:pt x="1318" y="659"/>
                </a:lnTo>
                <a:lnTo>
                  <a:pt x="1325" y="646"/>
                </a:lnTo>
                <a:lnTo>
                  <a:pt x="1336" y="635"/>
                </a:lnTo>
                <a:lnTo>
                  <a:pt x="1350" y="633"/>
                </a:lnTo>
                <a:lnTo>
                  <a:pt x="1368" y="630"/>
                </a:lnTo>
                <a:lnTo>
                  <a:pt x="1381" y="626"/>
                </a:lnTo>
                <a:lnTo>
                  <a:pt x="1388" y="621"/>
                </a:lnTo>
                <a:lnTo>
                  <a:pt x="1394" y="617"/>
                </a:lnTo>
                <a:lnTo>
                  <a:pt x="1406" y="617"/>
                </a:lnTo>
                <a:lnTo>
                  <a:pt x="1415" y="617"/>
                </a:lnTo>
                <a:lnTo>
                  <a:pt x="1426" y="621"/>
                </a:lnTo>
                <a:lnTo>
                  <a:pt x="1437" y="626"/>
                </a:lnTo>
                <a:lnTo>
                  <a:pt x="1450" y="630"/>
                </a:lnTo>
                <a:lnTo>
                  <a:pt x="1459" y="630"/>
                </a:lnTo>
                <a:lnTo>
                  <a:pt x="1468" y="626"/>
                </a:lnTo>
                <a:lnTo>
                  <a:pt x="1473" y="617"/>
                </a:lnTo>
                <a:lnTo>
                  <a:pt x="1473" y="599"/>
                </a:lnTo>
                <a:lnTo>
                  <a:pt x="1435" y="590"/>
                </a:lnTo>
                <a:lnTo>
                  <a:pt x="1430" y="575"/>
                </a:lnTo>
                <a:lnTo>
                  <a:pt x="1428" y="559"/>
                </a:lnTo>
                <a:lnTo>
                  <a:pt x="1435" y="545"/>
                </a:lnTo>
                <a:lnTo>
                  <a:pt x="1446" y="537"/>
                </a:lnTo>
                <a:lnTo>
                  <a:pt x="1457" y="532"/>
                </a:lnTo>
                <a:lnTo>
                  <a:pt x="1466" y="532"/>
                </a:lnTo>
                <a:lnTo>
                  <a:pt x="1471" y="534"/>
                </a:lnTo>
                <a:lnTo>
                  <a:pt x="1475" y="537"/>
                </a:lnTo>
                <a:lnTo>
                  <a:pt x="1479" y="534"/>
                </a:lnTo>
                <a:lnTo>
                  <a:pt x="1488" y="530"/>
                </a:lnTo>
                <a:lnTo>
                  <a:pt x="1502" y="519"/>
                </a:lnTo>
                <a:lnTo>
                  <a:pt x="1520" y="508"/>
                </a:lnTo>
                <a:lnTo>
                  <a:pt x="1540" y="503"/>
                </a:lnTo>
                <a:lnTo>
                  <a:pt x="1562" y="496"/>
                </a:lnTo>
                <a:lnTo>
                  <a:pt x="1580" y="492"/>
                </a:lnTo>
                <a:lnTo>
                  <a:pt x="1591" y="492"/>
                </a:lnTo>
                <a:lnTo>
                  <a:pt x="1596" y="494"/>
                </a:lnTo>
                <a:lnTo>
                  <a:pt x="1600" y="499"/>
                </a:lnTo>
                <a:lnTo>
                  <a:pt x="1605" y="503"/>
                </a:lnTo>
                <a:lnTo>
                  <a:pt x="1612" y="508"/>
                </a:lnTo>
                <a:lnTo>
                  <a:pt x="1620" y="512"/>
                </a:lnTo>
                <a:lnTo>
                  <a:pt x="1634" y="503"/>
                </a:lnTo>
                <a:lnTo>
                  <a:pt x="1643" y="490"/>
                </a:lnTo>
                <a:lnTo>
                  <a:pt x="1661" y="476"/>
                </a:lnTo>
                <a:lnTo>
                  <a:pt x="1679" y="476"/>
                </a:lnTo>
                <a:lnTo>
                  <a:pt x="1692" y="483"/>
                </a:lnTo>
                <a:lnTo>
                  <a:pt x="1703" y="492"/>
                </a:lnTo>
                <a:lnTo>
                  <a:pt x="1714" y="505"/>
                </a:lnTo>
                <a:lnTo>
                  <a:pt x="1723" y="516"/>
                </a:lnTo>
                <a:lnTo>
                  <a:pt x="1732" y="512"/>
                </a:lnTo>
                <a:lnTo>
                  <a:pt x="1737" y="510"/>
                </a:lnTo>
                <a:lnTo>
                  <a:pt x="1741" y="508"/>
                </a:lnTo>
                <a:lnTo>
                  <a:pt x="1744" y="505"/>
                </a:lnTo>
                <a:lnTo>
                  <a:pt x="1744" y="503"/>
                </a:lnTo>
                <a:lnTo>
                  <a:pt x="1746" y="499"/>
                </a:lnTo>
                <a:lnTo>
                  <a:pt x="1750" y="494"/>
                </a:lnTo>
                <a:lnTo>
                  <a:pt x="1761" y="490"/>
                </a:lnTo>
                <a:lnTo>
                  <a:pt x="1770" y="490"/>
                </a:lnTo>
                <a:lnTo>
                  <a:pt x="1777" y="490"/>
                </a:lnTo>
                <a:lnTo>
                  <a:pt x="1786" y="490"/>
                </a:lnTo>
                <a:lnTo>
                  <a:pt x="1791" y="485"/>
                </a:lnTo>
                <a:lnTo>
                  <a:pt x="1795" y="474"/>
                </a:lnTo>
                <a:lnTo>
                  <a:pt x="1800" y="456"/>
                </a:lnTo>
                <a:lnTo>
                  <a:pt x="1800" y="427"/>
                </a:lnTo>
                <a:lnTo>
                  <a:pt x="1824" y="411"/>
                </a:lnTo>
                <a:lnTo>
                  <a:pt x="1842" y="396"/>
                </a:lnTo>
                <a:lnTo>
                  <a:pt x="1851" y="380"/>
                </a:lnTo>
                <a:lnTo>
                  <a:pt x="1853" y="369"/>
                </a:lnTo>
                <a:lnTo>
                  <a:pt x="1847" y="358"/>
                </a:lnTo>
                <a:lnTo>
                  <a:pt x="1835" y="353"/>
                </a:lnTo>
                <a:lnTo>
                  <a:pt x="1826" y="356"/>
                </a:lnTo>
                <a:lnTo>
                  <a:pt x="1820" y="360"/>
                </a:lnTo>
                <a:lnTo>
                  <a:pt x="1815" y="362"/>
                </a:lnTo>
                <a:lnTo>
                  <a:pt x="1806" y="367"/>
                </a:lnTo>
                <a:lnTo>
                  <a:pt x="1791" y="367"/>
                </a:lnTo>
                <a:lnTo>
                  <a:pt x="1788" y="356"/>
                </a:lnTo>
                <a:lnTo>
                  <a:pt x="1788" y="344"/>
                </a:lnTo>
                <a:lnTo>
                  <a:pt x="1788" y="335"/>
                </a:lnTo>
                <a:lnTo>
                  <a:pt x="1784" y="329"/>
                </a:lnTo>
                <a:lnTo>
                  <a:pt x="1775" y="327"/>
                </a:lnTo>
                <a:lnTo>
                  <a:pt x="1759" y="327"/>
                </a:lnTo>
                <a:lnTo>
                  <a:pt x="1757" y="344"/>
                </a:lnTo>
                <a:lnTo>
                  <a:pt x="1759" y="356"/>
                </a:lnTo>
                <a:lnTo>
                  <a:pt x="1764" y="365"/>
                </a:lnTo>
                <a:lnTo>
                  <a:pt x="1766" y="376"/>
                </a:lnTo>
                <a:lnTo>
                  <a:pt x="1766" y="389"/>
                </a:lnTo>
                <a:lnTo>
                  <a:pt x="1759" y="402"/>
                </a:lnTo>
                <a:lnTo>
                  <a:pt x="1750" y="409"/>
                </a:lnTo>
                <a:lnTo>
                  <a:pt x="1737" y="414"/>
                </a:lnTo>
                <a:lnTo>
                  <a:pt x="1726" y="411"/>
                </a:lnTo>
                <a:lnTo>
                  <a:pt x="1719" y="405"/>
                </a:lnTo>
                <a:lnTo>
                  <a:pt x="1710" y="400"/>
                </a:lnTo>
                <a:lnTo>
                  <a:pt x="1703" y="391"/>
                </a:lnTo>
                <a:lnTo>
                  <a:pt x="1697" y="385"/>
                </a:lnTo>
                <a:lnTo>
                  <a:pt x="1688" y="378"/>
                </a:lnTo>
                <a:lnTo>
                  <a:pt x="1676" y="376"/>
                </a:lnTo>
                <a:lnTo>
                  <a:pt x="1661" y="378"/>
                </a:lnTo>
                <a:lnTo>
                  <a:pt x="1650" y="382"/>
                </a:lnTo>
                <a:lnTo>
                  <a:pt x="1634" y="387"/>
                </a:lnTo>
                <a:lnTo>
                  <a:pt x="1612" y="389"/>
                </a:lnTo>
                <a:lnTo>
                  <a:pt x="1609" y="373"/>
                </a:lnTo>
                <a:lnTo>
                  <a:pt x="1609" y="362"/>
                </a:lnTo>
                <a:lnTo>
                  <a:pt x="1614" y="356"/>
                </a:lnTo>
                <a:lnTo>
                  <a:pt x="1616" y="351"/>
                </a:lnTo>
                <a:lnTo>
                  <a:pt x="1620" y="342"/>
                </a:lnTo>
                <a:lnTo>
                  <a:pt x="1623" y="327"/>
                </a:lnTo>
                <a:lnTo>
                  <a:pt x="1620" y="309"/>
                </a:lnTo>
                <a:lnTo>
                  <a:pt x="1612" y="297"/>
                </a:lnTo>
                <a:lnTo>
                  <a:pt x="1600" y="293"/>
                </a:lnTo>
                <a:lnTo>
                  <a:pt x="1585" y="291"/>
                </a:lnTo>
                <a:lnTo>
                  <a:pt x="1569" y="291"/>
                </a:lnTo>
                <a:lnTo>
                  <a:pt x="1553" y="289"/>
                </a:lnTo>
                <a:lnTo>
                  <a:pt x="1538" y="286"/>
                </a:lnTo>
                <a:lnTo>
                  <a:pt x="1524" y="282"/>
                </a:lnTo>
                <a:lnTo>
                  <a:pt x="1513" y="273"/>
                </a:lnTo>
                <a:lnTo>
                  <a:pt x="1506" y="266"/>
                </a:lnTo>
                <a:lnTo>
                  <a:pt x="1500" y="259"/>
                </a:lnTo>
                <a:lnTo>
                  <a:pt x="1493" y="257"/>
                </a:lnTo>
                <a:lnTo>
                  <a:pt x="1482" y="255"/>
                </a:lnTo>
                <a:lnTo>
                  <a:pt x="1466" y="259"/>
                </a:lnTo>
                <a:lnTo>
                  <a:pt x="1444" y="266"/>
                </a:lnTo>
                <a:lnTo>
                  <a:pt x="1419" y="273"/>
                </a:lnTo>
                <a:lnTo>
                  <a:pt x="1401" y="277"/>
                </a:lnTo>
                <a:lnTo>
                  <a:pt x="1385" y="277"/>
                </a:lnTo>
                <a:lnTo>
                  <a:pt x="1370" y="275"/>
                </a:lnTo>
                <a:lnTo>
                  <a:pt x="1345" y="268"/>
                </a:lnTo>
                <a:lnTo>
                  <a:pt x="1318" y="259"/>
                </a:lnTo>
                <a:lnTo>
                  <a:pt x="1300" y="251"/>
                </a:lnTo>
                <a:lnTo>
                  <a:pt x="1287" y="237"/>
                </a:lnTo>
                <a:lnTo>
                  <a:pt x="1280" y="224"/>
                </a:lnTo>
                <a:lnTo>
                  <a:pt x="1274" y="210"/>
                </a:lnTo>
                <a:lnTo>
                  <a:pt x="1269" y="197"/>
                </a:lnTo>
                <a:lnTo>
                  <a:pt x="1260" y="184"/>
                </a:lnTo>
                <a:lnTo>
                  <a:pt x="1244" y="175"/>
                </a:lnTo>
                <a:lnTo>
                  <a:pt x="1224" y="166"/>
                </a:lnTo>
                <a:lnTo>
                  <a:pt x="1209" y="163"/>
                </a:lnTo>
                <a:lnTo>
                  <a:pt x="1193" y="161"/>
                </a:lnTo>
                <a:lnTo>
                  <a:pt x="1180" y="157"/>
                </a:lnTo>
                <a:lnTo>
                  <a:pt x="1166" y="150"/>
                </a:lnTo>
                <a:lnTo>
                  <a:pt x="1155" y="143"/>
                </a:lnTo>
                <a:lnTo>
                  <a:pt x="1139" y="139"/>
                </a:lnTo>
                <a:lnTo>
                  <a:pt x="1126" y="139"/>
                </a:lnTo>
                <a:lnTo>
                  <a:pt x="1117" y="143"/>
                </a:lnTo>
                <a:lnTo>
                  <a:pt x="1108" y="148"/>
                </a:lnTo>
                <a:lnTo>
                  <a:pt x="1099" y="150"/>
                </a:lnTo>
                <a:lnTo>
                  <a:pt x="1090" y="150"/>
                </a:lnTo>
                <a:lnTo>
                  <a:pt x="1077" y="146"/>
                </a:lnTo>
                <a:lnTo>
                  <a:pt x="1059" y="130"/>
                </a:lnTo>
                <a:lnTo>
                  <a:pt x="1039" y="114"/>
                </a:lnTo>
                <a:lnTo>
                  <a:pt x="1014" y="101"/>
                </a:lnTo>
                <a:lnTo>
                  <a:pt x="987" y="90"/>
                </a:lnTo>
                <a:lnTo>
                  <a:pt x="980" y="83"/>
                </a:lnTo>
                <a:lnTo>
                  <a:pt x="976" y="81"/>
                </a:lnTo>
                <a:lnTo>
                  <a:pt x="974" y="76"/>
                </a:lnTo>
                <a:lnTo>
                  <a:pt x="969" y="72"/>
                </a:lnTo>
                <a:lnTo>
                  <a:pt x="965" y="67"/>
                </a:lnTo>
                <a:lnTo>
                  <a:pt x="960" y="63"/>
                </a:lnTo>
                <a:lnTo>
                  <a:pt x="947" y="56"/>
                </a:lnTo>
                <a:lnTo>
                  <a:pt x="936" y="56"/>
                </a:lnTo>
                <a:lnTo>
                  <a:pt x="927" y="61"/>
                </a:lnTo>
                <a:lnTo>
                  <a:pt x="915" y="67"/>
                </a:lnTo>
                <a:lnTo>
                  <a:pt x="900" y="72"/>
                </a:lnTo>
                <a:lnTo>
                  <a:pt x="891" y="70"/>
                </a:lnTo>
                <a:lnTo>
                  <a:pt x="884" y="65"/>
                </a:lnTo>
                <a:lnTo>
                  <a:pt x="877" y="61"/>
                </a:lnTo>
                <a:lnTo>
                  <a:pt x="868" y="58"/>
                </a:lnTo>
                <a:lnTo>
                  <a:pt x="857" y="63"/>
                </a:lnTo>
                <a:lnTo>
                  <a:pt x="853" y="65"/>
                </a:lnTo>
                <a:lnTo>
                  <a:pt x="851" y="67"/>
                </a:lnTo>
                <a:lnTo>
                  <a:pt x="848" y="70"/>
                </a:lnTo>
                <a:lnTo>
                  <a:pt x="844" y="72"/>
                </a:lnTo>
                <a:lnTo>
                  <a:pt x="839" y="74"/>
                </a:lnTo>
                <a:lnTo>
                  <a:pt x="824" y="76"/>
                </a:lnTo>
                <a:lnTo>
                  <a:pt x="806" y="72"/>
                </a:lnTo>
                <a:lnTo>
                  <a:pt x="792" y="61"/>
                </a:lnTo>
                <a:lnTo>
                  <a:pt x="777" y="47"/>
                </a:lnTo>
                <a:lnTo>
                  <a:pt x="766" y="38"/>
                </a:lnTo>
                <a:lnTo>
                  <a:pt x="752" y="32"/>
                </a:lnTo>
                <a:lnTo>
                  <a:pt x="745" y="29"/>
                </a:lnTo>
                <a:lnTo>
                  <a:pt x="736" y="29"/>
                </a:lnTo>
                <a:lnTo>
                  <a:pt x="725" y="25"/>
                </a:lnTo>
                <a:lnTo>
                  <a:pt x="710" y="18"/>
                </a:lnTo>
                <a:lnTo>
                  <a:pt x="698" y="9"/>
                </a:lnTo>
                <a:lnTo>
                  <a:pt x="689" y="5"/>
                </a:lnTo>
                <a:lnTo>
                  <a:pt x="683" y="0"/>
                </a:lnTo>
                <a:lnTo>
                  <a:pt x="674" y="0"/>
                </a:lnTo>
                <a:lnTo>
                  <a:pt x="660" y="3"/>
                </a:lnTo>
                <a:lnTo>
                  <a:pt x="642" y="9"/>
                </a:lnTo>
                <a:lnTo>
                  <a:pt x="625" y="14"/>
                </a:lnTo>
                <a:lnTo>
                  <a:pt x="609" y="14"/>
                </a:lnTo>
                <a:lnTo>
                  <a:pt x="589" y="14"/>
                </a:lnTo>
                <a:lnTo>
                  <a:pt x="566" y="16"/>
                </a:lnTo>
                <a:lnTo>
                  <a:pt x="553" y="23"/>
                </a:lnTo>
                <a:lnTo>
                  <a:pt x="539" y="32"/>
                </a:lnTo>
                <a:lnTo>
                  <a:pt x="528" y="43"/>
                </a:lnTo>
                <a:lnTo>
                  <a:pt x="515" y="54"/>
                </a:lnTo>
                <a:lnTo>
                  <a:pt x="499" y="61"/>
                </a:lnTo>
                <a:lnTo>
                  <a:pt x="488" y="61"/>
                </a:lnTo>
                <a:lnTo>
                  <a:pt x="477" y="54"/>
                </a:lnTo>
                <a:lnTo>
                  <a:pt x="466" y="43"/>
                </a:lnTo>
                <a:lnTo>
                  <a:pt x="457" y="32"/>
                </a:lnTo>
                <a:lnTo>
                  <a:pt x="445" y="25"/>
                </a:lnTo>
                <a:lnTo>
                  <a:pt x="432" y="25"/>
                </a:lnTo>
                <a:lnTo>
                  <a:pt x="410" y="32"/>
                </a:lnTo>
                <a:lnTo>
                  <a:pt x="405" y="32"/>
                </a:lnTo>
                <a:lnTo>
                  <a:pt x="383" y="34"/>
                </a:lnTo>
                <a:lnTo>
                  <a:pt x="369" y="38"/>
                </a:lnTo>
                <a:lnTo>
                  <a:pt x="358" y="47"/>
                </a:lnTo>
                <a:lnTo>
                  <a:pt x="349" y="58"/>
                </a:lnTo>
                <a:lnTo>
                  <a:pt x="338" y="67"/>
                </a:lnTo>
                <a:lnTo>
                  <a:pt x="327" y="65"/>
                </a:lnTo>
                <a:lnTo>
                  <a:pt x="318" y="61"/>
                </a:lnTo>
                <a:lnTo>
                  <a:pt x="311" y="58"/>
                </a:lnTo>
                <a:lnTo>
                  <a:pt x="300" y="54"/>
                </a:lnTo>
                <a:lnTo>
                  <a:pt x="284" y="52"/>
                </a:lnTo>
                <a:lnTo>
                  <a:pt x="273" y="72"/>
                </a:lnTo>
                <a:lnTo>
                  <a:pt x="266" y="83"/>
                </a:lnTo>
                <a:lnTo>
                  <a:pt x="262" y="90"/>
                </a:lnTo>
                <a:lnTo>
                  <a:pt x="257" y="94"/>
                </a:lnTo>
                <a:lnTo>
                  <a:pt x="246" y="99"/>
                </a:lnTo>
                <a:lnTo>
                  <a:pt x="228" y="103"/>
                </a:lnTo>
                <a:lnTo>
                  <a:pt x="222" y="105"/>
                </a:lnTo>
                <a:lnTo>
                  <a:pt x="217" y="105"/>
                </a:lnTo>
                <a:lnTo>
                  <a:pt x="213" y="108"/>
                </a:lnTo>
                <a:lnTo>
                  <a:pt x="210" y="110"/>
                </a:lnTo>
                <a:lnTo>
                  <a:pt x="206" y="112"/>
                </a:lnTo>
                <a:lnTo>
                  <a:pt x="201" y="116"/>
                </a:lnTo>
                <a:lnTo>
                  <a:pt x="201" y="130"/>
                </a:lnTo>
                <a:lnTo>
                  <a:pt x="201" y="141"/>
                </a:lnTo>
                <a:lnTo>
                  <a:pt x="206" y="152"/>
                </a:lnTo>
                <a:lnTo>
                  <a:pt x="213" y="168"/>
                </a:lnTo>
                <a:lnTo>
                  <a:pt x="213" y="181"/>
                </a:lnTo>
                <a:lnTo>
                  <a:pt x="204" y="188"/>
                </a:lnTo>
                <a:lnTo>
                  <a:pt x="193" y="192"/>
                </a:lnTo>
                <a:lnTo>
                  <a:pt x="175" y="195"/>
                </a:lnTo>
                <a:lnTo>
                  <a:pt x="157" y="197"/>
                </a:lnTo>
                <a:lnTo>
                  <a:pt x="139" y="197"/>
                </a:lnTo>
                <a:lnTo>
                  <a:pt x="123" y="201"/>
                </a:lnTo>
                <a:lnTo>
                  <a:pt x="110" y="208"/>
                </a:lnTo>
                <a:lnTo>
                  <a:pt x="103" y="219"/>
                </a:lnTo>
                <a:lnTo>
                  <a:pt x="107" y="239"/>
                </a:lnTo>
                <a:lnTo>
                  <a:pt x="116" y="253"/>
                </a:lnTo>
                <a:lnTo>
                  <a:pt x="128" y="262"/>
                </a:lnTo>
                <a:lnTo>
                  <a:pt x="139" y="268"/>
                </a:lnTo>
                <a:lnTo>
                  <a:pt x="152" y="275"/>
                </a:lnTo>
                <a:lnTo>
                  <a:pt x="163" y="286"/>
                </a:lnTo>
                <a:lnTo>
                  <a:pt x="159" y="293"/>
                </a:lnTo>
                <a:lnTo>
                  <a:pt x="159" y="295"/>
                </a:lnTo>
                <a:lnTo>
                  <a:pt x="157" y="297"/>
                </a:lnTo>
                <a:lnTo>
                  <a:pt x="157" y="300"/>
                </a:lnTo>
                <a:lnTo>
                  <a:pt x="154" y="302"/>
                </a:lnTo>
                <a:lnTo>
                  <a:pt x="152" y="304"/>
                </a:lnTo>
                <a:lnTo>
                  <a:pt x="148" y="306"/>
                </a:lnTo>
                <a:lnTo>
                  <a:pt x="137" y="313"/>
                </a:lnTo>
                <a:lnTo>
                  <a:pt x="128" y="311"/>
                </a:lnTo>
                <a:lnTo>
                  <a:pt x="121" y="306"/>
                </a:lnTo>
                <a:lnTo>
                  <a:pt x="114" y="297"/>
                </a:lnTo>
                <a:lnTo>
                  <a:pt x="107" y="289"/>
                </a:lnTo>
                <a:lnTo>
                  <a:pt x="105" y="289"/>
                </a:lnTo>
                <a:lnTo>
                  <a:pt x="103" y="286"/>
                </a:lnTo>
                <a:lnTo>
                  <a:pt x="101" y="284"/>
                </a:lnTo>
                <a:lnTo>
                  <a:pt x="99" y="282"/>
                </a:lnTo>
                <a:lnTo>
                  <a:pt x="92" y="286"/>
                </a:lnTo>
                <a:lnTo>
                  <a:pt x="87" y="291"/>
                </a:lnTo>
                <a:lnTo>
                  <a:pt x="83" y="295"/>
                </a:lnTo>
                <a:lnTo>
                  <a:pt x="81" y="300"/>
                </a:lnTo>
                <a:lnTo>
                  <a:pt x="78" y="304"/>
                </a:lnTo>
                <a:lnTo>
                  <a:pt x="74" y="311"/>
                </a:lnTo>
                <a:lnTo>
                  <a:pt x="69" y="318"/>
                </a:lnTo>
                <a:lnTo>
                  <a:pt x="63" y="331"/>
                </a:lnTo>
                <a:lnTo>
                  <a:pt x="60" y="340"/>
                </a:lnTo>
                <a:lnTo>
                  <a:pt x="60" y="342"/>
                </a:lnTo>
                <a:lnTo>
                  <a:pt x="63" y="347"/>
                </a:lnTo>
                <a:lnTo>
                  <a:pt x="63" y="349"/>
                </a:lnTo>
                <a:lnTo>
                  <a:pt x="65" y="356"/>
                </a:lnTo>
                <a:lnTo>
                  <a:pt x="63" y="369"/>
                </a:lnTo>
                <a:lnTo>
                  <a:pt x="58" y="385"/>
                </a:lnTo>
                <a:lnTo>
                  <a:pt x="47" y="396"/>
                </a:lnTo>
                <a:lnTo>
                  <a:pt x="34" y="405"/>
                </a:lnTo>
                <a:lnTo>
                  <a:pt x="20" y="414"/>
                </a:lnTo>
                <a:lnTo>
                  <a:pt x="9" y="425"/>
                </a:lnTo>
                <a:lnTo>
                  <a:pt x="0" y="438"/>
                </a:lnTo>
                <a:lnTo>
                  <a:pt x="2" y="447"/>
                </a:lnTo>
                <a:lnTo>
                  <a:pt x="7" y="454"/>
                </a:lnTo>
                <a:lnTo>
                  <a:pt x="11" y="458"/>
                </a:lnTo>
                <a:lnTo>
                  <a:pt x="16" y="463"/>
                </a:lnTo>
                <a:lnTo>
                  <a:pt x="20" y="467"/>
                </a:lnTo>
                <a:lnTo>
                  <a:pt x="25" y="474"/>
                </a:lnTo>
                <a:lnTo>
                  <a:pt x="43" y="490"/>
                </a:lnTo>
                <a:lnTo>
                  <a:pt x="54" y="496"/>
                </a:lnTo>
                <a:lnTo>
                  <a:pt x="65" y="496"/>
                </a:lnTo>
                <a:lnTo>
                  <a:pt x="72" y="492"/>
                </a:lnTo>
                <a:lnTo>
                  <a:pt x="81" y="483"/>
                </a:lnTo>
                <a:lnTo>
                  <a:pt x="87" y="472"/>
                </a:lnTo>
                <a:lnTo>
                  <a:pt x="96" y="463"/>
                </a:lnTo>
                <a:lnTo>
                  <a:pt x="107" y="456"/>
                </a:lnTo>
                <a:lnTo>
                  <a:pt x="121" y="456"/>
                </a:lnTo>
                <a:lnTo>
                  <a:pt x="139" y="461"/>
                </a:lnTo>
                <a:lnTo>
                  <a:pt x="163" y="476"/>
                </a:lnTo>
                <a:lnTo>
                  <a:pt x="240" y="525"/>
                </a:lnTo>
                <a:lnTo>
                  <a:pt x="251" y="530"/>
                </a:lnTo>
                <a:lnTo>
                  <a:pt x="266" y="532"/>
                </a:lnTo>
                <a:lnTo>
                  <a:pt x="289" y="53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Freeform 8"/>
          <p:cNvSpPr>
            <a:spLocks noEditPoints="1"/>
          </p:cNvSpPr>
          <p:nvPr/>
        </p:nvSpPr>
        <p:spPr bwMode="auto">
          <a:xfrm>
            <a:off x="1729940" y="6264972"/>
            <a:ext cx="4795838" cy="1958975"/>
          </a:xfrm>
          <a:custGeom>
            <a:avLst/>
            <a:gdLst>
              <a:gd name="T0" fmla="*/ 2007 w 3021"/>
              <a:gd name="T1" fmla="*/ 1127 h 1234"/>
              <a:gd name="T2" fmla="*/ 2046 w 3021"/>
              <a:gd name="T3" fmla="*/ 1031 h 1234"/>
              <a:gd name="T4" fmla="*/ 2117 w 3021"/>
              <a:gd name="T5" fmla="*/ 1028 h 1234"/>
              <a:gd name="T6" fmla="*/ 2312 w 3021"/>
              <a:gd name="T7" fmla="*/ 952 h 1234"/>
              <a:gd name="T8" fmla="*/ 2321 w 3021"/>
              <a:gd name="T9" fmla="*/ 1073 h 1234"/>
              <a:gd name="T10" fmla="*/ 2453 w 3021"/>
              <a:gd name="T11" fmla="*/ 968 h 1234"/>
              <a:gd name="T12" fmla="*/ 2464 w 3021"/>
              <a:gd name="T13" fmla="*/ 1057 h 1234"/>
              <a:gd name="T14" fmla="*/ 2585 w 3021"/>
              <a:gd name="T15" fmla="*/ 937 h 1234"/>
              <a:gd name="T16" fmla="*/ 2777 w 3021"/>
              <a:gd name="T17" fmla="*/ 881 h 1234"/>
              <a:gd name="T18" fmla="*/ 2943 w 3021"/>
              <a:gd name="T19" fmla="*/ 749 h 1234"/>
              <a:gd name="T20" fmla="*/ 2943 w 3021"/>
              <a:gd name="T21" fmla="*/ 559 h 1234"/>
              <a:gd name="T22" fmla="*/ 2766 w 3021"/>
              <a:gd name="T23" fmla="*/ 604 h 1234"/>
              <a:gd name="T24" fmla="*/ 2592 w 3021"/>
              <a:gd name="T25" fmla="*/ 586 h 1234"/>
              <a:gd name="T26" fmla="*/ 2471 w 3021"/>
              <a:gd name="T27" fmla="*/ 472 h 1234"/>
              <a:gd name="T28" fmla="*/ 2594 w 3021"/>
              <a:gd name="T29" fmla="*/ 566 h 1234"/>
              <a:gd name="T30" fmla="*/ 2509 w 3021"/>
              <a:gd name="T31" fmla="*/ 380 h 1234"/>
              <a:gd name="T32" fmla="*/ 2431 w 3021"/>
              <a:gd name="T33" fmla="*/ 336 h 1234"/>
              <a:gd name="T34" fmla="*/ 2359 w 3021"/>
              <a:gd name="T35" fmla="*/ 345 h 1234"/>
              <a:gd name="T36" fmla="*/ 2310 w 3021"/>
              <a:gd name="T37" fmla="*/ 190 h 1234"/>
              <a:gd name="T38" fmla="*/ 2104 w 3021"/>
              <a:gd name="T39" fmla="*/ 181 h 1234"/>
              <a:gd name="T40" fmla="*/ 1960 w 3021"/>
              <a:gd name="T41" fmla="*/ 101 h 1234"/>
              <a:gd name="T42" fmla="*/ 1719 w 3021"/>
              <a:gd name="T43" fmla="*/ 137 h 1234"/>
              <a:gd name="T44" fmla="*/ 1618 w 3021"/>
              <a:gd name="T45" fmla="*/ 68 h 1234"/>
              <a:gd name="T46" fmla="*/ 1482 w 3021"/>
              <a:gd name="T47" fmla="*/ 38 h 1234"/>
              <a:gd name="T48" fmla="*/ 1329 w 3021"/>
              <a:gd name="T49" fmla="*/ 137 h 1234"/>
              <a:gd name="T50" fmla="*/ 1114 w 3021"/>
              <a:gd name="T51" fmla="*/ 68 h 1234"/>
              <a:gd name="T52" fmla="*/ 770 w 3021"/>
              <a:gd name="T53" fmla="*/ 0 h 1234"/>
              <a:gd name="T54" fmla="*/ 501 w 3021"/>
              <a:gd name="T55" fmla="*/ 117 h 1234"/>
              <a:gd name="T56" fmla="*/ 362 w 3021"/>
              <a:gd name="T57" fmla="*/ 231 h 1234"/>
              <a:gd name="T58" fmla="*/ 183 w 3021"/>
              <a:gd name="T59" fmla="*/ 412 h 1234"/>
              <a:gd name="T60" fmla="*/ 31 w 3021"/>
              <a:gd name="T61" fmla="*/ 573 h 1234"/>
              <a:gd name="T62" fmla="*/ 293 w 3021"/>
              <a:gd name="T63" fmla="*/ 631 h 1234"/>
              <a:gd name="T64" fmla="*/ 394 w 3021"/>
              <a:gd name="T65" fmla="*/ 729 h 1234"/>
              <a:gd name="T66" fmla="*/ 477 w 3021"/>
              <a:gd name="T67" fmla="*/ 852 h 1234"/>
              <a:gd name="T68" fmla="*/ 647 w 3021"/>
              <a:gd name="T69" fmla="*/ 946 h 1234"/>
              <a:gd name="T70" fmla="*/ 687 w 3021"/>
              <a:gd name="T71" fmla="*/ 865 h 1234"/>
              <a:gd name="T72" fmla="*/ 779 w 3021"/>
              <a:gd name="T73" fmla="*/ 926 h 1234"/>
              <a:gd name="T74" fmla="*/ 828 w 3021"/>
              <a:gd name="T75" fmla="*/ 747 h 1234"/>
              <a:gd name="T76" fmla="*/ 973 w 3021"/>
              <a:gd name="T77" fmla="*/ 702 h 1234"/>
              <a:gd name="T78" fmla="*/ 1003 w 3021"/>
              <a:gd name="T79" fmla="*/ 628 h 1234"/>
              <a:gd name="T80" fmla="*/ 1045 w 3021"/>
              <a:gd name="T81" fmla="*/ 675 h 1234"/>
              <a:gd name="T82" fmla="*/ 1132 w 3021"/>
              <a:gd name="T83" fmla="*/ 796 h 1234"/>
              <a:gd name="T84" fmla="*/ 1213 w 3021"/>
              <a:gd name="T85" fmla="*/ 908 h 1234"/>
              <a:gd name="T86" fmla="*/ 1323 w 3021"/>
              <a:gd name="T87" fmla="*/ 948 h 1234"/>
              <a:gd name="T88" fmla="*/ 1309 w 3021"/>
              <a:gd name="T89" fmla="*/ 1035 h 1234"/>
              <a:gd name="T90" fmla="*/ 1405 w 3021"/>
              <a:gd name="T91" fmla="*/ 1026 h 1234"/>
              <a:gd name="T92" fmla="*/ 1495 w 3021"/>
              <a:gd name="T93" fmla="*/ 1040 h 1234"/>
              <a:gd name="T94" fmla="*/ 1587 w 3021"/>
              <a:gd name="T95" fmla="*/ 1145 h 1234"/>
              <a:gd name="T96" fmla="*/ 1770 w 3021"/>
              <a:gd name="T97" fmla="*/ 1185 h 1234"/>
              <a:gd name="T98" fmla="*/ 1784 w 3021"/>
              <a:gd name="T99" fmla="*/ 1234 h 1234"/>
              <a:gd name="T100" fmla="*/ 1878 w 3021"/>
              <a:gd name="T101" fmla="*/ 1189 h 1234"/>
              <a:gd name="T102" fmla="*/ 1900 w 3021"/>
              <a:gd name="T103" fmla="*/ 1218 h 1234"/>
              <a:gd name="T104" fmla="*/ 2545 w 3021"/>
              <a:gd name="T105" fmla="*/ 575 h 1234"/>
              <a:gd name="T106" fmla="*/ 2529 w 3021"/>
              <a:gd name="T107" fmla="*/ 476 h 1234"/>
              <a:gd name="T108" fmla="*/ 1712 w 3021"/>
              <a:gd name="T109" fmla="*/ 338 h 1234"/>
              <a:gd name="T110" fmla="*/ 1849 w 3021"/>
              <a:gd name="T111" fmla="*/ 349 h 1234"/>
              <a:gd name="T112" fmla="*/ 1987 w 3021"/>
              <a:gd name="T113" fmla="*/ 414 h 1234"/>
              <a:gd name="T114" fmla="*/ 1882 w 3021"/>
              <a:gd name="T115" fmla="*/ 385 h 1234"/>
              <a:gd name="T116" fmla="*/ 1772 w 3021"/>
              <a:gd name="T117" fmla="*/ 425 h 1234"/>
              <a:gd name="T118" fmla="*/ 1629 w 3021"/>
              <a:gd name="T119" fmla="*/ 492 h 1234"/>
              <a:gd name="T120" fmla="*/ 1652 w 3021"/>
              <a:gd name="T121" fmla="*/ 454 h 1234"/>
              <a:gd name="T122" fmla="*/ 1683 w 3021"/>
              <a:gd name="T123" fmla="*/ 35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close/>
                <a:moveTo>
                  <a:pt x="2520" y="552"/>
                </a:moveTo>
                <a:lnTo>
                  <a:pt x="2533" y="564"/>
                </a:lnTo>
                <a:lnTo>
                  <a:pt x="2545" y="575"/>
                </a:lnTo>
                <a:lnTo>
                  <a:pt x="2558" y="579"/>
                </a:lnTo>
                <a:lnTo>
                  <a:pt x="2574" y="581"/>
                </a:lnTo>
                <a:lnTo>
                  <a:pt x="2598" y="577"/>
                </a:lnTo>
                <a:lnTo>
                  <a:pt x="2596" y="577"/>
                </a:lnTo>
                <a:lnTo>
                  <a:pt x="2594" y="575"/>
                </a:lnTo>
                <a:lnTo>
                  <a:pt x="2594" y="575"/>
                </a:lnTo>
                <a:lnTo>
                  <a:pt x="2592" y="575"/>
                </a:lnTo>
                <a:lnTo>
                  <a:pt x="2587" y="573"/>
                </a:lnTo>
                <a:lnTo>
                  <a:pt x="2560" y="566"/>
                </a:lnTo>
                <a:lnTo>
                  <a:pt x="2556" y="546"/>
                </a:lnTo>
                <a:lnTo>
                  <a:pt x="2554" y="528"/>
                </a:lnTo>
                <a:lnTo>
                  <a:pt x="2549" y="510"/>
                </a:lnTo>
                <a:lnTo>
                  <a:pt x="2547" y="497"/>
                </a:lnTo>
                <a:lnTo>
                  <a:pt x="2540" y="483"/>
                </a:lnTo>
                <a:lnTo>
                  <a:pt x="2529" y="476"/>
                </a:lnTo>
                <a:lnTo>
                  <a:pt x="2516" y="472"/>
                </a:lnTo>
                <a:lnTo>
                  <a:pt x="2498" y="476"/>
                </a:lnTo>
                <a:lnTo>
                  <a:pt x="2471" y="485"/>
                </a:lnTo>
                <a:lnTo>
                  <a:pt x="2471" y="505"/>
                </a:lnTo>
                <a:lnTo>
                  <a:pt x="2480" y="523"/>
                </a:lnTo>
                <a:lnTo>
                  <a:pt x="2491" y="535"/>
                </a:lnTo>
                <a:lnTo>
                  <a:pt x="2502" y="543"/>
                </a:lnTo>
                <a:lnTo>
                  <a:pt x="2513" y="548"/>
                </a:lnTo>
                <a:lnTo>
                  <a:pt x="2520" y="552"/>
                </a:lnTo>
                <a:close/>
                <a:moveTo>
                  <a:pt x="1681" y="349"/>
                </a:moveTo>
                <a:lnTo>
                  <a:pt x="1683" y="336"/>
                </a:lnTo>
                <a:lnTo>
                  <a:pt x="1687" y="331"/>
                </a:lnTo>
                <a:lnTo>
                  <a:pt x="1696" y="331"/>
                </a:lnTo>
                <a:lnTo>
                  <a:pt x="1703" y="333"/>
                </a:lnTo>
                <a:lnTo>
                  <a:pt x="1712" y="338"/>
                </a:lnTo>
                <a:lnTo>
                  <a:pt x="1719" y="340"/>
                </a:lnTo>
                <a:lnTo>
                  <a:pt x="1730" y="340"/>
                </a:lnTo>
                <a:lnTo>
                  <a:pt x="1741" y="333"/>
                </a:lnTo>
                <a:lnTo>
                  <a:pt x="1752" y="327"/>
                </a:lnTo>
                <a:lnTo>
                  <a:pt x="1766" y="324"/>
                </a:lnTo>
                <a:lnTo>
                  <a:pt x="1777" y="327"/>
                </a:lnTo>
                <a:lnTo>
                  <a:pt x="1786" y="331"/>
                </a:lnTo>
                <a:lnTo>
                  <a:pt x="1790" y="338"/>
                </a:lnTo>
                <a:lnTo>
                  <a:pt x="1795" y="345"/>
                </a:lnTo>
                <a:lnTo>
                  <a:pt x="1802" y="351"/>
                </a:lnTo>
                <a:lnTo>
                  <a:pt x="1811" y="356"/>
                </a:lnTo>
                <a:lnTo>
                  <a:pt x="1828" y="358"/>
                </a:lnTo>
                <a:lnTo>
                  <a:pt x="1837" y="356"/>
                </a:lnTo>
                <a:lnTo>
                  <a:pt x="1842" y="354"/>
                </a:lnTo>
                <a:lnTo>
                  <a:pt x="1849" y="349"/>
                </a:lnTo>
                <a:lnTo>
                  <a:pt x="1853" y="345"/>
                </a:lnTo>
                <a:lnTo>
                  <a:pt x="1862" y="345"/>
                </a:lnTo>
                <a:lnTo>
                  <a:pt x="1875" y="349"/>
                </a:lnTo>
                <a:lnTo>
                  <a:pt x="1889" y="358"/>
                </a:lnTo>
                <a:lnTo>
                  <a:pt x="1902" y="367"/>
                </a:lnTo>
                <a:lnTo>
                  <a:pt x="1918" y="376"/>
                </a:lnTo>
                <a:lnTo>
                  <a:pt x="1936" y="383"/>
                </a:lnTo>
                <a:lnTo>
                  <a:pt x="1956" y="385"/>
                </a:lnTo>
                <a:lnTo>
                  <a:pt x="1974" y="387"/>
                </a:lnTo>
                <a:lnTo>
                  <a:pt x="1990" y="389"/>
                </a:lnTo>
                <a:lnTo>
                  <a:pt x="2001" y="398"/>
                </a:lnTo>
                <a:lnTo>
                  <a:pt x="2010" y="412"/>
                </a:lnTo>
                <a:lnTo>
                  <a:pt x="1996" y="416"/>
                </a:lnTo>
                <a:lnTo>
                  <a:pt x="1992" y="416"/>
                </a:lnTo>
                <a:lnTo>
                  <a:pt x="1987" y="414"/>
                </a:lnTo>
                <a:lnTo>
                  <a:pt x="1985" y="409"/>
                </a:lnTo>
                <a:lnTo>
                  <a:pt x="1978" y="405"/>
                </a:lnTo>
                <a:lnTo>
                  <a:pt x="1965" y="403"/>
                </a:lnTo>
                <a:lnTo>
                  <a:pt x="1960" y="403"/>
                </a:lnTo>
                <a:lnTo>
                  <a:pt x="1956" y="405"/>
                </a:lnTo>
                <a:lnTo>
                  <a:pt x="1954" y="407"/>
                </a:lnTo>
                <a:lnTo>
                  <a:pt x="1952" y="407"/>
                </a:lnTo>
                <a:lnTo>
                  <a:pt x="1949" y="409"/>
                </a:lnTo>
                <a:lnTo>
                  <a:pt x="1947" y="412"/>
                </a:lnTo>
                <a:lnTo>
                  <a:pt x="1940" y="412"/>
                </a:lnTo>
                <a:lnTo>
                  <a:pt x="1931" y="409"/>
                </a:lnTo>
                <a:lnTo>
                  <a:pt x="1922" y="403"/>
                </a:lnTo>
                <a:lnTo>
                  <a:pt x="1911" y="394"/>
                </a:lnTo>
                <a:lnTo>
                  <a:pt x="1898" y="387"/>
                </a:lnTo>
                <a:lnTo>
                  <a:pt x="1882" y="385"/>
                </a:lnTo>
                <a:lnTo>
                  <a:pt x="1864" y="389"/>
                </a:lnTo>
                <a:lnTo>
                  <a:pt x="1855" y="392"/>
                </a:lnTo>
                <a:lnTo>
                  <a:pt x="1851" y="396"/>
                </a:lnTo>
                <a:lnTo>
                  <a:pt x="1846" y="400"/>
                </a:lnTo>
                <a:lnTo>
                  <a:pt x="1842" y="405"/>
                </a:lnTo>
                <a:lnTo>
                  <a:pt x="1837" y="412"/>
                </a:lnTo>
                <a:lnTo>
                  <a:pt x="1831" y="416"/>
                </a:lnTo>
                <a:lnTo>
                  <a:pt x="1819" y="421"/>
                </a:lnTo>
                <a:lnTo>
                  <a:pt x="1808" y="421"/>
                </a:lnTo>
                <a:lnTo>
                  <a:pt x="1797" y="418"/>
                </a:lnTo>
                <a:lnTo>
                  <a:pt x="1784" y="416"/>
                </a:lnTo>
                <a:lnTo>
                  <a:pt x="1781" y="418"/>
                </a:lnTo>
                <a:lnTo>
                  <a:pt x="1779" y="421"/>
                </a:lnTo>
                <a:lnTo>
                  <a:pt x="1777" y="423"/>
                </a:lnTo>
                <a:lnTo>
                  <a:pt x="1772" y="425"/>
                </a:lnTo>
                <a:lnTo>
                  <a:pt x="1768" y="430"/>
                </a:lnTo>
                <a:lnTo>
                  <a:pt x="1759" y="432"/>
                </a:lnTo>
                <a:lnTo>
                  <a:pt x="1755" y="427"/>
                </a:lnTo>
                <a:lnTo>
                  <a:pt x="1750" y="423"/>
                </a:lnTo>
                <a:lnTo>
                  <a:pt x="1746" y="418"/>
                </a:lnTo>
                <a:lnTo>
                  <a:pt x="1743" y="416"/>
                </a:lnTo>
                <a:lnTo>
                  <a:pt x="1739" y="414"/>
                </a:lnTo>
                <a:lnTo>
                  <a:pt x="1732" y="412"/>
                </a:lnTo>
                <a:lnTo>
                  <a:pt x="1725" y="412"/>
                </a:lnTo>
                <a:lnTo>
                  <a:pt x="1714" y="418"/>
                </a:lnTo>
                <a:lnTo>
                  <a:pt x="1701" y="432"/>
                </a:lnTo>
                <a:lnTo>
                  <a:pt x="1685" y="450"/>
                </a:lnTo>
                <a:lnTo>
                  <a:pt x="1667" y="468"/>
                </a:lnTo>
                <a:lnTo>
                  <a:pt x="1649" y="483"/>
                </a:lnTo>
                <a:lnTo>
                  <a:pt x="1629" y="492"/>
                </a:lnTo>
                <a:lnTo>
                  <a:pt x="1609" y="490"/>
                </a:lnTo>
                <a:lnTo>
                  <a:pt x="1605" y="483"/>
                </a:lnTo>
                <a:lnTo>
                  <a:pt x="1602" y="476"/>
                </a:lnTo>
                <a:lnTo>
                  <a:pt x="1602" y="472"/>
                </a:lnTo>
                <a:lnTo>
                  <a:pt x="1605" y="470"/>
                </a:lnTo>
                <a:lnTo>
                  <a:pt x="1607" y="468"/>
                </a:lnTo>
                <a:lnTo>
                  <a:pt x="1609" y="468"/>
                </a:lnTo>
                <a:lnTo>
                  <a:pt x="1614" y="468"/>
                </a:lnTo>
                <a:lnTo>
                  <a:pt x="1618" y="468"/>
                </a:lnTo>
                <a:lnTo>
                  <a:pt x="1623" y="470"/>
                </a:lnTo>
                <a:lnTo>
                  <a:pt x="1627" y="470"/>
                </a:lnTo>
                <a:lnTo>
                  <a:pt x="1631" y="470"/>
                </a:lnTo>
                <a:lnTo>
                  <a:pt x="1638" y="470"/>
                </a:lnTo>
                <a:lnTo>
                  <a:pt x="1645" y="465"/>
                </a:lnTo>
                <a:lnTo>
                  <a:pt x="1652" y="454"/>
                </a:lnTo>
                <a:lnTo>
                  <a:pt x="1661" y="438"/>
                </a:lnTo>
                <a:lnTo>
                  <a:pt x="1672" y="425"/>
                </a:lnTo>
                <a:lnTo>
                  <a:pt x="1683" y="418"/>
                </a:lnTo>
                <a:lnTo>
                  <a:pt x="1696" y="409"/>
                </a:lnTo>
                <a:lnTo>
                  <a:pt x="1708" y="398"/>
                </a:lnTo>
                <a:lnTo>
                  <a:pt x="1710" y="383"/>
                </a:lnTo>
                <a:lnTo>
                  <a:pt x="1710" y="376"/>
                </a:lnTo>
                <a:lnTo>
                  <a:pt x="1708" y="371"/>
                </a:lnTo>
                <a:lnTo>
                  <a:pt x="1705" y="369"/>
                </a:lnTo>
                <a:lnTo>
                  <a:pt x="1703" y="367"/>
                </a:lnTo>
                <a:lnTo>
                  <a:pt x="1699" y="365"/>
                </a:lnTo>
                <a:lnTo>
                  <a:pt x="1694" y="365"/>
                </a:lnTo>
                <a:lnTo>
                  <a:pt x="1690" y="362"/>
                </a:lnTo>
                <a:lnTo>
                  <a:pt x="1687" y="360"/>
                </a:lnTo>
                <a:lnTo>
                  <a:pt x="1683" y="358"/>
                </a:lnTo>
                <a:lnTo>
                  <a:pt x="1683" y="354"/>
                </a:lnTo>
                <a:lnTo>
                  <a:pt x="1681" y="349"/>
                </a:lnTo>
                <a:close/>
              </a:path>
            </a:pathLst>
          </a:custGeom>
          <a:solidFill>
            <a:srgbClr val="FFFF00"/>
          </a:solidFill>
          <a:ln w="0">
            <a:solidFill>
              <a:schemeClr val="tx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Freeform 9"/>
          <p:cNvSpPr>
            <a:spLocks/>
          </p:cNvSpPr>
          <p:nvPr/>
        </p:nvSpPr>
        <p:spPr bwMode="auto">
          <a:xfrm>
            <a:off x="1729940" y="6264972"/>
            <a:ext cx="4795838" cy="1958975"/>
          </a:xfrm>
          <a:custGeom>
            <a:avLst/>
            <a:gdLst>
              <a:gd name="T0" fmla="*/ 1999 w 3021"/>
              <a:gd name="T1" fmla="*/ 1149 h 1234"/>
              <a:gd name="T2" fmla="*/ 2021 w 3021"/>
              <a:gd name="T3" fmla="*/ 1069 h 1234"/>
              <a:gd name="T4" fmla="*/ 2099 w 3021"/>
              <a:gd name="T5" fmla="*/ 1042 h 1234"/>
              <a:gd name="T6" fmla="*/ 2222 w 3021"/>
              <a:gd name="T7" fmla="*/ 988 h 1234"/>
              <a:gd name="T8" fmla="*/ 2310 w 3021"/>
              <a:gd name="T9" fmla="*/ 1024 h 1234"/>
              <a:gd name="T10" fmla="*/ 2330 w 3021"/>
              <a:gd name="T11" fmla="*/ 1057 h 1234"/>
              <a:gd name="T12" fmla="*/ 2455 w 3021"/>
              <a:gd name="T13" fmla="*/ 975 h 1234"/>
              <a:gd name="T14" fmla="*/ 2466 w 3021"/>
              <a:gd name="T15" fmla="*/ 1037 h 1234"/>
              <a:gd name="T16" fmla="*/ 2551 w 3021"/>
              <a:gd name="T17" fmla="*/ 970 h 1234"/>
              <a:gd name="T18" fmla="*/ 2751 w 3021"/>
              <a:gd name="T19" fmla="*/ 901 h 1234"/>
              <a:gd name="T20" fmla="*/ 2820 w 3021"/>
              <a:gd name="T21" fmla="*/ 794 h 1234"/>
              <a:gd name="T22" fmla="*/ 2997 w 3021"/>
              <a:gd name="T23" fmla="*/ 637 h 1234"/>
              <a:gd name="T24" fmla="*/ 2860 w 3021"/>
              <a:gd name="T25" fmla="*/ 597 h 1234"/>
              <a:gd name="T26" fmla="*/ 2751 w 3021"/>
              <a:gd name="T27" fmla="*/ 586 h 1234"/>
              <a:gd name="T28" fmla="*/ 2592 w 3021"/>
              <a:gd name="T29" fmla="*/ 586 h 1234"/>
              <a:gd name="T30" fmla="*/ 2460 w 3021"/>
              <a:gd name="T31" fmla="*/ 494 h 1234"/>
              <a:gd name="T32" fmla="*/ 2563 w 3021"/>
              <a:gd name="T33" fmla="*/ 526 h 1234"/>
              <a:gd name="T34" fmla="*/ 2540 w 3021"/>
              <a:gd name="T35" fmla="*/ 443 h 1234"/>
              <a:gd name="T36" fmla="*/ 2462 w 3021"/>
              <a:gd name="T37" fmla="*/ 336 h 1234"/>
              <a:gd name="T38" fmla="*/ 2426 w 3021"/>
              <a:gd name="T39" fmla="*/ 322 h 1234"/>
              <a:gd name="T40" fmla="*/ 2339 w 3021"/>
              <a:gd name="T41" fmla="*/ 304 h 1234"/>
              <a:gd name="T42" fmla="*/ 2305 w 3021"/>
              <a:gd name="T43" fmla="*/ 197 h 1234"/>
              <a:gd name="T44" fmla="*/ 2108 w 3021"/>
              <a:gd name="T45" fmla="*/ 186 h 1234"/>
              <a:gd name="T46" fmla="*/ 2003 w 3021"/>
              <a:gd name="T47" fmla="*/ 119 h 1234"/>
              <a:gd name="T48" fmla="*/ 1799 w 3021"/>
              <a:gd name="T49" fmla="*/ 135 h 1234"/>
              <a:gd name="T50" fmla="*/ 1645 w 3021"/>
              <a:gd name="T51" fmla="*/ 76 h 1234"/>
              <a:gd name="T52" fmla="*/ 1569 w 3021"/>
              <a:gd name="T53" fmla="*/ 65 h 1234"/>
              <a:gd name="T54" fmla="*/ 1441 w 3021"/>
              <a:gd name="T55" fmla="*/ 12 h 1234"/>
              <a:gd name="T56" fmla="*/ 1289 w 3021"/>
              <a:gd name="T57" fmla="*/ 137 h 1234"/>
              <a:gd name="T58" fmla="*/ 1114 w 3021"/>
              <a:gd name="T59" fmla="*/ 68 h 1234"/>
              <a:gd name="T60" fmla="*/ 819 w 3021"/>
              <a:gd name="T61" fmla="*/ 14 h 1234"/>
              <a:gd name="T62" fmla="*/ 562 w 3021"/>
              <a:gd name="T63" fmla="*/ 121 h 1234"/>
              <a:gd name="T64" fmla="*/ 459 w 3021"/>
              <a:gd name="T65" fmla="*/ 215 h 1234"/>
              <a:gd name="T66" fmla="*/ 242 w 3021"/>
              <a:gd name="T67" fmla="*/ 318 h 1234"/>
              <a:gd name="T68" fmla="*/ 78 w 3021"/>
              <a:gd name="T69" fmla="*/ 461 h 1234"/>
              <a:gd name="T70" fmla="*/ 98 w 3021"/>
              <a:gd name="T71" fmla="*/ 568 h 1234"/>
              <a:gd name="T72" fmla="*/ 313 w 3021"/>
              <a:gd name="T73" fmla="*/ 617 h 1234"/>
              <a:gd name="T74" fmla="*/ 392 w 3021"/>
              <a:gd name="T75" fmla="*/ 707 h 1234"/>
              <a:gd name="T76" fmla="*/ 434 w 3021"/>
              <a:gd name="T77" fmla="*/ 809 h 1234"/>
              <a:gd name="T78" fmla="*/ 606 w 3021"/>
              <a:gd name="T79" fmla="*/ 890 h 1234"/>
              <a:gd name="T80" fmla="*/ 680 w 3021"/>
              <a:gd name="T81" fmla="*/ 865 h 1234"/>
              <a:gd name="T82" fmla="*/ 703 w 3021"/>
              <a:gd name="T83" fmla="*/ 921 h 1234"/>
              <a:gd name="T84" fmla="*/ 826 w 3021"/>
              <a:gd name="T85" fmla="*/ 930 h 1234"/>
              <a:gd name="T86" fmla="*/ 839 w 3021"/>
              <a:gd name="T87" fmla="*/ 736 h 1234"/>
              <a:gd name="T88" fmla="*/ 973 w 3021"/>
              <a:gd name="T89" fmla="*/ 702 h 1234"/>
              <a:gd name="T90" fmla="*/ 1016 w 3021"/>
              <a:gd name="T91" fmla="*/ 593 h 1234"/>
              <a:gd name="T92" fmla="*/ 1025 w 3021"/>
              <a:gd name="T93" fmla="*/ 673 h 1234"/>
              <a:gd name="T94" fmla="*/ 1070 w 3021"/>
              <a:gd name="T95" fmla="*/ 686 h 1234"/>
              <a:gd name="T96" fmla="*/ 1132 w 3021"/>
              <a:gd name="T97" fmla="*/ 908 h 1234"/>
              <a:gd name="T98" fmla="*/ 1262 w 3021"/>
              <a:gd name="T99" fmla="*/ 894 h 1234"/>
              <a:gd name="T100" fmla="*/ 1323 w 3021"/>
              <a:gd name="T101" fmla="*/ 957 h 1234"/>
              <a:gd name="T102" fmla="*/ 1305 w 3021"/>
              <a:gd name="T103" fmla="*/ 1042 h 1234"/>
              <a:gd name="T104" fmla="*/ 1401 w 3021"/>
              <a:gd name="T105" fmla="*/ 1033 h 1234"/>
              <a:gd name="T106" fmla="*/ 1459 w 3021"/>
              <a:gd name="T107" fmla="*/ 1046 h 1234"/>
              <a:gd name="T108" fmla="*/ 1551 w 3021"/>
              <a:gd name="T109" fmla="*/ 1093 h 1234"/>
              <a:gd name="T110" fmla="*/ 1708 w 3021"/>
              <a:gd name="T111" fmla="*/ 1174 h 1234"/>
              <a:gd name="T112" fmla="*/ 1761 w 3021"/>
              <a:gd name="T113" fmla="*/ 1200 h 1234"/>
              <a:gd name="T114" fmla="*/ 1797 w 3021"/>
              <a:gd name="T115" fmla="*/ 1229 h 1234"/>
              <a:gd name="T116" fmla="*/ 1880 w 3021"/>
              <a:gd name="T117" fmla="*/ 1196 h 1234"/>
              <a:gd name="T118" fmla="*/ 1900 w 3021"/>
              <a:gd name="T119" fmla="*/ 1218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21" h="1234">
                <a:moveTo>
                  <a:pt x="1947" y="1194"/>
                </a:moveTo>
                <a:lnTo>
                  <a:pt x="1945" y="1178"/>
                </a:lnTo>
                <a:lnTo>
                  <a:pt x="1954" y="1174"/>
                </a:lnTo>
                <a:lnTo>
                  <a:pt x="1958" y="1171"/>
                </a:lnTo>
                <a:lnTo>
                  <a:pt x="1960" y="1167"/>
                </a:lnTo>
                <a:lnTo>
                  <a:pt x="1965" y="1165"/>
                </a:lnTo>
                <a:lnTo>
                  <a:pt x="1967" y="1162"/>
                </a:lnTo>
                <a:lnTo>
                  <a:pt x="1974" y="1158"/>
                </a:lnTo>
                <a:lnTo>
                  <a:pt x="1978" y="1156"/>
                </a:lnTo>
                <a:lnTo>
                  <a:pt x="1983" y="1153"/>
                </a:lnTo>
                <a:lnTo>
                  <a:pt x="1990" y="1153"/>
                </a:lnTo>
                <a:lnTo>
                  <a:pt x="1994" y="1151"/>
                </a:lnTo>
                <a:lnTo>
                  <a:pt x="1999" y="1149"/>
                </a:lnTo>
                <a:lnTo>
                  <a:pt x="2005" y="1145"/>
                </a:lnTo>
                <a:lnTo>
                  <a:pt x="2007" y="1127"/>
                </a:lnTo>
                <a:lnTo>
                  <a:pt x="2005" y="1118"/>
                </a:lnTo>
                <a:lnTo>
                  <a:pt x="2001" y="1116"/>
                </a:lnTo>
                <a:lnTo>
                  <a:pt x="1996" y="1113"/>
                </a:lnTo>
                <a:lnTo>
                  <a:pt x="1994" y="1113"/>
                </a:lnTo>
                <a:lnTo>
                  <a:pt x="1994" y="1109"/>
                </a:lnTo>
                <a:lnTo>
                  <a:pt x="1996" y="1095"/>
                </a:lnTo>
                <a:lnTo>
                  <a:pt x="2001" y="1089"/>
                </a:lnTo>
                <a:lnTo>
                  <a:pt x="2005" y="1082"/>
                </a:lnTo>
                <a:lnTo>
                  <a:pt x="2012" y="1078"/>
                </a:lnTo>
                <a:lnTo>
                  <a:pt x="2016" y="1073"/>
                </a:lnTo>
                <a:lnTo>
                  <a:pt x="2021" y="1069"/>
                </a:lnTo>
                <a:lnTo>
                  <a:pt x="2025" y="1064"/>
                </a:lnTo>
                <a:lnTo>
                  <a:pt x="2034" y="1053"/>
                </a:lnTo>
                <a:lnTo>
                  <a:pt x="2041" y="1042"/>
                </a:lnTo>
                <a:lnTo>
                  <a:pt x="2046" y="1031"/>
                </a:lnTo>
                <a:lnTo>
                  <a:pt x="2052" y="1024"/>
                </a:lnTo>
                <a:lnTo>
                  <a:pt x="2061" y="1019"/>
                </a:lnTo>
                <a:lnTo>
                  <a:pt x="2077" y="1017"/>
                </a:lnTo>
                <a:lnTo>
                  <a:pt x="2099" y="1022"/>
                </a:lnTo>
                <a:lnTo>
                  <a:pt x="2101" y="1028"/>
                </a:lnTo>
                <a:lnTo>
                  <a:pt x="2101" y="1035"/>
                </a:lnTo>
                <a:lnTo>
                  <a:pt x="2101" y="1040"/>
                </a:lnTo>
                <a:lnTo>
                  <a:pt x="2099" y="1042"/>
                </a:lnTo>
                <a:lnTo>
                  <a:pt x="2099" y="1042"/>
                </a:lnTo>
                <a:lnTo>
                  <a:pt x="2097" y="1044"/>
                </a:lnTo>
                <a:lnTo>
                  <a:pt x="2097" y="1046"/>
                </a:lnTo>
                <a:lnTo>
                  <a:pt x="2097" y="1048"/>
                </a:lnTo>
                <a:lnTo>
                  <a:pt x="2097" y="1053"/>
                </a:lnTo>
                <a:lnTo>
                  <a:pt x="2110" y="1044"/>
                </a:lnTo>
                <a:lnTo>
                  <a:pt x="2117" y="1028"/>
                </a:lnTo>
                <a:lnTo>
                  <a:pt x="2126" y="1013"/>
                </a:lnTo>
                <a:lnTo>
                  <a:pt x="2137" y="997"/>
                </a:lnTo>
                <a:lnTo>
                  <a:pt x="2153" y="986"/>
                </a:lnTo>
                <a:lnTo>
                  <a:pt x="2178" y="977"/>
                </a:lnTo>
                <a:lnTo>
                  <a:pt x="2195" y="977"/>
                </a:lnTo>
                <a:lnTo>
                  <a:pt x="2211" y="981"/>
                </a:lnTo>
                <a:lnTo>
                  <a:pt x="2222" y="988"/>
                </a:lnTo>
                <a:lnTo>
                  <a:pt x="2234" y="997"/>
                </a:lnTo>
                <a:lnTo>
                  <a:pt x="2245" y="1004"/>
                </a:lnTo>
                <a:lnTo>
                  <a:pt x="2251" y="970"/>
                </a:lnTo>
                <a:lnTo>
                  <a:pt x="2263" y="950"/>
                </a:lnTo>
                <a:lnTo>
                  <a:pt x="2274" y="939"/>
                </a:lnTo>
                <a:lnTo>
                  <a:pt x="2287" y="937"/>
                </a:lnTo>
                <a:lnTo>
                  <a:pt x="2301" y="941"/>
                </a:lnTo>
                <a:lnTo>
                  <a:pt x="2312" y="952"/>
                </a:lnTo>
                <a:lnTo>
                  <a:pt x="2321" y="966"/>
                </a:lnTo>
                <a:lnTo>
                  <a:pt x="2325" y="979"/>
                </a:lnTo>
                <a:lnTo>
                  <a:pt x="2325" y="995"/>
                </a:lnTo>
                <a:lnTo>
                  <a:pt x="2319" y="1013"/>
                </a:lnTo>
                <a:lnTo>
                  <a:pt x="2310" y="1024"/>
                </a:lnTo>
                <a:lnTo>
                  <a:pt x="2298" y="1028"/>
                </a:lnTo>
                <a:lnTo>
                  <a:pt x="2285" y="1035"/>
                </a:lnTo>
                <a:lnTo>
                  <a:pt x="2269" y="1042"/>
                </a:lnTo>
                <a:lnTo>
                  <a:pt x="2269" y="1064"/>
                </a:lnTo>
                <a:lnTo>
                  <a:pt x="2274" y="1082"/>
                </a:lnTo>
                <a:lnTo>
                  <a:pt x="2285" y="1098"/>
                </a:lnTo>
                <a:lnTo>
                  <a:pt x="2298" y="1107"/>
                </a:lnTo>
                <a:lnTo>
                  <a:pt x="2316" y="1109"/>
                </a:lnTo>
                <a:lnTo>
                  <a:pt x="2319" y="1086"/>
                </a:lnTo>
                <a:lnTo>
                  <a:pt x="2321" y="1073"/>
                </a:lnTo>
                <a:lnTo>
                  <a:pt x="2323" y="1064"/>
                </a:lnTo>
                <a:lnTo>
                  <a:pt x="2325" y="1060"/>
                </a:lnTo>
                <a:lnTo>
                  <a:pt x="2330" y="1057"/>
                </a:lnTo>
                <a:lnTo>
                  <a:pt x="2339" y="1051"/>
                </a:lnTo>
                <a:lnTo>
                  <a:pt x="2352" y="1037"/>
                </a:lnTo>
                <a:lnTo>
                  <a:pt x="2370" y="1017"/>
                </a:lnTo>
                <a:lnTo>
                  <a:pt x="2384" y="997"/>
                </a:lnTo>
                <a:lnTo>
                  <a:pt x="2395" y="977"/>
                </a:lnTo>
                <a:lnTo>
                  <a:pt x="2404" y="964"/>
                </a:lnTo>
                <a:lnTo>
                  <a:pt x="2413" y="952"/>
                </a:lnTo>
                <a:lnTo>
                  <a:pt x="2426" y="950"/>
                </a:lnTo>
                <a:lnTo>
                  <a:pt x="2435" y="950"/>
                </a:lnTo>
                <a:lnTo>
                  <a:pt x="2442" y="955"/>
                </a:lnTo>
                <a:lnTo>
                  <a:pt x="2448" y="961"/>
                </a:lnTo>
                <a:lnTo>
                  <a:pt x="2453" y="968"/>
                </a:lnTo>
                <a:lnTo>
                  <a:pt x="2455" y="975"/>
                </a:lnTo>
                <a:lnTo>
                  <a:pt x="2455" y="981"/>
                </a:lnTo>
                <a:lnTo>
                  <a:pt x="2455" y="984"/>
                </a:lnTo>
                <a:lnTo>
                  <a:pt x="2455" y="986"/>
                </a:lnTo>
                <a:lnTo>
                  <a:pt x="2455" y="986"/>
                </a:lnTo>
                <a:lnTo>
                  <a:pt x="2453" y="986"/>
                </a:lnTo>
                <a:lnTo>
                  <a:pt x="2453" y="986"/>
                </a:lnTo>
                <a:lnTo>
                  <a:pt x="2453" y="988"/>
                </a:lnTo>
                <a:lnTo>
                  <a:pt x="2453" y="990"/>
                </a:lnTo>
                <a:lnTo>
                  <a:pt x="2455" y="997"/>
                </a:lnTo>
                <a:lnTo>
                  <a:pt x="2457" y="1008"/>
                </a:lnTo>
                <a:lnTo>
                  <a:pt x="2462" y="1017"/>
                </a:lnTo>
                <a:lnTo>
                  <a:pt x="2466" y="1026"/>
                </a:lnTo>
                <a:lnTo>
                  <a:pt x="2466" y="1037"/>
                </a:lnTo>
                <a:lnTo>
                  <a:pt x="2464" y="1057"/>
                </a:lnTo>
                <a:lnTo>
                  <a:pt x="2484" y="1066"/>
                </a:lnTo>
                <a:lnTo>
                  <a:pt x="2507" y="1075"/>
                </a:lnTo>
                <a:lnTo>
                  <a:pt x="2527" y="1086"/>
                </a:lnTo>
                <a:lnTo>
                  <a:pt x="2542" y="1095"/>
                </a:lnTo>
                <a:lnTo>
                  <a:pt x="2558" y="1082"/>
                </a:lnTo>
                <a:lnTo>
                  <a:pt x="2576" y="1066"/>
                </a:lnTo>
                <a:lnTo>
                  <a:pt x="2592" y="1048"/>
                </a:lnTo>
                <a:lnTo>
                  <a:pt x="2603" y="1028"/>
                </a:lnTo>
                <a:lnTo>
                  <a:pt x="2605" y="1004"/>
                </a:lnTo>
                <a:lnTo>
                  <a:pt x="2587" y="993"/>
                </a:lnTo>
                <a:lnTo>
                  <a:pt x="2567" y="984"/>
                </a:lnTo>
                <a:lnTo>
                  <a:pt x="2551" y="970"/>
                </a:lnTo>
                <a:lnTo>
                  <a:pt x="2558" y="952"/>
                </a:lnTo>
                <a:lnTo>
                  <a:pt x="2569" y="941"/>
                </a:lnTo>
                <a:lnTo>
                  <a:pt x="2585" y="937"/>
                </a:lnTo>
                <a:lnTo>
                  <a:pt x="2605" y="932"/>
                </a:lnTo>
                <a:lnTo>
                  <a:pt x="2623" y="928"/>
                </a:lnTo>
                <a:lnTo>
                  <a:pt x="2636" y="921"/>
                </a:lnTo>
                <a:lnTo>
                  <a:pt x="2650" y="912"/>
                </a:lnTo>
                <a:lnTo>
                  <a:pt x="2663" y="903"/>
                </a:lnTo>
                <a:lnTo>
                  <a:pt x="2690" y="892"/>
                </a:lnTo>
                <a:lnTo>
                  <a:pt x="2713" y="888"/>
                </a:lnTo>
                <a:lnTo>
                  <a:pt x="2728" y="890"/>
                </a:lnTo>
                <a:lnTo>
                  <a:pt x="2742" y="894"/>
                </a:lnTo>
                <a:lnTo>
                  <a:pt x="2751" y="901"/>
                </a:lnTo>
                <a:lnTo>
                  <a:pt x="2760" y="905"/>
                </a:lnTo>
                <a:lnTo>
                  <a:pt x="2768" y="908"/>
                </a:lnTo>
                <a:lnTo>
                  <a:pt x="2777" y="905"/>
                </a:lnTo>
                <a:lnTo>
                  <a:pt x="2786" y="897"/>
                </a:lnTo>
                <a:lnTo>
                  <a:pt x="2777" y="881"/>
                </a:lnTo>
                <a:lnTo>
                  <a:pt x="2766" y="874"/>
                </a:lnTo>
                <a:lnTo>
                  <a:pt x="2755" y="867"/>
                </a:lnTo>
                <a:lnTo>
                  <a:pt x="2744" y="852"/>
                </a:lnTo>
                <a:lnTo>
                  <a:pt x="2744" y="834"/>
                </a:lnTo>
                <a:lnTo>
                  <a:pt x="2755" y="821"/>
                </a:lnTo>
                <a:lnTo>
                  <a:pt x="2773" y="809"/>
                </a:lnTo>
                <a:lnTo>
                  <a:pt x="2795" y="800"/>
                </a:lnTo>
                <a:lnTo>
                  <a:pt x="2820" y="794"/>
                </a:lnTo>
                <a:lnTo>
                  <a:pt x="2847" y="787"/>
                </a:lnTo>
                <a:lnTo>
                  <a:pt x="2869" y="780"/>
                </a:lnTo>
                <a:lnTo>
                  <a:pt x="2885" y="774"/>
                </a:lnTo>
                <a:lnTo>
                  <a:pt x="2903" y="765"/>
                </a:lnTo>
                <a:lnTo>
                  <a:pt x="2916" y="760"/>
                </a:lnTo>
                <a:lnTo>
                  <a:pt x="2930" y="756"/>
                </a:lnTo>
                <a:lnTo>
                  <a:pt x="2943" y="749"/>
                </a:lnTo>
                <a:lnTo>
                  <a:pt x="2959" y="733"/>
                </a:lnTo>
                <a:lnTo>
                  <a:pt x="2970" y="720"/>
                </a:lnTo>
                <a:lnTo>
                  <a:pt x="2979" y="700"/>
                </a:lnTo>
                <a:lnTo>
                  <a:pt x="2988" y="678"/>
                </a:lnTo>
                <a:lnTo>
                  <a:pt x="2995" y="660"/>
                </a:lnTo>
                <a:lnTo>
                  <a:pt x="2997" y="637"/>
                </a:lnTo>
                <a:lnTo>
                  <a:pt x="2997" y="615"/>
                </a:lnTo>
                <a:lnTo>
                  <a:pt x="3001" y="590"/>
                </a:lnTo>
                <a:lnTo>
                  <a:pt x="3021" y="543"/>
                </a:lnTo>
                <a:lnTo>
                  <a:pt x="2990" y="528"/>
                </a:lnTo>
                <a:lnTo>
                  <a:pt x="2979" y="526"/>
                </a:lnTo>
                <a:lnTo>
                  <a:pt x="2970" y="528"/>
                </a:lnTo>
                <a:lnTo>
                  <a:pt x="2963" y="535"/>
                </a:lnTo>
                <a:lnTo>
                  <a:pt x="2954" y="548"/>
                </a:lnTo>
                <a:lnTo>
                  <a:pt x="2943" y="559"/>
                </a:lnTo>
                <a:lnTo>
                  <a:pt x="2930" y="573"/>
                </a:lnTo>
                <a:lnTo>
                  <a:pt x="2912" y="586"/>
                </a:lnTo>
                <a:lnTo>
                  <a:pt x="2889" y="595"/>
                </a:lnTo>
                <a:lnTo>
                  <a:pt x="2860" y="597"/>
                </a:lnTo>
                <a:lnTo>
                  <a:pt x="2854" y="588"/>
                </a:lnTo>
                <a:lnTo>
                  <a:pt x="2849" y="581"/>
                </a:lnTo>
                <a:lnTo>
                  <a:pt x="2842" y="579"/>
                </a:lnTo>
                <a:lnTo>
                  <a:pt x="2836" y="584"/>
                </a:lnTo>
                <a:lnTo>
                  <a:pt x="2824" y="595"/>
                </a:lnTo>
                <a:lnTo>
                  <a:pt x="2815" y="606"/>
                </a:lnTo>
                <a:lnTo>
                  <a:pt x="2809" y="611"/>
                </a:lnTo>
                <a:lnTo>
                  <a:pt x="2800" y="613"/>
                </a:lnTo>
                <a:lnTo>
                  <a:pt x="2789" y="613"/>
                </a:lnTo>
                <a:lnTo>
                  <a:pt x="2771" y="613"/>
                </a:lnTo>
                <a:lnTo>
                  <a:pt x="2766" y="604"/>
                </a:lnTo>
                <a:lnTo>
                  <a:pt x="2760" y="593"/>
                </a:lnTo>
                <a:lnTo>
                  <a:pt x="2751" y="586"/>
                </a:lnTo>
                <a:lnTo>
                  <a:pt x="2739" y="584"/>
                </a:lnTo>
                <a:lnTo>
                  <a:pt x="2724" y="586"/>
                </a:lnTo>
                <a:lnTo>
                  <a:pt x="2701" y="595"/>
                </a:lnTo>
                <a:lnTo>
                  <a:pt x="2683" y="606"/>
                </a:lnTo>
                <a:lnTo>
                  <a:pt x="2666" y="613"/>
                </a:lnTo>
                <a:lnTo>
                  <a:pt x="2661" y="613"/>
                </a:lnTo>
                <a:lnTo>
                  <a:pt x="2657" y="608"/>
                </a:lnTo>
                <a:lnTo>
                  <a:pt x="2654" y="606"/>
                </a:lnTo>
                <a:lnTo>
                  <a:pt x="2652" y="602"/>
                </a:lnTo>
                <a:lnTo>
                  <a:pt x="2648" y="597"/>
                </a:lnTo>
                <a:lnTo>
                  <a:pt x="2645" y="595"/>
                </a:lnTo>
                <a:lnTo>
                  <a:pt x="2616" y="577"/>
                </a:lnTo>
                <a:lnTo>
                  <a:pt x="2592" y="586"/>
                </a:lnTo>
                <a:lnTo>
                  <a:pt x="2576" y="593"/>
                </a:lnTo>
                <a:lnTo>
                  <a:pt x="2563" y="593"/>
                </a:lnTo>
                <a:lnTo>
                  <a:pt x="2551" y="586"/>
                </a:lnTo>
                <a:lnTo>
                  <a:pt x="2536" y="577"/>
                </a:lnTo>
                <a:lnTo>
                  <a:pt x="2516" y="561"/>
                </a:lnTo>
                <a:lnTo>
                  <a:pt x="2504" y="552"/>
                </a:lnTo>
                <a:lnTo>
                  <a:pt x="2493" y="550"/>
                </a:lnTo>
                <a:lnTo>
                  <a:pt x="2486" y="548"/>
                </a:lnTo>
                <a:lnTo>
                  <a:pt x="2480" y="543"/>
                </a:lnTo>
                <a:lnTo>
                  <a:pt x="2473" y="530"/>
                </a:lnTo>
                <a:lnTo>
                  <a:pt x="2466" y="521"/>
                </a:lnTo>
                <a:lnTo>
                  <a:pt x="2462" y="508"/>
                </a:lnTo>
                <a:lnTo>
                  <a:pt x="2460" y="494"/>
                </a:lnTo>
                <a:lnTo>
                  <a:pt x="2462" y="481"/>
                </a:lnTo>
                <a:lnTo>
                  <a:pt x="2471" y="472"/>
                </a:lnTo>
                <a:lnTo>
                  <a:pt x="2484" y="470"/>
                </a:lnTo>
                <a:lnTo>
                  <a:pt x="2486" y="468"/>
                </a:lnTo>
                <a:lnTo>
                  <a:pt x="2489" y="468"/>
                </a:lnTo>
                <a:lnTo>
                  <a:pt x="2493" y="468"/>
                </a:lnTo>
                <a:lnTo>
                  <a:pt x="2498" y="465"/>
                </a:lnTo>
                <a:lnTo>
                  <a:pt x="2500" y="465"/>
                </a:lnTo>
                <a:lnTo>
                  <a:pt x="2522" y="465"/>
                </a:lnTo>
                <a:lnTo>
                  <a:pt x="2540" y="472"/>
                </a:lnTo>
                <a:lnTo>
                  <a:pt x="2551" y="483"/>
                </a:lnTo>
                <a:lnTo>
                  <a:pt x="2558" y="501"/>
                </a:lnTo>
                <a:lnTo>
                  <a:pt x="2563" y="526"/>
                </a:lnTo>
                <a:lnTo>
                  <a:pt x="2567" y="543"/>
                </a:lnTo>
                <a:lnTo>
                  <a:pt x="2574" y="557"/>
                </a:lnTo>
                <a:lnTo>
                  <a:pt x="2583" y="564"/>
                </a:lnTo>
                <a:lnTo>
                  <a:pt x="2594" y="566"/>
                </a:lnTo>
                <a:lnTo>
                  <a:pt x="2601" y="557"/>
                </a:lnTo>
                <a:lnTo>
                  <a:pt x="2607" y="543"/>
                </a:lnTo>
                <a:lnTo>
                  <a:pt x="2610" y="521"/>
                </a:lnTo>
                <a:lnTo>
                  <a:pt x="2605" y="492"/>
                </a:lnTo>
                <a:lnTo>
                  <a:pt x="2596" y="468"/>
                </a:lnTo>
                <a:lnTo>
                  <a:pt x="2585" y="454"/>
                </a:lnTo>
                <a:lnTo>
                  <a:pt x="2569" y="447"/>
                </a:lnTo>
                <a:lnTo>
                  <a:pt x="2556" y="445"/>
                </a:lnTo>
                <a:lnTo>
                  <a:pt x="2540" y="443"/>
                </a:lnTo>
                <a:lnTo>
                  <a:pt x="2527" y="443"/>
                </a:lnTo>
                <a:lnTo>
                  <a:pt x="2513" y="438"/>
                </a:lnTo>
                <a:lnTo>
                  <a:pt x="2504" y="425"/>
                </a:lnTo>
                <a:lnTo>
                  <a:pt x="2500" y="409"/>
                </a:lnTo>
                <a:lnTo>
                  <a:pt x="2502" y="394"/>
                </a:lnTo>
                <a:lnTo>
                  <a:pt x="2509" y="380"/>
                </a:lnTo>
                <a:lnTo>
                  <a:pt x="2513" y="367"/>
                </a:lnTo>
                <a:lnTo>
                  <a:pt x="2516" y="354"/>
                </a:lnTo>
                <a:lnTo>
                  <a:pt x="2511" y="345"/>
                </a:lnTo>
                <a:lnTo>
                  <a:pt x="2495" y="336"/>
                </a:lnTo>
                <a:lnTo>
                  <a:pt x="2471" y="329"/>
                </a:lnTo>
                <a:lnTo>
                  <a:pt x="2466" y="331"/>
                </a:lnTo>
                <a:lnTo>
                  <a:pt x="2462" y="336"/>
                </a:lnTo>
                <a:lnTo>
                  <a:pt x="2460" y="340"/>
                </a:lnTo>
                <a:lnTo>
                  <a:pt x="2457" y="342"/>
                </a:lnTo>
                <a:lnTo>
                  <a:pt x="2453" y="345"/>
                </a:lnTo>
                <a:lnTo>
                  <a:pt x="2451" y="347"/>
                </a:lnTo>
                <a:lnTo>
                  <a:pt x="2446" y="347"/>
                </a:lnTo>
                <a:lnTo>
                  <a:pt x="2439" y="345"/>
                </a:lnTo>
                <a:lnTo>
                  <a:pt x="2435" y="340"/>
                </a:lnTo>
                <a:lnTo>
                  <a:pt x="2431" y="336"/>
                </a:lnTo>
                <a:lnTo>
                  <a:pt x="2431" y="333"/>
                </a:lnTo>
                <a:lnTo>
                  <a:pt x="2428" y="329"/>
                </a:lnTo>
                <a:lnTo>
                  <a:pt x="2428" y="327"/>
                </a:lnTo>
                <a:lnTo>
                  <a:pt x="2428" y="324"/>
                </a:lnTo>
                <a:lnTo>
                  <a:pt x="2426" y="322"/>
                </a:lnTo>
                <a:lnTo>
                  <a:pt x="2422" y="322"/>
                </a:lnTo>
                <a:lnTo>
                  <a:pt x="2417" y="320"/>
                </a:lnTo>
                <a:lnTo>
                  <a:pt x="2415" y="327"/>
                </a:lnTo>
                <a:lnTo>
                  <a:pt x="2413" y="333"/>
                </a:lnTo>
                <a:lnTo>
                  <a:pt x="2413" y="340"/>
                </a:lnTo>
                <a:lnTo>
                  <a:pt x="2408" y="347"/>
                </a:lnTo>
                <a:lnTo>
                  <a:pt x="2401" y="354"/>
                </a:lnTo>
                <a:lnTo>
                  <a:pt x="2390" y="356"/>
                </a:lnTo>
                <a:lnTo>
                  <a:pt x="2375" y="351"/>
                </a:lnTo>
                <a:lnTo>
                  <a:pt x="2359" y="345"/>
                </a:lnTo>
                <a:lnTo>
                  <a:pt x="2348" y="336"/>
                </a:lnTo>
                <a:lnTo>
                  <a:pt x="2341" y="322"/>
                </a:lnTo>
                <a:lnTo>
                  <a:pt x="2339" y="304"/>
                </a:lnTo>
                <a:lnTo>
                  <a:pt x="2352" y="293"/>
                </a:lnTo>
                <a:lnTo>
                  <a:pt x="2363" y="282"/>
                </a:lnTo>
                <a:lnTo>
                  <a:pt x="2375" y="271"/>
                </a:lnTo>
                <a:lnTo>
                  <a:pt x="2384" y="257"/>
                </a:lnTo>
                <a:lnTo>
                  <a:pt x="2388" y="240"/>
                </a:lnTo>
                <a:lnTo>
                  <a:pt x="2388" y="217"/>
                </a:lnTo>
                <a:lnTo>
                  <a:pt x="2379" y="204"/>
                </a:lnTo>
                <a:lnTo>
                  <a:pt x="2368" y="195"/>
                </a:lnTo>
                <a:lnTo>
                  <a:pt x="2354" y="188"/>
                </a:lnTo>
                <a:lnTo>
                  <a:pt x="2337" y="184"/>
                </a:lnTo>
                <a:lnTo>
                  <a:pt x="2319" y="186"/>
                </a:lnTo>
                <a:lnTo>
                  <a:pt x="2310" y="190"/>
                </a:lnTo>
                <a:lnTo>
                  <a:pt x="2305" y="197"/>
                </a:lnTo>
                <a:lnTo>
                  <a:pt x="2301" y="208"/>
                </a:lnTo>
                <a:lnTo>
                  <a:pt x="2294" y="219"/>
                </a:lnTo>
                <a:lnTo>
                  <a:pt x="2272" y="222"/>
                </a:lnTo>
                <a:lnTo>
                  <a:pt x="2258" y="217"/>
                </a:lnTo>
                <a:lnTo>
                  <a:pt x="2247" y="211"/>
                </a:lnTo>
                <a:lnTo>
                  <a:pt x="2236" y="202"/>
                </a:lnTo>
                <a:lnTo>
                  <a:pt x="2218" y="193"/>
                </a:lnTo>
                <a:lnTo>
                  <a:pt x="2202" y="193"/>
                </a:lnTo>
                <a:lnTo>
                  <a:pt x="2182" y="197"/>
                </a:lnTo>
                <a:lnTo>
                  <a:pt x="2162" y="202"/>
                </a:lnTo>
                <a:lnTo>
                  <a:pt x="2140" y="199"/>
                </a:lnTo>
                <a:lnTo>
                  <a:pt x="2115" y="190"/>
                </a:lnTo>
                <a:lnTo>
                  <a:pt x="2108" y="186"/>
                </a:lnTo>
                <a:lnTo>
                  <a:pt x="2104" y="181"/>
                </a:lnTo>
                <a:lnTo>
                  <a:pt x="2099" y="177"/>
                </a:lnTo>
                <a:lnTo>
                  <a:pt x="2097" y="168"/>
                </a:lnTo>
                <a:lnTo>
                  <a:pt x="2088" y="155"/>
                </a:lnTo>
                <a:lnTo>
                  <a:pt x="2081" y="148"/>
                </a:lnTo>
                <a:lnTo>
                  <a:pt x="2075" y="144"/>
                </a:lnTo>
                <a:lnTo>
                  <a:pt x="2066" y="141"/>
                </a:lnTo>
                <a:lnTo>
                  <a:pt x="2050" y="137"/>
                </a:lnTo>
                <a:lnTo>
                  <a:pt x="2043" y="132"/>
                </a:lnTo>
                <a:lnTo>
                  <a:pt x="2037" y="130"/>
                </a:lnTo>
                <a:lnTo>
                  <a:pt x="2030" y="126"/>
                </a:lnTo>
                <a:lnTo>
                  <a:pt x="2021" y="121"/>
                </a:lnTo>
                <a:lnTo>
                  <a:pt x="2003" y="119"/>
                </a:lnTo>
                <a:lnTo>
                  <a:pt x="1985" y="114"/>
                </a:lnTo>
                <a:lnTo>
                  <a:pt x="1976" y="110"/>
                </a:lnTo>
                <a:lnTo>
                  <a:pt x="1960" y="101"/>
                </a:lnTo>
                <a:lnTo>
                  <a:pt x="1938" y="92"/>
                </a:lnTo>
                <a:lnTo>
                  <a:pt x="1913" y="85"/>
                </a:lnTo>
                <a:lnTo>
                  <a:pt x="1887" y="81"/>
                </a:lnTo>
                <a:lnTo>
                  <a:pt x="1880" y="83"/>
                </a:lnTo>
                <a:lnTo>
                  <a:pt x="1869" y="88"/>
                </a:lnTo>
                <a:lnTo>
                  <a:pt x="1851" y="92"/>
                </a:lnTo>
                <a:lnTo>
                  <a:pt x="1833" y="97"/>
                </a:lnTo>
                <a:lnTo>
                  <a:pt x="1817" y="99"/>
                </a:lnTo>
                <a:lnTo>
                  <a:pt x="1808" y="119"/>
                </a:lnTo>
                <a:lnTo>
                  <a:pt x="1799" y="135"/>
                </a:lnTo>
                <a:lnTo>
                  <a:pt x="1788" y="150"/>
                </a:lnTo>
                <a:lnTo>
                  <a:pt x="1770" y="164"/>
                </a:lnTo>
                <a:lnTo>
                  <a:pt x="1750" y="155"/>
                </a:lnTo>
                <a:lnTo>
                  <a:pt x="1732" y="148"/>
                </a:lnTo>
                <a:lnTo>
                  <a:pt x="1719" y="137"/>
                </a:lnTo>
                <a:lnTo>
                  <a:pt x="1710" y="119"/>
                </a:lnTo>
                <a:lnTo>
                  <a:pt x="1703" y="101"/>
                </a:lnTo>
                <a:lnTo>
                  <a:pt x="1696" y="92"/>
                </a:lnTo>
                <a:lnTo>
                  <a:pt x="1687" y="90"/>
                </a:lnTo>
                <a:lnTo>
                  <a:pt x="1678" y="88"/>
                </a:lnTo>
                <a:lnTo>
                  <a:pt x="1667" y="85"/>
                </a:lnTo>
                <a:lnTo>
                  <a:pt x="1652" y="81"/>
                </a:lnTo>
                <a:lnTo>
                  <a:pt x="1645" y="76"/>
                </a:lnTo>
                <a:lnTo>
                  <a:pt x="1640" y="74"/>
                </a:lnTo>
                <a:lnTo>
                  <a:pt x="1638" y="72"/>
                </a:lnTo>
                <a:lnTo>
                  <a:pt x="1636" y="70"/>
                </a:lnTo>
                <a:lnTo>
                  <a:pt x="1634" y="68"/>
                </a:lnTo>
                <a:lnTo>
                  <a:pt x="1631" y="68"/>
                </a:lnTo>
                <a:lnTo>
                  <a:pt x="1627" y="68"/>
                </a:lnTo>
                <a:lnTo>
                  <a:pt x="1618" y="68"/>
                </a:lnTo>
                <a:lnTo>
                  <a:pt x="1609" y="68"/>
                </a:lnTo>
                <a:lnTo>
                  <a:pt x="1602" y="70"/>
                </a:lnTo>
                <a:lnTo>
                  <a:pt x="1598" y="72"/>
                </a:lnTo>
                <a:lnTo>
                  <a:pt x="1589" y="72"/>
                </a:lnTo>
                <a:lnTo>
                  <a:pt x="1576" y="70"/>
                </a:lnTo>
                <a:lnTo>
                  <a:pt x="1569" y="65"/>
                </a:lnTo>
                <a:lnTo>
                  <a:pt x="1564" y="63"/>
                </a:lnTo>
                <a:lnTo>
                  <a:pt x="1560" y="61"/>
                </a:lnTo>
                <a:lnTo>
                  <a:pt x="1555" y="59"/>
                </a:lnTo>
                <a:lnTo>
                  <a:pt x="1551" y="56"/>
                </a:lnTo>
                <a:lnTo>
                  <a:pt x="1542" y="54"/>
                </a:lnTo>
                <a:lnTo>
                  <a:pt x="1520" y="52"/>
                </a:lnTo>
                <a:lnTo>
                  <a:pt x="1495" y="52"/>
                </a:lnTo>
                <a:lnTo>
                  <a:pt x="1488" y="45"/>
                </a:lnTo>
                <a:lnTo>
                  <a:pt x="1482" y="38"/>
                </a:lnTo>
                <a:lnTo>
                  <a:pt x="1475" y="30"/>
                </a:lnTo>
                <a:lnTo>
                  <a:pt x="1466" y="21"/>
                </a:lnTo>
                <a:lnTo>
                  <a:pt x="1457" y="16"/>
                </a:lnTo>
                <a:lnTo>
                  <a:pt x="1441" y="12"/>
                </a:lnTo>
                <a:lnTo>
                  <a:pt x="1423" y="14"/>
                </a:lnTo>
                <a:lnTo>
                  <a:pt x="1396" y="21"/>
                </a:lnTo>
                <a:lnTo>
                  <a:pt x="1376" y="34"/>
                </a:lnTo>
                <a:lnTo>
                  <a:pt x="1361" y="52"/>
                </a:lnTo>
                <a:lnTo>
                  <a:pt x="1358" y="63"/>
                </a:lnTo>
                <a:lnTo>
                  <a:pt x="1356" y="76"/>
                </a:lnTo>
                <a:lnTo>
                  <a:pt x="1354" y="90"/>
                </a:lnTo>
                <a:lnTo>
                  <a:pt x="1352" y="103"/>
                </a:lnTo>
                <a:lnTo>
                  <a:pt x="1347" y="117"/>
                </a:lnTo>
                <a:lnTo>
                  <a:pt x="1341" y="128"/>
                </a:lnTo>
                <a:lnTo>
                  <a:pt x="1329" y="137"/>
                </a:lnTo>
                <a:lnTo>
                  <a:pt x="1311" y="139"/>
                </a:lnTo>
                <a:lnTo>
                  <a:pt x="1289" y="137"/>
                </a:lnTo>
                <a:lnTo>
                  <a:pt x="1258" y="128"/>
                </a:lnTo>
                <a:lnTo>
                  <a:pt x="1240" y="119"/>
                </a:lnTo>
                <a:lnTo>
                  <a:pt x="1231" y="112"/>
                </a:lnTo>
                <a:lnTo>
                  <a:pt x="1226" y="106"/>
                </a:lnTo>
                <a:lnTo>
                  <a:pt x="1217" y="99"/>
                </a:lnTo>
                <a:lnTo>
                  <a:pt x="1211" y="94"/>
                </a:lnTo>
                <a:lnTo>
                  <a:pt x="1202" y="90"/>
                </a:lnTo>
                <a:lnTo>
                  <a:pt x="1195" y="88"/>
                </a:lnTo>
                <a:lnTo>
                  <a:pt x="1177" y="76"/>
                </a:lnTo>
                <a:lnTo>
                  <a:pt x="1164" y="72"/>
                </a:lnTo>
                <a:lnTo>
                  <a:pt x="1150" y="70"/>
                </a:lnTo>
                <a:lnTo>
                  <a:pt x="1135" y="70"/>
                </a:lnTo>
                <a:lnTo>
                  <a:pt x="1114" y="68"/>
                </a:lnTo>
                <a:lnTo>
                  <a:pt x="1097" y="65"/>
                </a:lnTo>
                <a:lnTo>
                  <a:pt x="1088" y="59"/>
                </a:lnTo>
                <a:lnTo>
                  <a:pt x="1081" y="54"/>
                </a:lnTo>
                <a:lnTo>
                  <a:pt x="1070" y="45"/>
                </a:lnTo>
                <a:lnTo>
                  <a:pt x="1034" y="25"/>
                </a:lnTo>
                <a:lnTo>
                  <a:pt x="1007" y="14"/>
                </a:lnTo>
                <a:lnTo>
                  <a:pt x="982" y="5"/>
                </a:lnTo>
                <a:lnTo>
                  <a:pt x="960" y="3"/>
                </a:lnTo>
                <a:lnTo>
                  <a:pt x="933" y="5"/>
                </a:lnTo>
                <a:lnTo>
                  <a:pt x="900" y="9"/>
                </a:lnTo>
                <a:lnTo>
                  <a:pt x="857" y="16"/>
                </a:lnTo>
                <a:lnTo>
                  <a:pt x="841" y="16"/>
                </a:lnTo>
                <a:lnTo>
                  <a:pt x="819" y="14"/>
                </a:lnTo>
                <a:lnTo>
                  <a:pt x="794" y="7"/>
                </a:lnTo>
                <a:lnTo>
                  <a:pt x="770" y="0"/>
                </a:lnTo>
                <a:lnTo>
                  <a:pt x="765" y="0"/>
                </a:lnTo>
                <a:lnTo>
                  <a:pt x="759" y="0"/>
                </a:lnTo>
                <a:lnTo>
                  <a:pt x="752" y="5"/>
                </a:lnTo>
                <a:lnTo>
                  <a:pt x="745" y="12"/>
                </a:lnTo>
                <a:lnTo>
                  <a:pt x="738" y="21"/>
                </a:lnTo>
                <a:lnTo>
                  <a:pt x="721" y="36"/>
                </a:lnTo>
                <a:lnTo>
                  <a:pt x="694" y="50"/>
                </a:lnTo>
                <a:lnTo>
                  <a:pt x="662" y="61"/>
                </a:lnTo>
                <a:lnTo>
                  <a:pt x="627" y="79"/>
                </a:lnTo>
                <a:lnTo>
                  <a:pt x="588" y="103"/>
                </a:lnTo>
                <a:lnTo>
                  <a:pt x="562" y="121"/>
                </a:lnTo>
                <a:lnTo>
                  <a:pt x="535" y="139"/>
                </a:lnTo>
                <a:lnTo>
                  <a:pt x="524" y="130"/>
                </a:lnTo>
                <a:lnTo>
                  <a:pt x="512" y="123"/>
                </a:lnTo>
                <a:lnTo>
                  <a:pt x="501" y="117"/>
                </a:lnTo>
                <a:lnTo>
                  <a:pt x="488" y="119"/>
                </a:lnTo>
                <a:lnTo>
                  <a:pt x="472" y="130"/>
                </a:lnTo>
                <a:lnTo>
                  <a:pt x="461" y="144"/>
                </a:lnTo>
                <a:lnTo>
                  <a:pt x="454" y="152"/>
                </a:lnTo>
                <a:lnTo>
                  <a:pt x="454" y="164"/>
                </a:lnTo>
                <a:lnTo>
                  <a:pt x="456" y="173"/>
                </a:lnTo>
                <a:lnTo>
                  <a:pt x="461" y="184"/>
                </a:lnTo>
                <a:lnTo>
                  <a:pt x="463" y="197"/>
                </a:lnTo>
                <a:lnTo>
                  <a:pt x="459" y="215"/>
                </a:lnTo>
                <a:lnTo>
                  <a:pt x="450" y="226"/>
                </a:lnTo>
                <a:lnTo>
                  <a:pt x="436" y="231"/>
                </a:lnTo>
                <a:lnTo>
                  <a:pt x="423" y="233"/>
                </a:lnTo>
                <a:lnTo>
                  <a:pt x="407" y="231"/>
                </a:lnTo>
                <a:lnTo>
                  <a:pt x="383" y="228"/>
                </a:lnTo>
                <a:lnTo>
                  <a:pt x="362" y="231"/>
                </a:lnTo>
                <a:lnTo>
                  <a:pt x="345" y="237"/>
                </a:lnTo>
                <a:lnTo>
                  <a:pt x="327" y="251"/>
                </a:lnTo>
                <a:lnTo>
                  <a:pt x="309" y="266"/>
                </a:lnTo>
                <a:lnTo>
                  <a:pt x="284" y="289"/>
                </a:lnTo>
                <a:lnTo>
                  <a:pt x="268" y="300"/>
                </a:lnTo>
                <a:lnTo>
                  <a:pt x="253" y="309"/>
                </a:lnTo>
                <a:lnTo>
                  <a:pt x="242" y="318"/>
                </a:lnTo>
                <a:lnTo>
                  <a:pt x="233" y="336"/>
                </a:lnTo>
                <a:lnTo>
                  <a:pt x="228" y="351"/>
                </a:lnTo>
                <a:lnTo>
                  <a:pt x="226" y="365"/>
                </a:lnTo>
                <a:lnTo>
                  <a:pt x="224" y="371"/>
                </a:lnTo>
                <a:lnTo>
                  <a:pt x="219" y="378"/>
                </a:lnTo>
                <a:lnTo>
                  <a:pt x="212" y="387"/>
                </a:lnTo>
                <a:lnTo>
                  <a:pt x="199" y="398"/>
                </a:lnTo>
                <a:lnTo>
                  <a:pt x="183" y="412"/>
                </a:lnTo>
                <a:lnTo>
                  <a:pt x="168" y="416"/>
                </a:lnTo>
                <a:lnTo>
                  <a:pt x="152" y="421"/>
                </a:lnTo>
                <a:lnTo>
                  <a:pt x="134" y="432"/>
                </a:lnTo>
                <a:lnTo>
                  <a:pt x="105" y="447"/>
                </a:lnTo>
                <a:lnTo>
                  <a:pt x="78" y="461"/>
                </a:lnTo>
                <a:lnTo>
                  <a:pt x="54" y="472"/>
                </a:lnTo>
                <a:lnTo>
                  <a:pt x="31" y="483"/>
                </a:lnTo>
                <a:lnTo>
                  <a:pt x="13" y="497"/>
                </a:lnTo>
                <a:lnTo>
                  <a:pt x="2" y="512"/>
                </a:lnTo>
                <a:lnTo>
                  <a:pt x="0" y="530"/>
                </a:lnTo>
                <a:lnTo>
                  <a:pt x="2" y="541"/>
                </a:lnTo>
                <a:lnTo>
                  <a:pt x="4" y="550"/>
                </a:lnTo>
                <a:lnTo>
                  <a:pt x="9" y="559"/>
                </a:lnTo>
                <a:lnTo>
                  <a:pt x="16" y="566"/>
                </a:lnTo>
                <a:lnTo>
                  <a:pt x="31" y="573"/>
                </a:lnTo>
                <a:lnTo>
                  <a:pt x="51" y="573"/>
                </a:lnTo>
                <a:lnTo>
                  <a:pt x="74" y="568"/>
                </a:lnTo>
                <a:lnTo>
                  <a:pt x="98" y="568"/>
                </a:lnTo>
                <a:lnTo>
                  <a:pt x="121" y="575"/>
                </a:lnTo>
                <a:lnTo>
                  <a:pt x="136" y="586"/>
                </a:lnTo>
                <a:lnTo>
                  <a:pt x="148" y="602"/>
                </a:lnTo>
                <a:lnTo>
                  <a:pt x="157" y="617"/>
                </a:lnTo>
                <a:lnTo>
                  <a:pt x="163" y="635"/>
                </a:lnTo>
                <a:lnTo>
                  <a:pt x="172" y="648"/>
                </a:lnTo>
                <a:lnTo>
                  <a:pt x="183" y="660"/>
                </a:lnTo>
                <a:lnTo>
                  <a:pt x="199" y="666"/>
                </a:lnTo>
                <a:lnTo>
                  <a:pt x="226" y="666"/>
                </a:lnTo>
                <a:lnTo>
                  <a:pt x="251" y="657"/>
                </a:lnTo>
                <a:lnTo>
                  <a:pt x="273" y="644"/>
                </a:lnTo>
                <a:lnTo>
                  <a:pt x="293" y="631"/>
                </a:lnTo>
                <a:lnTo>
                  <a:pt x="313" y="617"/>
                </a:lnTo>
                <a:lnTo>
                  <a:pt x="336" y="608"/>
                </a:lnTo>
                <a:lnTo>
                  <a:pt x="336" y="608"/>
                </a:lnTo>
                <a:lnTo>
                  <a:pt x="338" y="611"/>
                </a:lnTo>
                <a:lnTo>
                  <a:pt x="340" y="611"/>
                </a:lnTo>
                <a:lnTo>
                  <a:pt x="340" y="613"/>
                </a:lnTo>
                <a:lnTo>
                  <a:pt x="351" y="626"/>
                </a:lnTo>
                <a:lnTo>
                  <a:pt x="356" y="642"/>
                </a:lnTo>
                <a:lnTo>
                  <a:pt x="362" y="660"/>
                </a:lnTo>
                <a:lnTo>
                  <a:pt x="367" y="669"/>
                </a:lnTo>
                <a:lnTo>
                  <a:pt x="374" y="675"/>
                </a:lnTo>
                <a:lnTo>
                  <a:pt x="380" y="682"/>
                </a:lnTo>
                <a:lnTo>
                  <a:pt x="387" y="691"/>
                </a:lnTo>
                <a:lnTo>
                  <a:pt x="392" y="707"/>
                </a:lnTo>
                <a:lnTo>
                  <a:pt x="394" y="729"/>
                </a:lnTo>
                <a:lnTo>
                  <a:pt x="389" y="747"/>
                </a:lnTo>
                <a:lnTo>
                  <a:pt x="383" y="767"/>
                </a:lnTo>
                <a:lnTo>
                  <a:pt x="378" y="783"/>
                </a:lnTo>
                <a:lnTo>
                  <a:pt x="376" y="800"/>
                </a:lnTo>
                <a:lnTo>
                  <a:pt x="380" y="814"/>
                </a:lnTo>
                <a:lnTo>
                  <a:pt x="394" y="827"/>
                </a:lnTo>
                <a:lnTo>
                  <a:pt x="400" y="823"/>
                </a:lnTo>
                <a:lnTo>
                  <a:pt x="405" y="821"/>
                </a:lnTo>
                <a:lnTo>
                  <a:pt x="407" y="816"/>
                </a:lnTo>
                <a:lnTo>
                  <a:pt x="412" y="812"/>
                </a:lnTo>
                <a:lnTo>
                  <a:pt x="414" y="803"/>
                </a:lnTo>
                <a:lnTo>
                  <a:pt x="434" y="809"/>
                </a:lnTo>
                <a:lnTo>
                  <a:pt x="450" y="821"/>
                </a:lnTo>
                <a:lnTo>
                  <a:pt x="463" y="836"/>
                </a:lnTo>
                <a:lnTo>
                  <a:pt x="477" y="852"/>
                </a:lnTo>
                <a:lnTo>
                  <a:pt x="492" y="867"/>
                </a:lnTo>
                <a:lnTo>
                  <a:pt x="506" y="863"/>
                </a:lnTo>
                <a:lnTo>
                  <a:pt x="519" y="856"/>
                </a:lnTo>
                <a:lnTo>
                  <a:pt x="533" y="854"/>
                </a:lnTo>
                <a:lnTo>
                  <a:pt x="544" y="854"/>
                </a:lnTo>
                <a:lnTo>
                  <a:pt x="559" y="863"/>
                </a:lnTo>
                <a:lnTo>
                  <a:pt x="571" y="874"/>
                </a:lnTo>
                <a:lnTo>
                  <a:pt x="582" y="881"/>
                </a:lnTo>
                <a:lnTo>
                  <a:pt x="593" y="888"/>
                </a:lnTo>
                <a:lnTo>
                  <a:pt x="606" y="890"/>
                </a:lnTo>
                <a:lnTo>
                  <a:pt x="629" y="892"/>
                </a:lnTo>
                <a:lnTo>
                  <a:pt x="629" y="912"/>
                </a:lnTo>
                <a:lnTo>
                  <a:pt x="631" y="928"/>
                </a:lnTo>
                <a:lnTo>
                  <a:pt x="638" y="939"/>
                </a:lnTo>
                <a:lnTo>
                  <a:pt x="647" y="946"/>
                </a:lnTo>
                <a:lnTo>
                  <a:pt x="660" y="946"/>
                </a:lnTo>
                <a:lnTo>
                  <a:pt x="678" y="935"/>
                </a:lnTo>
                <a:lnTo>
                  <a:pt x="676" y="923"/>
                </a:lnTo>
                <a:lnTo>
                  <a:pt x="674" y="910"/>
                </a:lnTo>
                <a:lnTo>
                  <a:pt x="669" y="894"/>
                </a:lnTo>
                <a:lnTo>
                  <a:pt x="667" y="881"/>
                </a:lnTo>
                <a:lnTo>
                  <a:pt x="671" y="870"/>
                </a:lnTo>
                <a:lnTo>
                  <a:pt x="680" y="865"/>
                </a:lnTo>
                <a:lnTo>
                  <a:pt x="685" y="863"/>
                </a:lnTo>
                <a:lnTo>
                  <a:pt x="687" y="863"/>
                </a:lnTo>
                <a:lnTo>
                  <a:pt x="687" y="861"/>
                </a:lnTo>
                <a:lnTo>
                  <a:pt x="687" y="863"/>
                </a:lnTo>
                <a:lnTo>
                  <a:pt x="687" y="863"/>
                </a:lnTo>
                <a:lnTo>
                  <a:pt x="687" y="863"/>
                </a:lnTo>
                <a:lnTo>
                  <a:pt x="687" y="865"/>
                </a:lnTo>
                <a:lnTo>
                  <a:pt x="689" y="865"/>
                </a:lnTo>
                <a:lnTo>
                  <a:pt x="700" y="872"/>
                </a:lnTo>
                <a:lnTo>
                  <a:pt x="707" y="883"/>
                </a:lnTo>
                <a:lnTo>
                  <a:pt x="707" y="894"/>
                </a:lnTo>
                <a:lnTo>
                  <a:pt x="705" y="908"/>
                </a:lnTo>
                <a:lnTo>
                  <a:pt x="703" y="921"/>
                </a:lnTo>
                <a:lnTo>
                  <a:pt x="703" y="932"/>
                </a:lnTo>
                <a:lnTo>
                  <a:pt x="707" y="941"/>
                </a:lnTo>
                <a:lnTo>
                  <a:pt x="716" y="948"/>
                </a:lnTo>
                <a:lnTo>
                  <a:pt x="736" y="950"/>
                </a:lnTo>
                <a:lnTo>
                  <a:pt x="745" y="923"/>
                </a:lnTo>
                <a:lnTo>
                  <a:pt x="752" y="901"/>
                </a:lnTo>
                <a:lnTo>
                  <a:pt x="765" y="905"/>
                </a:lnTo>
                <a:lnTo>
                  <a:pt x="774" y="914"/>
                </a:lnTo>
                <a:lnTo>
                  <a:pt x="779" y="926"/>
                </a:lnTo>
                <a:lnTo>
                  <a:pt x="785" y="939"/>
                </a:lnTo>
                <a:lnTo>
                  <a:pt x="794" y="950"/>
                </a:lnTo>
                <a:lnTo>
                  <a:pt x="815" y="941"/>
                </a:lnTo>
                <a:lnTo>
                  <a:pt x="826" y="930"/>
                </a:lnTo>
                <a:lnTo>
                  <a:pt x="830" y="914"/>
                </a:lnTo>
                <a:lnTo>
                  <a:pt x="832" y="897"/>
                </a:lnTo>
                <a:lnTo>
                  <a:pt x="832" y="876"/>
                </a:lnTo>
                <a:lnTo>
                  <a:pt x="830" y="856"/>
                </a:lnTo>
                <a:lnTo>
                  <a:pt x="830" y="838"/>
                </a:lnTo>
                <a:lnTo>
                  <a:pt x="828" y="827"/>
                </a:lnTo>
                <a:lnTo>
                  <a:pt x="828" y="812"/>
                </a:lnTo>
                <a:lnTo>
                  <a:pt x="826" y="794"/>
                </a:lnTo>
                <a:lnTo>
                  <a:pt x="826" y="776"/>
                </a:lnTo>
                <a:lnTo>
                  <a:pt x="826" y="760"/>
                </a:lnTo>
                <a:lnTo>
                  <a:pt x="828" y="747"/>
                </a:lnTo>
                <a:lnTo>
                  <a:pt x="832" y="738"/>
                </a:lnTo>
                <a:lnTo>
                  <a:pt x="839" y="736"/>
                </a:lnTo>
                <a:lnTo>
                  <a:pt x="848" y="742"/>
                </a:lnTo>
                <a:lnTo>
                  <a:pt x="859" y="758"/>
                </a:lnTo>
                <a:lnTo>
                  <a:pt x="870" y="774"/>
                </a:lnTo>
                <a:lnTo>
                  <a:pt x="879" y="785"/>
                </a:lnTo>
                <a:lnTo>
                  <a:pt x="891" y="789"/>
                </a:lnTo>
                <a:lnTo>
                  <a:pt x="906" y="794"/>
                </a:lnTo>
                <a:lnTo>
                  <a:pt x="933" y="794"/>
                </a:lnTo>
                <a:lnTo>
                  <a:pt x="942" y="776"/>
                </a:lnTo>
                <a:lnTo>
                  <a:pt x="949" y="762"/>
                </a:lnTo>
                <a:lnTo>
                  <a:pt x="953" y="747"/>
                </a:lnTo>
                <a:lnTo>
                  <a:pt x="958" y="727"/>
                </a:lnTo>
                <a:lnTo>
                  <a:pt x="964" y="713"/>
                </a:lnTo>
                <a:lnTo>
                  <a:pt x="973" y="702"/>
                </a:lnTo>
                <a:lnTo>
                  <a:pt x="980" y="691"/>
                </a:lnTo>
                <a:lnTo>
                  <a:pt x="982" y="678"/>
                </a:lnTo>
                <a:lnTo>
                  <a:pt x="978" y="660"/>
                </a:lnTo>
                <a:lnTo>
                  <a:pt x="971" y="648"/>
                </a:lnTo>
                <a:lnTo>
                  <a:pt x="962" y="637"/>
                </a:lnTo>
                <a:lnTo>
                  <a:pt x="956" y="626"/>
                </a:lnTo>
                <a:lnTo>
                  <a:pt x="951" y="613"/>
                </a:lnTo>
                <a:lnTo>
                  <a:pt x="953" y="595"/>
                </a:lnTo>
                <a:lnTo>
                  <a:pt x="962" y="579"/>
                </a:lnTo>
                <a:lnTo>
                  <a:pt x="978" y="570"/>
                </a:lnTo>
                <a:lnTo>
                  <a:pt x="994" y="566"/>
                </a:lnTo>
                <a:lnTo>
                  <a:pt x="1011" y="568"/>
                </a:lnTo>
                <a:lnTo>
                  <a:pt x="1016" y="593"/>
                </a:lnTo>
                <a:lnTo>
                  <a:pt x="1016" y="622"/>
                </a:lnTo>
                <a:lnTo>
                  <a:pt x="1003" y="628"/>
                </a:lnTo>
                <a:lnTo>
                  <a:pt x="998" y="637"/>
                </a:lnTo>
                <a:lnTo>
                  <a:pt x="996" y="648"/>
                </a:lnTo>
                <a:lnTo>
                  <a:pt x="996" y="666"/>
                </a:lnTo>
                <a:lnTo>
                  <a:pt x="1005" y="666"/>
                </a:lnTo>
                <a:lnTo>
                  <a:pt x="1011" y="666"/>
                </a:lnTo>
                <a:lnTo>
                  <a:pt x="1016" y="666"/>
                </a:lnTo>
                <a:lnTo>
                  <a:pt x="1018" y="669"/>
                </a:lnTo>
                <a:lnTo>
                  <a:pt x="1018" y="669"/>
                </a:lnTo>
                <a:lnTo>
                  <a:pt x="1020" y="671"/>
                </a:lnTo>
                <a:lnTo>
                  <a:pt x="1023" y="671"/>
                </a:lnTo>
                <a:lnTo>
                  <a:pt x="1025" y="673"/>
                </a:lnTo>
                <a:lnTo>
                  <a:pt x="1029" y="673"/>
                </a:lnTo>
                <a:lnTo>
                  <a:pt x="1036" y="675"/>
                </a:lnTo>
                <a:lnTo>
                  <a:pt x="1041" y="675"/>
                </a:lnTo>
                <a:lnTo>
                  <a:pt x="1045" y="675"/>
                </a:lnTo>
                <a:lnTo>
                  <a:pt x="1047" y="673"/>
                </a:lnTo>
                <a:lnTo>
                  <a:pt x="1047" y="669"/>
                </a:lnTo>
                <a:lnTo>
                  <a:pt x="1050" y="664"/>
                </a:lnTo>
                <a:lnTo>
                  <a:pt x="1050" y="657"/>
                </a:lnTo>
                <a:lnTo>
                  <a:pt x="1058" y="657"/>
                </a:lnTo>
                <a:lnTo>
                  <a:pt x="1061" y="664"/>
                </a:lnTo>
                <a:lnTo>
                  <a:pt x="1063" y="671"/>
                </a:lnTo>
                <a:lnTo>
                  <a:pt x="1065" y="678"/>
                </a:lnTo>
                <a:lnTo>
                  <a:pt x="1070" y="686"/>
                </a:lnTo>
                <a:lnTo>
                  <a:pt x="1079" y="704"/>
                </a:lnTo>
                <a:lnTo>
                  <a:pt x="1092" y="722"/>
                </a:lnTo>
                <a:lnTo>
                  <a:pt x="1106" y="738"/>
                </a:lnTo>
                <a:lnTo>
                  <a:pt x="1119" y="756"/>
                </a:lnTo>
                <a:lnTo>
                  <a:pt x="1128" y="774"/>
                </a:lnTo>
                <a:lnTo>
                  <a:pt x="1132" y="796"/>
                </a:lnTo>
                <a:lnTo>
                  <a:pt x="1128" y="821"/>
                </a:lnTo>
                <a:lnTo>
                  <a:pt x="1121" y="836"/>
                </a:lnTo>
                <a:lnTo>
                  <a:pt x="1119" y="845"/>
                </a:lnTo>
                <a:lnTo>
                  <a:pt x="1114" y="856"/>
                </a:lnTo>
                <a:lnTo>
                  <a:pt x="1114" y="870"/>
                </a:lnTo>
                <a:lnTo>
                  <a:pt x="1114" y="892"/>
                </a:lnTo>
                <a:lnTo>
                  <a:pt x="1132" y="908"/>
                </a:lnTo>
                <a:lnTo>
                  <a:pt x="1146" y="901"/>
                </a:lnTo>
                <a:lnTo>
                  <a:pt x="1155" y="897"/>
                </a:lnTo>
                <a:lnTo>
                  <a:pt x="1164" y="890"/>
                </a:lnTo>
                <a:lnTo>
                  <a:pt x="1173" y="888"/>
                </a:lnTo>
                <a:lnTo>
                  <a:pt x="1188" y="888"/>
                </a:lnTo>
                <a:lnTo>
                  <a:pt x="1197" y="892"/>
                </a:lnTo>
                <a:lnTo>
                  <a:pt x="1206" y="901"/>
                </a:lnTo>
                <a:lnTo>
                  <a:pt x="1213" y="908"/>
                </a:lnTo>
                <a:lnTo>
                  <a:pt x="1222" y="912"/>
                </a:lnTo>
                <a:lnTo>
                  <a:pt x="1233" y="912"/>
                </a:lnTo>
                <a:lnTo>
                  <a:pt x="1249" y="905"/>
                </a:lnTo>
                <a:lnTo>
                  <a:pt x="1258" y="901"/>
                </a:lnTo>
                <a:lnTo>
                  <a:pt x="1262" y="894"/>
                </a:lnTo>
                <a:lnTo>
                  <a:pt x="1267" y="892"/>
                </a:lnTo>
                <a:lnTo>
                  <a:pt x="1271" y="888"/>
                </a:lnTo>
                <a:lnTo>
                  <a:pt x="1278" y="883"/>
                </a:lnTo>
                <a:lnTo>
                  <a:pt x="1285" y="881"/>
                </a:lnTo>
                <a:lnTo>
                  <a:pt x="1302" y="888"/>
                </a:lnTo>
                <a:lnTo>
                  <a:pt x="1311" y="899"/>
                </a:lnTo>
                <a:lnTo>
                  <a:pt x="1316" y="914"/>
                </a:lnTo>
                <a:lnTo>
                  <a:pt x="1320" y="935"/>
                </a:lnTo>
                <a:lnTo>
                  <a:pt x="1320" y="943"/>
                </a:lnTo>
                <a:lnTo>
                  <a:pt x="1323" y="948"/>
                </a:lnTo>
                <a:lnTo>
                  <a:pt x="1323" y="952"/>
                </a:lnTo>
                <a:lnTo>
                  <a:pt x="1323" y="955"/>
                </a:lnTo>
                <a:lnTo>
                  <a:pt x="1323" y="957"/>
                </a:lnTo>
                <a:lnTo>
                  <a:pt x="1323" y="961"/>
                </a:lnTo>
                <a:lnTo>
                  <a:pt x="1320" y="964"/>
                </a:lnTo>
                <a:lnTo>
                  <a:pt x="1320" y="970"/>
                </a:lnTo>
                <a:lnTo>
                  <a:pt x="1320" y="984"/>
                </a:lnTo>
                <a:lnTo>
                  <a:pt x="1325" y="988"/>
                </a:lnTo>
                <a:lnTo>
                  <a:pt x="1327" y="995"/>
                </a:lnTo>
                <a:lnTo>
                  <a:pt x="1329" y="1008"/>
                </a:lnTo>
                <a:lnTo>
                  <a:pt x="1325" y="1015"/>
                </a:lnTo>
                <a:lnTo>
                  <a:pt x="1320" y="1019"/>
                </a:lnTo>
                <a:lnTo>
                  <a:pt x="1316" y="1024"/>
                </a:lnTo>
                <a:lnTo>
                  <a:pt x="1314" y="1028"/>
                </a:lnTo>
                <a:lnTo>
                  <a:pt x="1309" y="1035"/>
                </a:lnTo>
                <a:lnTo>
                  <a:pt x="1305" y="1042"/>
                </a:lnTo>
                <a:lnTo>
                  <a:pt x="1316" y="1060"/>
                </a:lnTo>
                <a:lnTo>
                  <a:pt x="1325" y="1069"/>
                </a:lnTo>
                <a:lnTo>
                  <a:pt x="1334" y="1069"/>
                </a:lnTo>
                <a:lnTo>
                  <a:pt x="1341" y="1064"/>
                </a:lnTo>
                <a:lnTo>
                  <a:pt x="1349" y="1057"/>
                </a:lnTo>
                <a:lnTo>
                  <a:pt x="1358" y="1048"/>
                </a:lnTo>
                <a:lnTo>
                  <a:pt x="1370" y="1044"/>
                </a:lnTo>
                <a:lnTo>
                  <a:pt x="1379" y="1042"/>
                </a:lnTo>
                <a:lnTo>
                  <a:pt x="1383" y="1042"/>
                </a:lnTo>
                <a:lnTo>
                  <a:pt x="1390" y="1042"/>
                </a:lnTo>
                <a:lnTo>
                  <a:pt x="1394" y="1040"/>
                </a:lnTo>
                <a:lnTo>
                  <a:pt x="1396" y="1037"/>
                </a:lnTo>
                <a:lnTo>
                  <a:pt x="1401" y="1033"/>
                </a:lnTo>
                <a:lnTo>
                  <a:pt x="1405" y="1026"/>
                </a:lnTo>
                <a:lnTo>
                  <a:pt x="1408" y="1019"/>
                </a:lnTo>
                <a:lnTo>
                  <a:pt x="1408" y="1013"/>
                </a:lnTo>
                <a:lnTo>
                  <a:pt x="1408" y="1010"/>
                </a:lnTo>
                <a:lnTo>
                  <a:pt x="1408" y="1006"/>
                </a:lnTo>
                <a:lnTo>
                  <a:pt x="1410" y="1004"/>
                </a:lnTo>
                <a:lnTo>
                  <a:pt x="1412" y="1002"/>
                </a:lnTo>
                <a:lnTo>
                  <a:pt x="1419" y="999"/>
                </a:lnTo>
                <a:lnTo>
                  <a:pt x="1426" y="999"/>
                </a:lnTo>
                <a:lnTo>
                  <a:pt x="1437" y="999"/>
                </a:lnTo>
                <a:lnTo>
                  <a:pt x="1443" y="1026"/>
                </a:lnTo>
                <a:lnTo>
                  <a:pt x="1452" y="1040"/>
                </a:lnTo>
                <a:lnTo>
                  <a:pt x="1459" y="1046"/>
                </a:lnTo>
                <a:lnTo>
                  <a:pt x="1468" y="1046"/>
                </a:lnTo>
                <a:lnTo>
                  <a:pt x="1482" y="1044"/>
                </a:lnTo>
                <a:lnTo>
                  <a:pt x="1495" y="1040"/>
                </a:lnTo>
                <a:lnTo>
                  <a:pt x="1515" y="1037"/>
                </a:lnTo>
                <a:lnTo>
                  <a:pt x="1522" y="1060"/>
                </a:lnTo>
                <a:lnTo>
                  <a:pt x="1529" y="1080"/>
                </a:lnTo>
                <a:lnTo>
                  <a:pt x="1531" y="1084"/>
                </a:lnTo>
                <a:lnTo>
                  <a:pt x="1535" y="1089"/>
                </a:lnTo>
                <a:lnTo>
                  <a:pt x="1537" y="1091"/>
                </a:lnTo>
                <a:lnTo>
                  <a:pt x="1540" y="1091"/>
                </a:lnTo>
                <a:lnTo>
                  <a:pt x="1544" y="1091"/>
                </a:lnTo>
                <a:lnTo>
                  <a:pt x="1546" y="1093"/>
                </a:lnTo>
                <a:lnTo>
                  <a:pt x="1551" y="1093"/>
                </a:lnTo>
                <a:lnTo>
                  <a:pt x="1555" y="1095"/>
                </a:lnTo>
                <a:lnTo>
                  <a:pt x="1562" y="1098"/>
                </a:lnTo>
                <a:lnTo>
                  <a:pt x="1571" y="1111"/>
                </a:lnTo>
                <a:lnTo>
                  <a:pt x="1578" y="1127"/>
                </a:lnTo>
                <a:lnTo>
                  <a:pt x="1587" y="1145"/>
                </a:lnTo>
                <a:lnTo>
                  <a:pt x="1605" y="1162"/>
                </a:lnTo>
                <a:lnTo>
                  <a:pt x="1629" y="1178"/>
                </a:lnTo>
                <a:lnTo>
                  <a:pt x="1647" y="1185"/>
                </a:lnTo>
                <a:lnTo>
                  <a:pt x="1663" y="1189"/>
                </a:lnTo>
                <a:lnTo>
                  <a:pt x="1674" y="1187"/>
                </a:lnTo>
                <a:lnTo>
                  <a:pt x="1685" y="1183"/>
                </a:lnTo>
                <a:lnTo>
                  <a:pt x="1694" y="1178"/>
                </a:lnTo>
                <a:lnTo>
                  <a:pt x="1708" y="1174"/>
                </a:lnTo>
                <a:lnTo>
                  <a:pt x="1721" y="1169"/>
                </a:lnTo>
                <a:lnTo>
                  <a:pt x="1737" y="1169"/>
                </a:lnTo>
                <a:lnTo>
                  <a:pt x="1757" y="1169"/>
                </a:lnTo>
                <a:lnTo>
                  <a:pt x="1775" y="1169"/>
                </a:lnTo>
                <a:lnTo>
                  <a:pt x="1775" y="1178"/>
                </a:lnTo>
                <a:lnTo>
                  <a:pt x="1772" y="1183"/>
                </a:lnTo>
                <a:lnTo>
                  <a:pt x="1770" y="1185"/>
                </a:lnTo>
                <a:lnTo>
                  <a:pt x="1770" y="1187"/>
                </a:lnTo>
                <a:lnTo>
                  <a:pt x="1768" y="1189"/>
                </a:lnTo>
                <a:lnTo>
                  <a:pt x="1768" y="1189"/>
                </a:lnTo>
                <a:lnTo>
                  <a:pt x="1766" y="1191"/>
                </a:lnTo>
                <a:lnTo>
                  <a:pt x="1764" y="1196"/>
                </a:lnTo>
                <a:lnTo>
                  <a:pt x="1761" y="1200"/>
                </a:lnTo>
                <a:lnTo>
                  <a:pt x="1761" y="1209"/>
                </a:lnTo>
                <a:lnTo>
                  <a:pt x="1764" y="1216"/>
                </a:lnTo>
                <a:lnTo>
                  <a:pt x="1766" y="1221"/>
                </a:lnTo>
                <a:lnTo>
                  <a:pt x="1772" y="1225"/>
                </a:lnTo>
                <a:lnTo>
                  <a:pt x="1779" y="1229"/>
                </a:lnTo>
                <a:lnTo>
                  <a:pt x="1779" y="1229"/>
                </a:lnTo>
                <a:lnTo>
                  <a:pt x="1781" y="1229"/>
                </a:lnTo>
                <a:lnTo>
                  <a:pt x="1781" y="1232"/>
                </a:lnTo>
                <a:lnTo>
                  <a:pt x="1784" y="1234"/>
                </a:lnTo>
                <a:lnTo>
                  <a:pt x="1786" y="1234"/>
                </a:lnTo>
                <a:lnTo>
                  <a:pt x="1788" y="1234"/>
                </a:lnTo>
                <a:lnTo>
                  <a:pt x="1793" y="1232"/>
                </a:lnTo>
                <a:lnTo>
                  <a:pt x="1797" y="1229"/>
                </a:lnTo>
                <a:lnTo>
                  <a:pt x="1804" y="1225"/>
                </a:lnTo>
                <a:lnTo>
                  <a:pt x="1817" y="1212"/>
                </a:lnTo>
                <a:lnTo>
                  <a:pt x="1828" y="1198"/>
                </a:lnTo>
                <a:lnTo>
                  <a:pt x="1840" y="1185"/>
                </a:lnTo>
                <a:lnTo>
                  <a:pt x="1855" y="1178"/>
                </a:lnTo>
                <a:lnTo>
                  <a:pt x="1862" y="1176"/>
                </a:lnTo>
                <a:lnTo>
                  <a:pt x="1869" y="1178"/>
                </a:lnTo>
                <a:lnTo>
                  <a:pt x="1873" y="1180"/>
                </a:lnTo>
                <a:lnTo>
                  <a:pt x="1875" y="1183"/>
                </a:lnTo>
                <a:lnTo>
                  <a:pt x="1878" y="1185"/>
                </a:lnTo>
                <a:lnTo>
                  <a:pt x="1878" y="1189"/>
                </a:lnTo>
                <a:lnTo>
                  <a:pt x="1880" y="1194"/>
                </a:lnTo>
                <a:lnTo>
                  <a:pt x="1880" y="1196"/>
                </a:lnTo>
                <a:lnTo>
                  <a:pt x="1882" y="1200"/>
                </a:lnTo>
                <a:lnTo>
                  <a:pt x="1882" y="1205"/>
                </a:lnTo>
                <a:lnTo>
                  <a:pt x="1882" y="1207"/>
                </a:lnTo>
                <a:lnTo>
                  <a:pt x="1882" y="1207"/>
                </a:lnTo>
                <a:lnTo>
                  <a:pt x="1882" y="1209"/>
                </a:lnTo>
                <a:lnTo>
                  <a:pt x="1884" y="1209"/>
                </a:lnTo>
                <a:lnTo>
                  <a:pt x="1887" y="1212"/>
                </a:lnTo>
                <a:lnTo>
                  <a:pt x="1891" y="1212"/>
                </a:lnTo>
                <a:lnTo>
                  <a:pt x="1898" y="1214"/>
                </a:lnTo>
                <a:lnTo>
                  <a:pt x="1898" y="1214"/>
                </a:lnTo>
                <a:lnTo>
                  <a:pt x="1898" y="1216"/>
                </a:lnTo>
                <a:lnTo>
                  <a:pt x="1898" y="1216"/>
                </a:lnTo>
                <a:lnTo>
                  <a:pt x="1900" y="1218"/>
                </a:lnTo>
                <a:lnTo>
                  <a:pt x="1902" y="1218"/>
                </a:lnTo>
                <a:lnTo>
                  <a:pt x="1905" y="1218"/>
                </a:lnTo>
                <a:lnTo>
                  <a:pt x="1909" y="1218"/>
                </a:lnTo>
                <a:lnTo>
                  <a:pt x="1916" y="1214"/>
                </a:lnTo>
                <a:lnTo>
                  <a:pt x="1922" y="1209"/>
                </a:lnTo>
                <a:lnTo>
                  <a:pt x="1927" y="1207"/>
                </a:lnTo>
                <a:lnTo>
                  <a:pt x="1929" y="1205"/>
                </a:lnTo>
                <a:lnTo>
                  <a:pt x="1931" y="1203"/>
                </a:lnTo>
                <a:lnTo>
                  <a:pt x="1934" y="1200"/>
                </a:lnTo>
                <a:lnTo>
                  <a:pt x="1936" y="1200"/>
                </a:lnTo>
                <a:lnTo>
                  <a:pt x="1940" y="1198"/>
                </a:lnTo>
                <a:lnTo>
                  <a:pt x="1947" y="1194"/>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Freeform 10"/>
          <p:cNvSpPr>
            <a:spLocks/>
          </p:cNvSpPr>
          <p:nvPr/>
        </p:nvSpPr>
        <p:spPr bwMode="auto">
          <a:xfrm>
            <a:off x="5652652" y="7014272"/>
            <a:ext cx="201613" cy="173038"/>
          </a:xfrm>
          <a:custGeom>
            <a:avLst/>
            <a:gdLst>
              <a:gd name="T0" fmla="*/ 49 w 127"/>
              <a:gd name="T1" fmla="*/ 80 h 109"/>
              <a:gd name="T2" fmla="*/ 62 w 127"/>
              <a:gd name="T3" fmla="*/ 92 h 109"/>
              <a:gd name="T4" fmla="*/ 74 w 127"/>
              <a:gd name="T5" fmla="*/ 103 h 109"/>
              <a:gd name="T6" fmla="*/ 87 w 127"/>
              <a:gd name="T7" fmla="*/ 107 h 109"/>
              <a:gd name="T8" fmla="*/ 103 w 127"/>
              <a:gd name="T9" fmla="*/ 109 h 109"/>
              <a:gd name="T10" fmla="*/ 127 w 127"/>
              <a:gd name="T11" fmla="*/ 105 h 109"/>
              <a:gd name="T12" fmla="*/ 125 w 127"/>
              <a:gd name="T13" fmla="*/ 105 h 109"/>
              <a:gd name="T14" fmla="*/ 123 w 127"/>
              <a:gd name="T15" fmla="*/ 103 h 109"/>
              <a:gd name="T16" fmla="*/ 123 w 127"/>
              <a:gd name="T17" fmla="*/ 103 h 109"/>
              <a:gd name="T18" fmla="*/ 121 w 127"/>
              <a:gd name="T19" fmla="*/ 103 h 109"/>
              <a:gd name="T20" fmla="*/ 116 w 127"/>
              <a:gd name="T21" fmla="*/ 101 h 109"/>
              <a:gd name="T22" fmla="*/ 89 w 127"/>
              <a:gd name="T23" fmla="*/ 94 h 109"/>
              <a:gd name="T24" fmla="*/ 85 w 127"/>
              <a:gd name="T25" fmla="*/ 74 h 109"/>
              <a:gd name="T26" fmla="*/ 83 w 127"/>
              <a:gd name="T27" fmla="*/ 56 h 109"/>
              <a:gd name="T28" fmla="*/ 78 w 127"/>
              <a:gd name="T29" fmla="*/ 38 h 109"/>
              <a:gd name="T30" fmla="*/ 76 w 127"/>
              <a:gd name="T31" fmla="*/ 25 h 109"/>
              <a:gd name="T32" fmla="*/ 69 w 127"/>
              <a:gd name="T33" fmla="*/ 11 h 109"/>
              <a:gd name="T34" fmla="*/ 58 w 127"/>
              <a:gd name="T35" fmla="*/ 4 h 109"/>
              <a:gd name="T36" fmla="*/ 45 w 127"/>
              <a:gd name="T37" fmla="*/ 0 h 109"/>
              <a:gd name="T38" fmla="*/ 27 w 127"/>
              <a:gd name="T39" fmla="*/ 4 h 109"/>
              <a:gd name="T40" fmla="*/ 0 w 127"/>
              <a:gd name="T41" fmla="*/ 13 h 109"/>
              <a:gd name="T42" fmla="*/ 0 w 127"/>
              <a:gd name="T43" fmla="*/ 33 h 109"/>
              <a:gd name="T44" fmla="*/ 9 w 127"/>
              <a:gd name="T45" fmla="*/ 51 h 109"/>
              <a:gd name="T46" fmla="*/ 20 w 127"/>
              <a:gd name="T47" fmla="*/ 63 h 109"/>
              <a:gd name="T48" fmla="*/ 31 w 127"/>
              <a:gd name="T49" fmla="*/ 71 h 109"/>
              <a:gd name="T50" fmla="*/ 42 w 127"/>
              <a:gd name="T51" fmla="*/ 76 h 109"/>
              <a:gd name="T52" fmla="*/ 49 w 127"/>
              <a:gd name="T53" fmla="*/ 8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109">
                <a:moveTo>
                  <a:pt x="49" y="80"/>
                </a:moveTo>
                <a:lnTo>
                  <a:pt x="62" y="92"/>
                </a:lnTo>
                <a:lnTo>
                  <a:pt x="74" y="103"/>
                </a:lnTo>
                <a:lnTo>
                  <a:pt x="87" y="107"/>
                </a:lnTo>
                <a:lnTo>
                  <a:pt x="103" y="109"/>
                </a:lnTo>
                <a:lnTo>
                  <a:pt x="127" y="105"/>
                </a:lnTo>
                <a:lnTo>
                  <a:pt x="125" y="105"/>
                </a:lnTo>
                <a:lnTo>
                  <a:pt x="123" y="103"/>
                </a:lnTo>
                <a:lnTo>
                  <a:pt x="123" y="103"/>
                </a:lnTo>
                <a:lnTo>
                  <a:pt x="121" y="103"/>
                </a:lnTo>
                <a:lnTo>
                  <a:pt x="116" y="101"/>
                </a:lnTo>
                <a:lnTo>
                  <a:pt x="89" y="94"/>
                </a:lnTo>
                <a:lnTo>
                  <a:pt x="85" y="74"/>
                </a:lnTo>
                <a:lnTo>
                  <a:pt x="83" y="56"/>
                </a:lnTo>
                <a:lnTo>
                  <a:pt x="78" y="38"/>
                </a:lnTo>
                <a:lnTo>
                  <a:pt x="76" y="25"/>
                </a:lnTo>
                <a:lnTo>
                  <a:pt x="69" y="11"/>
                </a:lnTo>
                <a:lnTo>
                  <a:pt x="58" y="4"/>
                </a:lnTo>
                <a:lnTo>
                  <a:pt x="45" y="0"/>
                </a:lnTo>
                <a:lnTo>
                  <a:pt x="27" y="4"/>
                </a:lnTo>
                <a:lnTo>
                  <a:pt x="0" y="13"/>
                </a:lnTo>
                <a:lnTo>
                  <a:pt x="0" y="33"/>
                </a:lnTo>
                <a:lnTo>
                  <a:pt x="9" y="51"/>
                </a:lnTo>
                <a:lnTo>
                  <a:pt x="20" y="63"/>
                </a:lnTo>
                <a:lnTo>
                  <a:pt x="31" y="71"/>
                </a:lnTo>
                <a:lnTo>
                  <a:pt x="42" y="76"/>
                </a:lnTo>
                <a:lnTo>
                  <a:pt x="49" y="80"/>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Freeform 11"/>
          <p:cNvSpPr>
            <a:spLocks/>
          </p:cNvSpPr>
          <p:nvPr/>
        </p:nvSpPr>
        <p:spPr bwMode="auto">
          <a:xfrm>
            <a:off x="4273115" y="6779322"/>
            <a:ext cx="647700" cy="266700"/>
          </a:xfrm>
          <a:custGeom>
            <a:avLst/>
            <a:gdLst>
              <a:gd name="T0" fmla="*/ 81 w 408"/>
              <a:gd name="T1" fmla="*/ 12 h 168"/>
              <a:gd name="T2" fmla="*/ 94 w 408"/>
              <a:gd name="T3" fmla="*/ 7 h 168"/>
              <a:gd name="T4" fmla="*/ 110 w 408"/>
              <a:gd name="T5" fmla="*/ 14 h 168"/>
              <a:gd name="T6" fmla="*/ 128 w 408"/>
              <a:gd name="T7" fmla="*/ 16 h 168"/>
              <a:gd name="T8" fmla="*/ 150 w 408"/>
              <a:gd name="T9" fmla="*/ 3 h 168"/>
              <a:gd name="T10" fmla="*/ 175 w 408"/>
              <a:gd name="T11" fmla="*/ 3 h 168"/>
              <a:gd name="T12" fmla="*/ 188 w 408"/>
              <a:gd name="T13" fmla="*/ 14 h 168"/>
              <a:gd name="T14" fmla="*/ 200 w 408"/>
              <a:gd name="T15" fmla="*/ 27 h 168"/>
              <a:gd name="T16" fmla="*/ 226 w 408"/>
              <a:gd name="T17" fmla="*/ 34 h 168"/>
              <a:gd name="T18" fmla="*/ 240 w 408"/>
              <a:gd name="T19" fmla="*/ 30 h 168"/>
              <a:gd name="T20" fmla="*/ 251 w 408"/>
              <a:gd name="T21" fmla="*/ 21 h 168"/>
              <a:gd name="T22" fmla="*/ 273 w 408"/>
              <a:gd name="T23" fmla="*/ 25 h 168"/>
              <a:gd name="T24" fmla="*/ 300 w 408"/>
              <a:gd name="T25" fmla="*/ 43 h 168"/>
              <a:gd name="T26" fmla="*/ 334 w 408"/>
              <a:gd name="T27" fmla="*/ 59 h 168"/>
              <a:gd name="T28" fmla="*/ 372 w 408"/>
              <a:gd name="T29" fmla="*/ 63 h 168"/>
              <a:gd name="T30" fmla="*/ 399 w 408"/>
              <a:gd name="T31" fmla="*/ 74 h 168"/>
              <a:gd name="T32" fmla="*/ 394 w 408"/>
              <a:gd name="T33" fmla="*/ 92 h 168"/>
              <a:gd name="T34" fmla="*/ 385 w 408"/>
              <a:gd name="T35" fmla="*/ 90 h 168"/>
              <a:gd name="T36" fmla="*/ 376 w 408"/>
              <a:gd name="T37" fmla="*/ 81 h 168"/>
              <a:gd name="T38" fmla="*/ 358 w 408"/>
              <a:gd name="T39" fmla="*/ 79 h 168"/>
              <a:gd name="T40" fmla="*/ 352 w 408"/>
              <a:gd name="T41" fmla="*/ 83 h 168"/>
              <a:gd name="T42" fmla="*/ 347 w 408"/>
              <a:gd name="T43" fmla="*/ 85 h 168"/>
              <a:gd name="T44" fmla="*/ 338 w 408"/>
              <a:gd name="T45" fmla="*/ 88 h 168"/>
              <a:gd name="T46" fmla="*/ 320 w 408"/>
              <a:gd name="T47" fmla="*/ 79 h 168"/>
              <a:gd name="T48" fmla="*/ 296 w 408"/>
              <a:gd name="T49" fmla="*/ 63 h 168"/>
              <a:gd name="T50" fmla="*/ 262 w 408"/>
              <a:gd name="T51" fmla="*/ 65 h 168"/>
              <a:gd name="T52" fmla="*/ 249 w 408"/>
              <a:gd name="T53" fmla="*/ 72 h 168"/>
              <a:gd name="T54" fmla="*/ 240 w 408"/>
              <a:gd name="T55" fmla="*/ 81 h 168"/>
              <a:gd name="T56" fmla="*/ 229 w 408"/>
              <a:gd name="T57" fmla="*/ 92 h 168"/>
              <a:gd name="T58" fmla="*/ 206 w 408"/>
              <a:gd name="T59" fmla="*/ 97 h 168"/>
              <a:gd name="T60" fmla="*/ 182 w 408"/>
              <a:gd name="T61" fmla="*/ 92 h 168"/>
              <a:gd name="T62" fmla="*/ 177 w 408"/>
              <a:gd name="T63" fmla="*/ 97 h 168"/>
              <a:gd name="T64" fmla="*/ 170 w 408"/>
              <a:gd name="T65" fmla="*/ 101 h 168"/>
              <a:gd name="T66" fmla="*/ 157 w 408"/>
              <a:gd name="T67" fmla="*/ 108 h 168"/>
              <a:gd name="T68" fmla="*/ 148 w 408"/>
              <a:gd name="T69" fmla="*/ 99 h 168"/>
              <a:gd name="T70" fmla="*/ 141 w 408"/>
              <a:gd name="T71" fmla="*/ 92 h 168"/>
              <a:gd name="T72" fmla="*/ 130 w 408"/>
              <a:gd name="T73" fmla="*/ 88 h 168"/>
              <a:gd name="T74" fmla="*/ 112 w 408"/>
              <a:gd name="T75" fmla="*/ 94 h 168"/>
              <a:gd name="T76" fmla="*/ 83 w 408"/>
              <a:gd name="T77" fmla="*/ 126 h 168"/>
              <a:gd name="T78" fmla="*/ 47 w 408"/>
              <a:gd name="T79" fmla="*/ 159 h 168"/>
              <a:gd name="T80" fmla="*/ 7 w 408"/>
              <a:gd name="T81" fmla="*/ 166 h 168"/>
              <a:gd name="T82" fmla="*/ 0 w 408"/>
              <a:gd name="T83" fmla="*/ 152 h 168"/>
              <a:gd name="T84" fmla="*/ 3 w 408"/>
              <a:gd name="T85" fmla="*/ 146 h 168"/>
              <a:gd name="T86" fmla="*/ 7 w 408"/>
              <a:gd name="T87" fmla="*/ 144 h 168"/>
              <a:gd name="T88" fmla="*/ 16 w 408"/>
              <a:gd name="T89" fmla="*/ 144 h 168"/>
              <a:gd name="T90" fmla="*/ 25 w 408"/>
              <a:gd name="T91" fmla="*/ 146 h 168"/>
              <a:gd name="T92" fmla="*/ 36 w 408"/>
              <a:gd name="T93" fmla="*/ 146 h 168"/>
              <a:gd name="T94" fmla="*/ 50 w 408"/>
              <a:gd name="T95" fmla="*/ 130 h 168"/>
              <a:gd name="T96" fmla="*/ 70 w 408"/>
              <a:gd name="T97" fmla="*/ 101 h 168"/>
              <a:gd name="T98" fmla="*/ 94 w 408"/>
              <a:gd name="T99" fmla="*/ 85 h 168"/>
              <a:gd name="T100" fmla="*/ 108 w 408"/>
              <a:gd name="T101" fmla="*/ 59 h 168"/>
              <a:gd name="T102" fmla="*/ 106 w 408"/>
              <a:gd name="T103" fmla="*/ 47 h 168"/>
              <a:gd name="T104" fmla="*/ 101 w 408"/>
              <a:gd name="T105" fmla="*/ 43 h 168"/>
              <a:gd name="T106" fmla="*/ 92 w 408"/>
              <a:gd name="T107" fmla="*/ 41 h 168"/>
              <a:gd name="T108" fmla="*/ 85 w 408"/>
              <a:gd name="T109" fmla="*/ 36 h 168"/>
              <a:gd name="T110" fmla="*/ 81 w 408"/>
              <a:gd name="T111"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168">
                <a:moveTo>
                  <a:pt x="79" y="25"/>
                </a:moveTo>
                <a:lnTo>
                  <a:pt x="81" y="12"/>
                </a:lnTo>
                <a:lnTo>
                  <a:pt x="85" y="7"/>
                </a:lnTo>
                <a:lnTo>
                  <a:pt x="94" y="7"/>
                </a:lnTo>
                <a:lnTo>
                  <a:pt x="101" y="9"/>
                </a:lnTo>
                <a:lnTo>
                  <a:pt x="110" y="14"/>
                </a:lnTo>
                <a:lnTo>
                  <a:pt x="117" y="16"/>
                </a:lnTo>
                <a:lnTo>
                  <a:pt x="128" y="16"/>
                </a:lnTo>
                <a:lnTo>
                  <a:pt x="139" y="9"/>
                </a:lnTo>
                <a:lnTo>
                  <a:pt x="150" y="3"/>
                </a:lnTo>
                <a:lnTo>
                  <a:pt x="164" y="0"/>
                </a:lnTo>
                <a:lnTo>
                  <a:pt x="175" y="3"/>
                </a:lnTo>
                <a:lnTo>
                  <a:pt x="184" y="7"/>
                </a:lnTo>
                <a:lnTo>
                  <a:pt x="188" y="14"/>
                </a:lnTo>
                <a:lnTo>
                  <a:pt x="193" y="21"/>
                </a:lnTo>
                <a:lnTo>
                  <a:pt x="200" y="27"/>
                </a:lnTo>
                <a:lnTo>
                  <a:pt x="209" y="32"/>
                </a:lnTo>
                <a:lnTo>
                  <a:pt x="226" y="34"/>
                </a:lnTo>
                <a:lnTo>
                  <a:pt x="235" y="32"/>
                </a:lnTo>
                <a:lnTo>
                  <a:pt x="240" y="30"/>
                </a:lnTo>
                <a:lnTo>
                  <a:pt x="247" y="25"/>
                </a:lnTo>
                <a:lnTo>
                  <a:pt x="251" y="21"/>
                </a:lnTo>
                <a:lnTo>
                  <a:pt x="260" y="21"/>
                </a:lnTo>
                <a:lnTo>
                  <a:pt x="273" y="25"/>
                </a:lnTo>
                <a:lnTo>
                  <a:pt x="287" y="34"/>
                </a:lnTo>
                <a:lnTo>
                  <a:pt x="300" y="43"/>
                </a:lnTo>
                <a:lnTo>
                  <a:pt x="316" y="52"/>
                </a:lnTo>
                <a:lnTo>
                  <a:pt x="334" y="59"/>
                </a:lnTo>
                <a:lnTo>
                  <a:pt x="354" y="61"/>
                </a:lnTo>
                <a:lnTo>
                  <a:pt x="372" y="63"/>
                </a:lnTo>
                <a:lnTo>
                  <a:pt x="388" y="65"/>
                </a:lnTo>
                <a:lnTo>
                  <a:pt x="399" y="74"/>
                </a:lnTo>
                <a:lnTo>
                  <a:pt x="408" y="88"/>
                </a:lnTo>
                <a:lnTo>
                  <a:pt x="394" y="92"/>
                </a:lnTo>
                <a:lnTo>
                  <a:pt x="390" y="92"/>
                </a:lnTo>
                <a:lnTo>
                  <a:pt x="385" y="90"/>
                </a:lnTo>
                <a:lnTo>
                  <a:pt x="383" y="85"/>
                </a:lnTo>
                <a:lnTo>
                  <a:pt x="376" y="81"/>
                </a:lnTo>
                <a:lnTo>
                  <a:pt x="363" y="79"/>
                </a:lnTo>
                <a:lnTo>
                  <a:pt x="358" y="79"/>
                </a:lnTo>
                <a:lnTo>
                  <a:pt x="354" y="81"/>
                </a:lnTo>
                <a:lnTo>
                  <a:pt x="352" y="83"/>
                </a:lnTo>
                <a:lnTo>
                  <a:pt x="350" y="83"/>
                </a:lnTo>
                <a:lnTo>
                  <a:pt x="347" y="85"/>
                </a:lnTo>
                <a:lnTo>
                  <a:pt x="345" y="88"/>
                </a:lnTo>
                <a:lnTo>
                  <a:pt x="338" y="88"/>
                </a:lnTo>
                <a:lnTo>
                  <a:pt x="329" y="85"/>
                </a:lnTo>
                <a:lnTo>
                  <a:pt x="320" y="79"/>
                </a:lnTo>
                <a:lnTo>
                  <a:pt x="309" y="70"/>
                </a:lnTo>
                <a:lnTo>
                  <a:pt x="296" y="63"/>
                </a:lnTo>
                <a:lnTo>
                  <a:pt x="280" y="61"/>
                </a:lnTo>
                <a:lnTo>
                  <a:pt x="262" y="65"/>
                </a:lnTo>
                <a:lnTo>
                  <a:pt x="253" y="68"/>
                </a:lnTo>
                <a:lnTo>
                  <a:pt x="249" y="72"/>
                </a:lnTo>
                <a:lnTo>
                  <a:pt x="244" y="76"/>
                </a:lnTo>
                <a:lnTo>
                  <a:pt x="240" y="81"/>
                </a:lnTo>
                <a:lnTo>
                  <a:pt x="235" y="88"/>
                </a:lnTo>
                <a:lnTo>
                  <a:pt x="229" y="92"/>
                </a:lnTo>
                <a:lnTo>
                  <a:pt x="217" y="97"/>
                </a:lnTo>
                <a:lnTo>
                  <a:pt x="206" y="97"/>
                </a:lnTo>
                <a:lnTo>
                  <a:pt x="195" y="94"/>
                </a:lnTo>
                <a:lnTo>
                  <a:pt x="182" y="92"/>
                </a:lnTo>
                <a:lnTo>
                  <a:pt x="179" y="94"/>
                </a:lnTo>
                <a:lnTo>
                  <a:pt x="177" y="97"/>
                </a:lnTo>
                <a:lnTo>
                  <a:pt x="175" y="99"/>
                </a:lnTo>
                <a:lnTo>
                  <a:pt x="170" y="101"/>
                </a:lnTo>
                <a:lnTo>
                  <a:pt x="166" y="106"/>
                </a:lnTo>
                <a:lnTo>
                  <a:pt x="157" y="108"/>
                </a:lnTo>
                <a:lnTo>
                  <a:pt x="153" y="103"/>
                </a:lnTo>
                <a:lnTo>
                  <a:pt x="148" y="99"/>
                </a:lnTo>
                <a:lnTo>
                  <a:pt x="144" y="94"/>
                </a:lnTo>
                <a:lnTo>
                  <a:pt x="141" y="92"/>
                </a:lnTo>
                <a:lnTo>
                  <a:pt x="137" y="90"/>
                </a:lnTo>
                <a:lnTo>
                  <a:pt x="130" y="88"/>
                </a:lnTo>
                <a:lnTo>
                  <a:pt x="123" y="88"/>
                </a:lnTo>
                <a:lnTo>
                  <a:pt x="112" y="94"/>
                </a:lnTo>
                <a:lnTo>
                  <a:pt x="99" y="108"/>
                </a:lnTo>
                <a:lnTo>
                  <a:pt x="83" y="126"/>
                </a:lnTo>
                <a:lnTo>
                  <a:pt x="65" y="144"/>
                </a:lnTo>
                <a:lnTo>
                  <a:pt x="47" y="159"/>
                </a:lnTo>
                <a:lnTo>
                  <a:pt x="27" y="168"/>
                </a:lnTo>
                <a:lnTo>
                  <a:pt x="7" y="166"/>
                </a:lnTo>
                <a:lnTo>
                  <a:pt x="3" y="159"/>
                </a:lnTo>
                <a:lnTo>
                  <a:pt x="0" y="152"/>
                </a:lnTo>
                <a:lnTo>
                  <a:pt x="0" y="148"/>
                </a:lnTo>
                <a:lnTo>
                  <a:pt x="3" y="146"/>
                </a:lnTo>
                <a:lnTo>
                  <a:pt x="5" y="144"/>
                </a:lnTo>
                <a:lnTo>
                  <a:pt x="7" y="144"/>
                </a:lnTo>
                <a:lnTo>
                  <a:pt x="12" y="144"/>
                </a:lnTo>
                <a:lnTo>
                  <a:pt x="16" y="144"/>
                </a:lnTo>
                <a:lnTo>
                  <a:pt x="21" y="146"/>
                </a:lnTo>
                <a:lnTo>
                  <a:pt x="25" y="146"/>
                </a:lnTo>
                <a:lnTo>
                  <a:pt x="29" y="146"/>
                </a:lnTo>
                <a:lnTo>
                  <a:pt x="36" y="146"/>
                </a:lnTo>
                <a:lnTo>
                  <a:pt x="43" y="141"/>
                </a:lnTo>
                <a:lnTo>
                  <a:pt x="50" y="130"/>
                </a:lnTo>
                <a:lnTo>
                  <a:pt x="59" y="114"/>
                </a:lnTo>
                <a:lnTo>
                  <a:pt x="70" y="101"/>
                </a:lnTo>
                <a:lnTo>
                  <a:pt x="81" y="94"/>
                </a:lnTo>
                <a:lnTo>
                  <a:pt x="94" y="85"/>
                </a:lnTo>
                <a:lnTo>
                  <a:pt x="106" y="74"/>
                </a:lnTo>
                <a:lnTo>
                  <a:pt x="108" y="59"/>
                </a:lnTo>
                <a:lnTo>
                  <a:pt x="108" y="52"/>
                </a:lnTo>
                <a:lnTo>
                  <a:pt x="106" y="47"/>
                </a:lnTo>
                <a:lnTo>
                  <a:pt x="103" y="45"/>
                </a:lnTo>
                <a:lnTo>
                  <a:pt x="101" y="43"/>
                </a:lnTo>
                <a:lnTo>
                  <a:pt x="97" y="41"/>
                </a:lnTo>
                <a:lnTo>
                  <a:pt x="92" y="41"/>
                </a:lnTo>
                <a:lnTo>
                  <a:pt x="88" y="38"/>
                </a:lnTo>
                <a:lnTo>
                  <a:pt x="85" y="36"/>
                </a:lnTo>
                <a:lnTo>
                  <a:pt x="81" y="34"/>
                </a:lnTo>
                <a:lnTo>
                  <a:pt x="81" y="30"/>
                </a:lnTo>
                <a:lnTo>
                  <a:pt x="7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Freeform 12"/>
          <p:cNvSpPr>
            <a:spLocks noEditPoints="1"/>
          </p:cNvSpPr>
          <p:nvPr/>
        </p:nvSpPr>
        <p:spPr bwMode="auto">
          <a:xfrm>
            <a:off x="5457390" y="5974460"/>
            <a:ext cx="4724400" cy="2976563"/>
          </a:xfrm>
          <a:custGeom>
            <a:avLst/>
            <a:gdLst>
              <a:gd name="T0" fmla="*/ 976 w 2976"/>
              <a:gd name="T1" fmla="*/ 492 h 1875"/>
              <a:gd name="T2" fmla="*/ 929 w 2976"/>
              <a:gd name="T3" fmla="*/ 597 h 1875"/>
              <a:gd name="T4" fmla="*/ 767 w 2976"/>
              <a:gd name="T5" fmla="*/ 1687 h 1875"/>
              <a:gd name="T6" fmla="*/ 955 w 2976"/>
              <a:gd name="T7" fmla="*/ 1736 h 1875"/>
              <a:gd name="T8" fmla="*/ 1181 w 2976"/>
              <a:gd name="T9" fmla="*/ 1578 h 1875"/>
              <a:gd name="T10" fmla="*/ 1242 w 2976"/>
              <a:gd name="T11" fmla="*/ 1694 h 1875"/>
              <a:gd name="T12" fmla="*/ 1280 w 2976"/>
              <a:gd name="T13" fmla="*/ 1853 h 1875"/>
              <a:gd name="T14" fmla="*/ 1408 w 2976"/>
              <a:gd name="T15" fmla="*/ 1873 h 1875"/>
              <a:gd name="T16" fmla="*/ 1575 w 2976"/>
              <a:gd name="T17" fmla="*/ 1774 h 1875"/>
              <a:gd name="T18" fmla="*/ 1669 w 2976"/>
              <a:gd name="T19" fmla="*/ 1732 h 1875"/>
              <a:gd name="T20" fmla="*/ 1732 w 2976"/>
              <a:gd name="T21" fmla="*/ 1810 h 1875"/>
              <a:gd name="T22" fmla="*/ 1822 w 2976"/>
              <a:gd name="T23" fmla="*/ 1763 h 1875"/>
              <a:gd name="T24" fmla="*/ 1929 w 2976"/>
              <a:gd name="T25" fmla="*/ 1542 h 1875"/>
              <a:gd name="T26" fmla="*/ 2021 w 2976"/>
              <a:gd name="T27" fmla="*/ 1325 h 1875"/>
              <a:gd name="T28" fmla="*/ 2256 w 2976"/>
              <a:gd name="T29" fmla="*/ 1223 h 1875"/>
              <a:gd name="T30" fmla="*/ 2386 w 2976"/>
              <a:gd name="T31" fmla="*/ 1211 h 1875"/>
              <a:gd name="T32" fmla="*/ 2556 w 2976"/>
              <a:gd name="T33" fmla="*/ 1220 h 1875"/>
              <a:gd name="T34" fmla="*/ 2679 w 2976"/>
              <a:gd name="T35" fmla="*/ 1187 h 1875"/>
              <a:gd name="T36" fmla="*/ 2849 w 2976"/>
              <a:gd name="T37" fmla="*/ 1180 h 1875"/>
              <a:gd name="T38" fmla="*/ 2927 w 2976"/>
              <a:gd name="T39" fmla="*/ 1019 h 1875"/>
              <a:gd name="T40" fmla="*/ 2672 w 2976"/>
              <a:gd name="T41" fmla="*/ 1046 h 1875"/>
              <a:gd name="T42" fmla="*/ 2536 w 2976"/>
              <a:gd name="T43" fmla="*/ 975 h 1875"/>
              <a:gd name="T44" fmla="*/ 2395 w 2976"/>
              <a:gd name="T45" fmla="*/ 961 h 1875"/>
              <a:gd name="T46" fmla="*/ 2332 w 2976"/>
              <a:gd name="T47" fmla="*/ 838 h 1875"/>
              <a:gd name="T48" fmla="*/ 2245 w 2976"/>
              <a:gd name="T49" fmla="*/ 729 h 1875"/>
              <a:gd name="T50" fmla="*/ 2027 w 2976"/>
              <a:gd name="T51" fmla="*/ 762 h 1875"/>
              <a:gd name="T52" fmla="*/ 1927 w 2976"/>
              <a:gd name="T53" fmla="*/ 688 h 1875"/>
              <a:gd name="T54" fmla="*/ 1889 w 2976"/>
              <a:gd name="T55" fmla="*/ 590 h 1875"/>
              <a:gd name="T56" fmla="*/ 1817 w 2976"/>
              <a:gd name="T57" fmla="*/ 505 h 1875"/>
              <a:gd name="T58" fmla="*/ 1886 w 2976"/>
              <a:gd name="T59" fmla="*/ 443 h 1875"/>
              <a:gd name="T60" fmla="*/ 1643 w 2976"/>
              <a:gd name="T61" fmla="*/ 389 h 1875"/>
              <a:gd name="T62" fmla="*/ 1470 w 2976"/>
              <a:gd name="T63" fmla="*/ 360 h 1875"/>
              <a:gd name="T64" fmla="*/ 1463 w 2976"/>
              <a:gd name="T65" fmla="*/ 204 h 1875"/>
              <a:gd name="T66" fmla="*/ 1412 w 2976"/>
              <a:gd name="T67" fmla="*/ 63 h 1875"/>
              <a:gd name="T68" fmla="*/ 1235 w 2976"/>
              <a:gd name="T69" fmla="*/ 16 h 1875"/>
              <a:gd name="T70" fmla="*/ 1096 w 2976"/>
              <a:gd name="T71" fmla="*/ 27 h 1875"/>
              <a:gd name="T72" fmla="*/ 895 w 2976"/>
              <a:gd name="T73" fmla="*/ 7 h 1875"/>
              <a:gd name="T74" fmla="*/ 805 w 2976"/>
              <a:gd name="T75" fmla="*/ 36 h 1875"/>
              <a:gd name="T76" fmla="*/ 754 w 2976"/>
              <a:gd name="T77" fmla="*/ 99 h 1875"/>
              <a:gd name="T78" fmla="*/ 615 w 2976"/>
              <a:gd name="T79" fmla="*/ 201 h 1875"/>
              <a:gd name="T80" fmla="*/ 463 w 2976"/>
              <a:gd name="T81" fmla="*/ 195 h 1875"/>
              <a:gd name="T82" fmla="*/ 385 w 2976"/>
              <a:gd name="T83" fmla="*/ 262 h 1875"/>
              <a:gd name="T84" fmla="*/ 400 w 2976"/>
              <a:gd name="T85" fmla="*/ 329 h 1875"/>
              <a:gd name="T86" fmla="*/ 358 w 2976"/>
              <a:gd name="T87" fmla="*/ 470 h 1875"/>
              <a:gd name="T88" fmla="*/ 241 w 2976"/>
              <a:gd name="T89" fmla="*/ 514 h 1875"/>
              <a:gd name="T90" fmla="*/ 65 w 2976"/>
              <a:gd name="T91" fmla="*/ 432 h 1875"/>
              <a:gd name="T92" fmla="*/ 78 w 2976"/>
              <a:gd name="T93" fmla="*/ 492 h 1875"/>
              <a:gd name="T94" fmla="*/ 125 w 2976"/>
              <a:gd name="T95" fmla="*/ 501 h 1875"/>
              <a:gd name="T96" fmla="*/ 219 w 2976"/>
              <a:gd name="T97" fmla="*/ 621 h 1875"/>
              <a:gd name="T98" fmla="*/ 373 w 2976"/>
              <a:gd name="T99" fmla="*/ 760 h 1875"/>
              <a:gd name="T100" fmla="*/ 481 w 2976"/>
              <a:gd name="T101" fmla="*/ 758 h 1875"/>
              <a:gd name="T102" fmla="*/ 642 w 2976"/>
              <a:gd name="T103" fmla="*/ 697 h 1875"/>
              <a:gd name="T104" fmla="*/ 667 w 2976"/>
              <a:gd name="T105" fmla="*/ 773 h 1875"/>
              <a:gd name="T106" fmla="*/ 570 w 2976"/>
              <a:gd name="T107" fmla="*/ 952 h 1875"/>
              <a:gd name="T108" fmla="*/ 414 w 2976"/>
              <a:gd name="T109" fmla="*/ 1039 h 1875"/>
              <a:gd name="T110" fmla="*/ 304 w 2976"/>
              <a:gd name="T111" fmla="*/ 1106 h 1875"/>
              <a:gd name="T112" fmla="*/ 248 w 2976"/>
              <a:gd name="T113" fmla="*/ 1240 h 1875"/>
              <a:gd name="T114" fmla="*/ 246 w 2976"/>
              <a:gd name="T115" fmla="*/ 1336 h 1875"/>
              <a:gd name="T116" fmla="*/ 373 w 2976"/>
              <a:gd name="T117" fmla="*/ 1455 h 1875"/>
              <a:gd name="T118" fmla="*/ 566 w 2976"/>
              <a:gd name="T119" fmla="*/ 1629 h 1875"/>
              <a:gd name="T120" fmla="*/ 658 w 2976"/>
              <a:gd name="T121" fmla="*/ 1669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76" h="1875">
                <a:moveTo>
                  <a:pt x="841" y="503"/>
                </a:moveTo>
                <a:lnTo>
                  <a:pt x="841" y="494"/>
                </a:lnTo>
                <a:lnTo>
                  <a:pt x="843" y="490"/>
                </a:lnTo>
                <a:lnTo>
                  <a:pt x="848" y="485"/>
                </a:lnTo>
                <a:lnTo>
                  <a:pt x="852" y="483"/>
                </a:lnTo>
                <a:lnTo>
                  <a:pt x="857" y="481"/>
                </a:lnTo>
                <a:lnTo>
                  <a:pt x="864" y="478"/>
                </a:lnTo>
                <a:lnTo>
                  <a:pt x="888" y="470"/>
                </a:lnTo>
                <a:lnTo>
                  <a:pt x="908" y="467"/>
                </a:lnTo>
                <a:lnTo>
                  <a:pt x="926" y="474"/>
                </a:lnTo>
                <a:lnTo>
                  <a:pt x="940" y="492"/>
                </a:lnTo>
                <a:lnTo>
                  <a:pt x="960" y="492"/>
                </a:lnTo>
                <a:lnTo>
                  <a:pt x="971" y="492"/>
                </a:lnTo>
                <a:lnTo>
                  <a:pt x="976" y="492"/>
                </a:lnTo>
                <a:lnTo>
                  <a:pt x="980" y="496"/>
                </a:lnTo>
                <a:lnTo>
                  <a:pt x="982" y="501"/>
                </a:lnTo>
                <a:lnTo>
                  <a:pt x="989" y="512"/>
                </a:lnTo>
                <a:lnTo>
                  <a:pt x="1002" y="528"/>
                </a:lnTo>
                <a:lnTo>
                  <a:pt x="1014" y="541"/>
                </a:lnTo>
                <a:lnTo>
                  <a:pt x="1018" y="557"/>
                </a:lnTo>
                <a:lnTo>
                  <a:pt x="1016" y="570"/>
                </a:lnTo>
                <a:lnTo>
                  <a:pt x="1002" y="583"/>
                </a:lnTo>
                <a:lnTo>
                  <a:pt x="991" y="590"/>
                </a:lnTo>
                <a:lnTo>
                  <a:pt x="980" y="590"/>
                </a:lnTo>
                <a:lnTo>
                  <a:pt x="964" y="590"/>
                </a:lnTo>
                <a:lnTo>
                  <a:pt x="946" y="590"/>
                </a:lnTo>
                <a:lnTo>
                  <a:pt x="935" y="595"/>
                </a:lnTo>
                <a:lnTo>
                  <a:pt x="929" y="597"/>
                </a:lnTo>
                <a:lnTo>
                  <a:pt x="922" y="601"/>
                </a:lnTo>
                <a:lnTo>
                  <a:pt x="913" y="604"/>
                </a:lnTo>
                <a:lnTo>
                  <a:pt x="895" y="606"/>
                </a:lnTo>
                <a:lnTo>
                  <a:pt x="895" y="586"/>
                </a:lnTo>
                <a:lnTo>
                  <a:pt x="890" y="575"/>
                </a:lnTo>
                <a:lnTo>
                  <a:pt x="886" y="570"/>
                </a:lnTo>
                <a:lnTo>
                  <a:pt x="882" y="568"/>
                </a:lnTo>
                <a:lnTo>
                  <a:pt x="875" y="568"/>
                </a:lnTo>
                <a:lnTo>
                  <a:pt x="866" y="563"/>
                </a:lnTo>
                <a:lnTo>
                  <a:pt x="857" y="554"/>
                </a:lnTo>
                <a:lnTo>
                  <a:pt x="841" y="503"/>
                </a:lnTo>
                <a:close/>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Freeform 13"/>
          <p:cNvSpPr>
            <a:spLocks/>
          </p:cNvSpPr>
          <p:nvPr/>
        </p:nvSpPr>
        <p:spPr bwMode="auto">
          <a:xfrm>
            <a:off x="6792477" y="6715822"/>
            <a:ext cx="280988" cy="220663"/>
          </a:xfrm>
          <a:custGeom>
            <a:avLst/>
            <a:gdLst>
              <a:gd name="T0" fmla="*/ 0 w 177"/>
              <a:gd name="T1" fmla="*/ 36 h 139"/>
              <a:gd name="T2" fmla="*/ 0 w 177"/>
              <a:gd name="T3" fmla="*/ 27 h 139"/>
              <a:gd name="T4" fmla="*/ 2 w 177"/>
              <a:gd name="T5" fmla="*/ 23 h 139"/>
              <a:gd name="T6" fmla="*/ 7 w 177"/>
              <a:gd name="T7" fmla="*/ 18 h 139"/>
              <a:gd name="T8" fmla="*/ 11 w 177"/>
              <a:gd name="T9" fmla="*/ 16 h 139"/>
              <a:gd name="T10" fmla="*/ 16 w 177"/>
              <a:gd name="T11" fmla="*/ 14 h 139"/>
              <a:gd name="T12" fmla="*/ 23 w 177"/>
              <a:gd name="T13" fmla="*/ 11 h 139"/>
              <a:gd name="T14" fmla="*/ 47 w 177"/>
              <a:gd name="T15" fmla="*/ 3 h 139"/>
              <a:gd name="T16" fmla="*/ 67 w 177"/>
              <a:gd name="T17" fmla="*/ 0 h 139"/>
              <a:gd name="T18" fmla="*/ 85 w 177"/>
              <a:gd name="T19" fmla="*/ 7 h 139"/>
              <a:gd name="T20" fmla="*/ 99 w 177"/>
              <a:gd name="T21" fmla="*/ 25 h 139"/>
              <a:gd name="T22" fmla="*/ 119 w 177"/>
              <a:gd name="T23" fmla="*/ 25 h 139"/>
              <a:gd name="T24" fmla="*/ 130 w 177"/>
              <a:gd name="T25" fmla="*/ 25 h 139"/>
              <a:gd name="T26" fmla="*/ 135 w 177"/>
              <a:gd name="T27" fmla="*/ 25 h 139"/>
              <a:gd name="T28" fmla="*/ 139 w 177"/>
              <a:gd name="T29" fmla="*/ 29 h 139"/>
              <a:gd name="T30" fmla="*/ 141 w 177"/>
              <a:gd name="T31" fmla="*/ 34 h 139"/>
              <a:gd name="T32" fmla="*/ 148 w 177"/>
              <a:gd name="T33" fmla="*/ 45 h 139"/>
              <a:gd name="T34" fmla="*/ 161 w 177"/>
              <a:gd name="T35" fmla="*/ 61 h 139"/>
              <a:gd name="T36" fmla="*/ 173 w 177"/>
              <a:gd name="T37" fmla="*/ 74 h 139"/>
              <a:gd name="T38" fmla="*/ 177 w 177"/>
              <a:gd name="T39" fmla="*/ 90 h 139"/>
              <a:gd name="T40" fmla="*/ 175 w 177"/>
              <a:gd name="T41" fmla="*/ 103 h 139"/>
              <a:gd name="T42" fmla="*/ 161 w 177"/>
              <a:gd name="T43" fmla="*/ 116 h 139"/>
              <a:gd name="T44" fmla="*/ 150 w 177"/>
              <a:gd name="T45" fmla="*/ 123 h 139"/>
              <a:gd name="T46" fmla="*/ 139 w 177"/>
              <a:gd name="T47" fmla="*/ 123 h 139"/>
              <a:gd name="T48" fmla="*/ 123 w 177"/>
              <a:gd name="T49" fmla="*/ 123 h 139"/>
              <a:gd name="T50" fmla="*/ 105 w 177"/>
              <a:gd name="T51" fmla="*/ 123 h 139"/>
              <a:gd name="T52" fmla="*/ 94 w 177"/>
              <a:gd name="T53" fmla="*/ 128 h 139"/>
              <a:gd name="T54" fmla="*/ 88 w 177"/>
              <a:gd name="T55" fmla="*/ 130 h 139"/>
              <a:gd name="T56" fmla="*/ 81 w 177"/>
              <a:gd name="T57" fmla="*/ 134 h 139"/>
              <a:gd name="T58" fmla="*/ 72 w 177"/>
              <a:gd name="T59" fmla="*/ 137 h 139"/>
              <a:gd name="T60" fmla="*/ 54 w 177"/>
              <a:gd name="T61" fmla="*/ 139 h 139"/>
              <a:gd name="T62" fmla="*/ 54 w 177"/>
              <a:gd name="T63" fmla="*/ 119 h 139"/>
              <a:gd name="T64" fmla="*/ 49 w 177"/>
              <a:gd name="T65" fmla="*/ 108 h 139"/>
              <a:gd name="T66" fmla="*/ 45 w 177"/>
              <a:gd name="T67" fmla="*/ 103 h 139"/>
              <a:gd name="T68" fmla="*/ 41 w 177"/>
              <a:gd name="T69" fmla="*/ 101 h 139"/>
              <a:gd name="T70" fmla="*/ 34 w 177"/>
              <a:gd name="T71" fmla="*/ 101 h 139"/>
              <a:gd name="T72" fmla="*/ 25 w 177"/>
              <a:gd name="T73" fmla="*/ 96 h 139"/>
              <a:gd name="T74" fmla="*/ 16 w 177"/>
              <a:gd name="T75" fmla="*/ 87 h 139"/>
              <a:gd name="T76" fmla="*/ 0 w 177"/>
              <a:gd name="T77" fmla="*/ 3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 h="139">
                <a:moveTo>
                  <a:pt x="0" y="36"/>
                </a:moveTo>
                <a:lnTo>
                  <a:pt x="0" y="27"/>
                </a:lnTo>
                <a:lnTo>
                  <a:pt x="2" y="23"/>
                </a:lnTo>
                <a:lnTo>
                  <a:pt x="7" y="18"/>
                </a:lnTo>
                <a:lnTo>
                  <a:pt x="11" y="16"/>
                </a:lnTo>
                <a:lnTo>
                  <a:pt x="16" y="14"/>
                </a:lnTo>
                <a:lnTo>
                  <a:pt x="23" y="11"/>
                </a:lnTo>
                <a:lnTo>
                  <a:pt x="47" y="3"/>
                </a:lnTo>
                <a:lnTo>
                  <a:pt x="67" y="0"/>
                </a:lnTo>
                <a:lnTo>
                  <a:pt x="85" y="7"/>
                </a:lnTo>
                <a:lnTo>
                  <a:pt x="99" y="25"/>
                </a:lnTo>
                <a:lnTo>
                  <a:pt x="119" y="25"/>
                </a:lnTo>
                <a:lnTo>
                  <a:pt x="130" y="25"/>
                </a:lnTo>
                <a:lnTo>
                  <a:pt x="135" y="25"/>
                </a:lnTo>
                <a:lnTo>
                  <a:pt x="139" y="29"/>
                </a:lnTo>
                <a:lnTo>
                  <a:pt x="141" y="34"/>
                </a:lnTo>
                <a:lnTo>
                  <a:pt x="148" y="45"/>
                </a:lnTo>
                <a:lnTo>
                  <a:pt x="161" y="61"/>
                </a:lnTo>
                <a:lnTo>
                  <a:pt x="173" y="74"/>
                </a:lnTo>
                <a:lnTo>
                  <a:pt x="177" y="90"/>
                </a:lnTo>
                <a:lnTo>
                  <a:pt x="175" y="103"/>
                </a:lnTo>
                <a:lnTo>
                  <a:pt x="161" y="116"/>
                </a:lnTo>
                <a:lnTo>
                  <a:pt x="150" y="123"/>
                </a:lnTo>
                <a:lnTo>
                  <a:pt x="139" y="123"/>
                </a:lnTo>
                <a:lnTo>
                  <a:pt x="123" y="123"/>
                </a:lnTo>
                <a:lnTo>
                  <a:pt x="105" y="123"/>
                </a:lnTo>
                <a:lnTo>
                  <a:pt x="94" y="128"/>
                </a:lnTo>
                <a:lnTo>
                  <a:pt x="88" y="130"/>
                </a:lnTo>
                <a:lnTo>
                  <a:pt x="81" y="134"/>
                </a:lnTo>
                <a:lnTo>
                  <a:pt x="72" y="137"/>
                </a:lnTo>
                <a:lnTo>
                  <a:pt x="54" y="139"/>
                </a:lnTo>
                <a:lnTo>
                  <a:pt x="54" y="119"/>
                </a:lnTo>
                <a:lnTo>
                  <a:pt x="49" y="108"/>
                </a:lnTo>
                <a:lnTo>
                  <a:pt x="45" y="103"/>
                </a:lnTo>
                <a:lnTo>
                  <a:pt x="41" y="101"/>
                </a:lnTo>
                <a:lnTo>
                  <a:pt x="34" y="101"/>
                </a:lnTo>
                <a:lnTo>
                  <a:pt x="25" y="96"/>
                </a:lnTo>
                <a:lnTo>
                  <a:pt x="16" y="87"/>
                </a:lnTo>
                <a:lnTo>
                  <a:pt x="0" y="3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Freeform 14"/>
          <p:cNvSpPr>
            <a:spLocks/>
          </p:cNvSpPr>
          <p:nvPr/>
        </p:nvSpPr>
        <p:spPr bwMode="auto">
          <a:xfrm>
            <a:off x="5457390" y="5974460"/>
            <a:ext cx="4724400" cy="2976563"/>
          </a:xfrm>
          <a:custGeom>
            <a:avLst/>
            <a:gdLst>
              <a:gd name="T0" fmla="*/ 917 w 2976"/>
              <a:gd name="T1" fmla="*/ 1725 h 1875"/>
              <a:gd name="T2" fmla="*/ 1047 w 2976"/>
              <a:gd name="T3" fmla="*/ 1692 h 1875"/>
              <a:gd name="T4" fmla="*/ 1240 w 2976"/>
              <a:gd name="T5" fmla="*/ 1576 h 1875"/>
              <a:gd name="T6" fmla="*/ 1291 w 2976"/>
              <a:gd name="T7" fmla="*/ 1752 h 1875"/>
              <a:gd name="T8" fmla="*/ 1352 w 2976"/>
              <a:gd name="T9" fmla="*/ 1862 h 1875"/>
              <a:gd name="T10" fmla="*/ 1481 w 2976"/>
              <a:gd name="T11" fmla="*/ 1826 h 1875"/>
              <a:gd name="T12" fmla="*/ 1620 w 2976"/>
              <a:gd name="T13" fmla="*/ 1797 h 1875"/>
              <a:gd name="T14" fmla="*/ 1674 w 2976"/>
              <a:gd name="T15" fmla="*/ 1730 h 1875"/>
              <a:gd name="T16" fmla="*/ 1739 w 2976"/>
              <a:gd name="T17" fmla="*/ 1803 h 1875"/>
              <a:gd name="T18" fmla="*/ 1826 w 2976"/>
              <a:gd name="T19" fmla="*/ 1759 h 1875"/>
              <a:gd name="T20" fmla="*/ 1929 w 2976"/>
              <a:gd name="T21" fmla="*/ 1542 h 1875"/>
              <a:gd name="T22" fmla="*/ 2025 w 2976"/>
              <a:gd name="T23" fmla="*/ 1343 h 1875"/>
              <a:gd name="T24" fmla="*/ 2236 w 2976"/>
              <a:gd name="T25" fmla="*/ 1223 h 1875"/>
              <a:gd name="T26" fmla="*/ 2356 w 2976"/>
              <a:gd name="T27" fmla="*/ 1225 h 1875"/>
              <a:gd name="T28" fmla="*/ 2542 w 2976"/>
              <a:gd name="T29" fmla="*/ 1231 h 1875"/>
              <a:gd name="T30" fmla="*/ 2639 w 2976"/>
              <a:gd name="T31" fmla="*/ 1214 h 1875"/>
              <a:gd name="T32" fmla="*/ 2775 w 2976"/>
              <a:gd name="T33" fmla="*/ 1173 h 1875"/>
              <a:gd name="T34" fmla="*/ 2947 w 2976"/>
              <a:gd name="T35" fmla="*/ 1129 h 1875"/>
              <a:gd name="T36" fmla="*/ 2842 w 2976"/>
              <a:gd name="T37" fmla="*/ 1046 h 1875"/>
              <a:gd name="T38" fmla="*/ 2583 w 2976"/>
              <a:gd name="T39" fmla="*/ 1055 h 1875"/>
              <a:gd name="T40" fmla="*/ 2451 w 2976"/>
              <a:gd name="T41" fmla="*/ 990 h 1875"/>
              <a:gd name="T42" fmla="*/ 2408 w 2976"/>
              <a:gd name="T43" fmla="*/ 925 h 1875"/>
              <a:gd name="T44" fmla="*/ 2323 w 2976"/>
              <a:gd name="T45" fmla="*/ 811 h 1875"/>
              <a:gd name="T46" fmla="*/ 2236 w 2976"/>
              <a:gd name="T47" fmla="*/ 729 h 1875"/>
              <a:gd name="T48" fmla="*/ 2027 w 2976"/>
              <a:gd name="T49" fmla="*/ 762 h 1875"/>
              <a:gd name="T50" fmla="*/ 1913 w 2976"/>
              <a:gd name="T51" fmla="*/ 695 h 1875"/>
              <a:gd name="T52" fmla="*/ 1904 w 2976"/>
              <a:gd name="T53" fmla="*/ 579 h 1875"/>
              <a:gd name="T54" fmla="*/ 1763 w 2976"/>
              <a:gd name="T55" fmla="*/ 537 h 1875"/>
              <a:gd name="T56" fmla="*/ 1895 w 2976"/>
              <a:gd name="T57" fmla="*/ 467 h 1875"/>
              <a:gd name="T58" fmla="*/ 1730 w 2976"/>
              <a:gd name="T59" fmla="*/ 411 h 1875"/>
              <a:gd name="T60" fmla="*/ 1535 w 2976"/>
              <a:gd name="T61" fmla="*/ 391 h 1875"/>
              <a:gd name="T62" fmla="*/ 1508 w 2976"/>
              <a:gd name="T63" fmla="*/ 286 h 1875"/>
              <a:gd name="T64" fmla="*/ 1450 w 2976"/>
              <a:gd name="T65" fmla="*/ 123 h 1875"/>
              <a:gd name="T66" fmla="*/ 1331 w 2976"/>
              <a:gd name="T67" fmla="*/ 101 h 1875"/>
              <a:gd name="T68" fmla="*/ 1172 w 2976"/>
              <a:gd name="T69" fmla="*/ 56 h 1875"/>
              <a:gd name="T70" fmla="*/ 1072 w 2976"/>
              <a:gd name="T71" fmla="*/ 11 h 1875"/>
              <a:gd name="T72" fmla="*/ 873 w 2976"/>
              <a:gd name="T73" fmla="*/ 38 h 1875"/>
              <a:gd name="T74" fmla="*/ 790 w 2976"/>
              <a:gd name="T75" fmla="*/ 34 h 1875"/>
              <a:gd name="T76" fmla="*/ 754 w 2976"/>
              <a:gd name="T77" fmla="*/ 99 h 1875"/>
              <a:gd name="T78" fmla="*/ 633 w 2976"/>
              <a:gd name="T79" fmla="*/ 199 h 1875"/>
              <a:gd name="T80" fmla="*/ 476 w 2976"/>
              <a:gd name="T81" fmla="*/ 204 h 1875"/>
              <a:gd name="T82" fmla="*/ 391 w 2976"/>
              <a:gd name="T83" fmla="*/ 248 h 1875"/>
              <a:gd name="T84" fmla="*/ 425 w 2976"/>
              <a:gd name="T85" fmla="*/ 286 h 1875"/>
              <a:gd name="T86" fmla="*/ 356 w 2976"/>
              <a:gd name="T87" fmla="*/ 409 h 1875"/>
              <a:gd name="T88" fmla="*/ 291 w 2976"/>
              <a:gd name="T89" fmla="*/ 485 h 1875"/>
              <a:gd name="T90" fmla="*/ 185 w 2976"/>
              <a:gd name="T91" fmla="*/ 427 h 1875"/>
              <a:gd name="T92" fmla="*/ 0 w 2976"/>
              <a:gd name="T93" fmla="*/ 492 h 1875"/>
              <a:gd name="T94" fmla="*/ 91 w 2976"/>
              <a:gd name="T95" fmla="*/ 507 h 1875"/>
              <a:gd name="T96" fmla="*/ 170 w 2976"/>
              <a:gd name="T97" fmla="*/ 519 h 1875"/>
              <a:gd name="T98" fmla="*/ 259 w 2976"/>
              <a:gd name="T99" fmla="*/ 651 h 1875"/>
              <a:gd name="T100" fmla="*/ 405 w 2976"/>
              <a:gd name="T101" fmla="*/ 758 h 1875"/>
              <a:gd name="T102" fmla="*/ 488 w 2976"/>
              <a:gd name="T103" fmla="*/ 753 h 1875"/>
              <a:gd name="T104" fmla="*/ 642 w 2976"/>
              <a:gd name="T105" fmla="*/ 697 h 1875"/>
              <a:gd name="T106" fmla="*/ 676 w 2976"/>
              <a:gd name="T107" fmla="*/ 756 h 1875"/>
              <a:gd name="T108" fmla="*/ 588 w 2976"/>
              <a:gd name="T109" fmla="*/ 948 h 1875"/>
              <a:gd name="T110" fmla="*/ 436 w 2976"/>
              <a:gd name="T111" fmla="*/ 997 h 1875"/>
              <a:gd name="T112" fmla="*/ 382 w 2976"/>
              <a:gd name="T113" fmla="*/ 1084 h 1875"/>
              <a:gd name="T114" fmla="*/ 246 w 2976"/>
              <a:gd name="T115" fmla="*/ 1167 h 1875"/>
              <a:gd name="T116" fmla="*/ 226 w 2976"/>
              <a:gd name="T117" fmla="*/ 1305 h 1875"/>
              <a:gd name="T118" fmla="*/ 322 w 2976"/>
              <a:gd name="T119" fmla="*/ 1390 h 1875"/>
              <a:gd name="T120" fmla="*/ 481 w 2976"/>
              <a:gd name="T121" fmla="*/ 1558 h 1875"/>
              <a:gd name="T122" fmla="*/ 577 w 2976"/>
              <a:gd name="T123" fmla="*/ 1652 h 1875"/>
              <a:gd name="T124" fmla="*/ 716 w 2976"/>
              <a:gd name="T125" fmla="*/ 1672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6" h="1875">
                <a:moveTo>
                  <a:pt x="732" y="1685"/>
                </a:moveTo>
                <a:lnTo>
                  <a:pt x="756" y="1685"/>
                </a:lnTo>
                <a:lnTo>
                  <a:pt x="767" y="1687"/>
                </a:lnTo>
                <a:lnTo>
                  <a:pt x="774" y="1692"/>
                </a:lnTo>
                <a:lnTo>
                  <a:pt x="776" y="1696"/>
                </a:lnTo>
                <a:lnTo>
                  <a:pt x="781" y="1703"/>
                </a:lnTo>
                <a:lnTo>
                  <a:pt x="792" y="1710"/>
                </a:lnTo>
                <a:lnTo>
                  <a:pt x="855" y="1732"/>
                </a:lnTo>
                <a:lnTo>
                  <a:pt x="875" y="1736"/>
                </a:lnTo>
                <a:lnTo>
                  <a:pt x="888" y="1734"/>
                </a:lnTo>
                <a:lnTo>
                  <a:pt x="899" y="1732"/>
                </a:lnTo>
                <a:lnTo>
                  <a:pt x="908" y="1728"/>
                </a:lnTo>
                <a:lnTo>
                  <a:pt x="917" y="1725"/>
                </a:lnTo>
                <a:lnTo>
                  <a:pt x="931" y="1723"/>
                </a:lnTo>
                <a:lnTo>
                  <a:pt x="942" y="1728"/>
                </a:lnTo>
                <a:lnTo>
                  <a:pt x="949" y="1732"/>
                </a:lnTo>
                <a:lnTo>
                  <a:pt x="955" y="1736"/>
                </a:lnTo>
                <a:lnTo>
                  <a:pt x="964" y="1741"/>
                </a:lnTo>
                <a:lnTo>
                  <a:pt x="978" y="1743"/>
                </a:lnTo>
                <a:lnTo>
                  <a:pt x="984" y="1741"/>
                </a:lnTo>
                <a:lnTo>
                  <a:pt x="989" y="1736"/>
                </a:lnTo>
                <a:lnTo>
                  <a:pt x="991" y="1730"/>
                </a:lnTo>
                <a:lnTo>
                  <a:pt x="1002" y="1721"/>
                </a:lnTo>
                <a:lnTo>
                  <a:pt x="1020" y="1712"/>
                </a:lnTo>
                <a:lnTo>
                  <a:pt x="1036" y="1703"/>
                </a:lnTo>
                <a:lnTo>
                  <a:pt x="1047" y="1692"/>
                </a:lnTo>
                <a:lnTo>
                  <a:pt x="1054" y="1681"/>
                </a:lnTo>
                <a:lnTo>
                  <a:pt x="1063" y="1669"/>
                </a:lnTo>
                <a:lnTo>
                  <a:pt x="1155" y="1605"/>
                </a:lnTo>
                <a:lnTo>
                  <a:pt x="1168" y="1593"/>
                </a:lnTo>
                <a:lnTo>
                  <a:pt x="1181" y="1578"/>
                </a:lnTo>
                <a:lnTo>
                  <a:pt x="1186" y="1573"/>
                </a:lnTo>
                <a:lnTo>
                  <a:pt x="1190" y="1569"/>
                </a:lnTo>
                <a:lnTo>
                  <a:pt x="1195" y="1564"/>
                </a:lnTo>
                <a:lnTo>
                  <a:pt x="1199" y="1562"/>
                </a:lnTo>
                <a:lnTo>
                  <a:pt x="1206" y="1560"/>
                </a:lnTo>
                <a:lnTo>
                  <a:pt x="1213" y="1558"/>
                </a:lnTo>
                <a:lnTo>
                  <a:pt x="1231" y="1564"/>
                </a:lnTo>
                <a:lnTo>
                  <a:pt x="1240" y="1576"/>
                </a:lnTo>
                <a:lnTo>
                  <a:pt x="1242" y="1591"/>
                </a:lnTo>
                <a:lnTo>
                  <a:pt x="1242" y="1611"/>
                </a:lnTo>
                <a:lnTo>
                  <a:pt x="1240" y="1634"/>
                </a:lnTo>
                <a:lnTo>
                  <a:pt x="1237" y="1656"/>
                </a:lnTo>
                <a:lnTo>
                  <a:pt x="1237" y="1676"/>
                </a:lnTo>
                <a:lnTo>
                  <a:pt x="1242" y="1694"/>
                </a:lnTo>
                <a:lnTo>
                  <a:pt x="1253" y="1710"/>
                </a:lnTo>
                <a:lnTo>
                  <a:pt x="1267" y="1716"/>
                </a:lnTo>
                <a:lnTo>
                  <a:pt x="1273" y="1719"/>
                </a:lnTo>
                <a:lnTo>
                  <a:pt x="1280" y="1721"/>
                </a:lnTo>
                <a:lnTo>
                  <a:pt x="1287" y="1728"/>
                </a:lnTo>
                <a:lnTo>
                  <a:pt x="1298" y="1739"/>
                </a:lnTo>
                <a:lnTo>
                  <a:pt x="1291" y="1752"/>
                </a:lnTo>
                <a:lnTo>
                  <a:pt x="1284" y="1759"/>
                </a:lnTo>
                <a:lnTo>
                  <a:pt x="1278" y="1768"/>
                </a:lnTo>
                <a:lnTo>
                  <a:pt x="1271" y="1777"/>
                </a:lnTo>
                <a:lnTo>
                  <a:pt x="1269" y="1790"/>
                </a:lnTo>
                <a:lnTo>
                  <a:pt x="1267" y="1812"/>
                </a:lnTo>
                <a:lnTo>
                  <a:pt x="1271" y="1835"/>
                </a:lnTo>
                <a:lnTo>
                  <a:pt x="1280" y="1853"/>
                </a:lnTo>
                <a:lnTo>
                  <a:pt x="1291" y="1864"/>
                </a:lnTo>
                <a:lnTo>
                  <a:pt x="1307" y="1875"/>
                </a:lnTo>
                <a:lnTo>
                  <a:pt x="1322" y="1873"/>
                </a:lnTo>
                <a:lnTo>
                  <a:pt x="1331" y="1868"/>
                </a:lnTo>
                <a:lnTo>
                  <a:pt x="1340" y="1864"/>
                </a:lnTo>
                <a:lnTo>
                  <a:pt x="1352" y="1862"/>
                </a:lnTo>
                <a:lnTo>
                  <a:pt x="1356" y="1862"/>
                </a:lnTo>
                <a:lnTo>
                  <a:pt x="1358" y="1864"/>
                </a:lnTo>
                <a:lnTo>
                  <a:pt x="1361" y="1864"/>
                </a:lnTo>
                <a:lnTo>
                  <a:pt x="1363" y="1864"/>
                </a:lnTo>
                <a:lnTo>
                  <a:pt x="1363" y="1866"/>
                </a:lnTo>
                <a:lnTo>
                  <a:pt x="1367" y="1866"/>
                </a:lnTo>
                <a:lnTo>
                  <a:pt x="1372" y="1868"/>
                </a:lnTo>
                <a:lnTo>
                  <a:pt x="1408" y="1873"/>
                </a:lnTo>
                <a:lnTo>
                  <a:pt x="1439" y="1866"/>
                </a:lnTo>
                <a:lnTo>
                  <a:pt x="1466" y="1850"/>
                </a:lnTo>
                <a:lnTo>
                  <a:pt x="1477" y="1839"/>
                </a:lnTo>
                <a:lnTo>
                  <a:pt x="1479" y="1830"/>
                </a:lnTo>
                <a:lnTo>
                  <a:pt x="1481" y="1826"/>
                </a:lnTo>
                <a:lnTo>
                  <a:pt x="1481" y="1821"/>
                </a:lnTo>
                <a:lnTo>
                  <a:pt x="1486" y="1817"/>
                </a:lnTo>
                <a:lnTo>
                  <a:pt x="1497" y="1812"/>
                </a:lnTo>
                <a:lnTo>
                  <a:pt x="1517" y="1806"/>
                </a:lnTo>
                <a:lnTo>
                  <a:pt x="1531" y="1799"/>
                </a:lnTo>
                <a:lnTo>
                  <a:pt x="1542" y="1790"/>
                </a:lnTo>
                <a:lnTo>
                  <a:pt x="1553" y="1781"/>
                </a:lnTo>
                <a:lnTo>
                  <a:pt x="1564" y="1774"/>
                </a:lnTo>
                <a:lnTo>
                  <a:pt x="1575" y="1774"/>
                </a:lnTo>
                <a:lnTo>
                  <a:pt x="1591" y="1781"/>
                </a:lnTo>
                <a:lnTo>
                  <a:pt x="1602" y="1790"/>
                </a:lnTo>
                <a:lnTo>
                  <a:pt x="1611" y="1795"/>
                </a:lnTo>
                <a:lnTo>
                  <a:pt x="1620" y="1797"/>
                </a:lnTo>
                <a:lnTo>
                  <a:pt x="1640" y="1797"/>
                </a:lnTo>
                <a:lnTo>
                  <a:pt x="1651" y="1779"/>
                </a:lnTo>
                <a:lnTo>
                  <a:pt x="1658" y="1766"/>
                </a:lnTo>
                <a:lnTo>
                  <a:pt x="1660" y="1759"/>
                </a:lnTo>
                <a:lnTo>
                  <a:pt x="1660" y="1752"/>
                </a:lnTo>
                <a:lnTo>
                  <a:pt x="1663" y="1748"/>
                </a:lnTo>
                <a:lnTo>
                  <a:pt x="1663" y="1743"/>
                </a:lnTo>
                <a:lnTo>
                  <a:pt x="1667" y="1736"/>
                </a:lnTo>
                <a:lnTo>
                  <a:pt x="1669" y="1734"/>
                </a:lnTo>
                <a:lnTo>
                  <a:pt x="1669" y="1732"/>
                </a:lnTo>
                <a:lnTo>
                  <a:pt x="1669" y="1732"/>
                </a:lnTo>
                <a:lnTo>
                  <a:pt x="1672" y="1730"/>
                </a:lnTo>
                <a:lnTo>
                  <a:pt x="1674" y="1730"/>
                </a:lnTo>
                <a:lnTo>
                  <a:pt x="1681" y="1728"/>
                </a:lnTo>
                <a:lnTo>
                  <a:pt x="1687" y="1728"/>
                </a:lnTo>
                <a:lnTo>
                  <a:pt x="1692" y="1730"/>
                </a:lnTo>
                <a:lnTo>
                  <a:pt x="1694" y="1736"/>
                </a:lnTo>
                <a:lnTo>
                  <a:pt x="1698" y="1745"/>
                </a:lnTo>
                <a:lnTo>
                  <a:pt x="1698" y="1759"/>
                </a:lnTo>
                <a:lnTo>
                  <a:pt x="1698" y="1772"/>
                </a:lnTo>
                <a:lnTo>
                  <a:pt x="1701" y="1786"/>
                </a:lnTo>
                <a:lnTo>
                  <a:pt x="1707" y="1799"/>
                </a:lnTo>
                <a:lnTo>
                  <a:pt x="1723" y="1812"/>
                </a:lnTo>
                <a:lnTo>
                  <a:pt x="1732" y="1810"/>
                </a:lnTo>
                <a:lnTo>
                  <a:pt x="1737" y="1808"/>
                </a:lnTo>
                <a:lnTo>
                  <a:pt x="1739" y="1803"/>
                </a:lnTo>
                <a:lnTo>
                  <a:pt x="1741" y="1801"/>
                </a:lnTo>
                <a:lnTo>
                  <a:pt x="1743" y="1799"/>
                </a:lnTo>
                <a:lnTo>
                  <a:pt x="1748" y="1795"/>
                </a:lnTo>
                <a:lnTo>
                  <a:pt x="1752" y="1792"/>
                </a:lnTo>
                <a:lnTo>
                  <a:pt x="1766" y="1788"/>
                </a:lnTo>
                <a:lnTo>
                  <a:pt x="1779" y="1788"/>
                </a:lnTo>
                <a:lnTo>
                  <a:pt x="1797" y="1783"/>
                </a:lnTo>
                <a:lnTo>
                  <a:pt x="1799" y="1781"/>
                </a:lnTo>
                <a:lnTo>
                  <a:pt x="1806" y="1777"/>
                </a:lnTo>
                <a:lnTo>
                  <a:pt x="1810" y="1772"/>
                </a:lnTo>
                <a:lnTo>
                  <a:pt x="1817" y="1768"/>
                </a:lnTo>
                <a:lnTo>
                  <a:pt x="1822" y="1763"/>
                </a:lnTo>
                <a:lnTo>
                  <a:pt x="1826" y="1759"/>
                </a:lnTo>
                <a:lnTo>
                  <a:pt x="1846" y="1741"/>
                </a:lnTo>
                <a:lnTo>
                  <a:pt x="1855" y="1721"/>
                </a:lnTo>
                <a:lnTo>
                  <a:pt x="1860" y="1703"/>
                </a:lnTo>
                <a:lnTo>
                  <a:pt x="1860" y="1683"/>
                </a:lnTo>
                <a:lnTo>
                  <a:pt x="1864" y="1663"/>
                </a:lnTo>
                <a:lnTo>
                  <a:pt x="1871" y="1643"/>
                </a:lnTo>
                <a:lnTo>
                  <a:pt x="1880" y="1629"/>
                </a:lnTo>
                <a:lnTo>
                  <a:pt x="1893" y="1623"/>
                </a:lnTo>
                <a:lnTo>
                  <a:pt x="1907" y="1616"/>
                </a:lnTo>
                <a:lnTo>
                  <a:pt x="1920" y="1607"/>
                </a:lnTo>
                <a:lnTo>
                  <a:pt x="1929" y="1593"/>
                </a:lnTo>
                <a:lnTo>
                  <a:pt x="1933" y="1569"/>
                </a:lnTo>
                <a:lnTo>
                  <a:pt x="1929" y="1542"/>
                </a:lnTo>
                <a:lnTo>
                  <a:pt x="1925" y="1515"/>
                </a:lnTo>
                <a:lnTo>
                  <a:pt x="1922" y="1486"/>
                </a:lnTo>
                <a:lnTo>
                  <a:pt x="1933" y="1459"/>
                </a:lnTo>
                <a:lnTo>
                  <a:pt x="1940" y="1448"/>
                </a:lnTo>
                <a:lnTo>
                  <a:pt x="1945" y="1437"/>
                </a:lnTo>
                <a:lnTo>
                  <a:pt x="1951" y="1426"/>
                </a:lnTo>
                <a:lnTo>
                  <a:pt x="1963" y="1410"/>
                </a:lnTo>
                <a:lnTo>
                  <a:pt x="1974" y="1404"/>
                </a:lnTo>
                <a:lnTo>
                  <a:pt x="1985" y="1399"/>
                </a:lnTo>
                <a:lnTo>
                  <a:pt x="1998" y="1392"/>
                </a:lnTo>
                <a:lnTo>
                  <a:pt x="2014" y="1379"/>
                </a:lnTo>
                <a:lnTo>
                  <a:pt x="2023" y="1361"/>
                </a:lnTo>
                <a:lnTo>
                  <a:pt x="2025" y="1343"/>
                </a:lnTo>
                <a:lnTo>
                  <a:pt x="2021" y="1325"/>
                </a:lnTo>
                <a:lnTo>
                  <a:pt x="2016" y="1310"/>
                </a:lnTo>
                <a:lnTo>
                  <a:pt x="2016" y="1294"/>
                </a:lnTo>
                <a:lnTo>
                  <a:pt x="2023" y="1281"/>
                </a:lnTo>
                <a:lnTo>
                  <a:pt x="2041" y="1267"/>
                </a:lnTo>
                <a:lnTo>
                  <a:pt x="2063" y="1254"/>
                </a:lnTo>
                <a:lnTo>
                  <a:pt x="2088" y="1238"/>
                </a:lnTo>
                <a:lnTo>
                  <a:pt x="2113" y="1220"/>
                </a:lnTo>
                <a:lnTo>
                  <a:pt x="2139" y="1207"/>
                </a:lnTo>
                <a:lnTo>
                  <a:pt x="2166" y="1200"/>
                </a:lnTo>
                <a:lnTo>
                  <a:pt x="2193" y="1200"/>
                </a:lnTo>
                <a:lnTo>
                  <a:pt x="2220" y="1214"/>
                </a:lnTo>
                <a:lnTo>
                  <a:pt x="2236" y="1223"/>
                </a:lnTo>
                <a:lnTo>
                  <a:pt x="2247" y="1225"/>
                </a:lnTo>
                <a:lnTo>
                  <a:pt x="2256" y="1223"/>
                </a:lnTo>
                <a:lnTo>
                  <a:pt x="2262" y="1220"/>
                </a:lnTo>
                <a:lnTo>
                  <a:pt x="2269" y="1216"/>
                </a:lnTo>
                <a:lnTo>
                  <a:pt x="2276" y="1214"/>
                </a:lnTo>
                <a:lnTo>
                  <a:pt x="2285" y="1216"/>
                </a:lnTo>
                <a:lnTo>
                  <a:pt x="2301" y="1223"/>
                </a:lnTo>
                <a:lnTo>
                  <a:pt x="2307" y="1227"/>
                </a:lnTo>
                <a:lnTo>
                  <a:pt x="2314" y="1234"/>
                </a:lnTo>
                <a:lnTo>
                  <a:pt x="2325" y="1236"/>
                </a:lnTo>
                <a:lnTo>
                  <a:pt x="2339" y="1236"/>
                </a:lnTo>
                <a:lnTo>
                  <a:pt x="2348" y="1231"/>
                </a:lnTo>
                <a:lnTo>
                  <a:pt x="2356" y="1225"/>
                </a:lnTo>
                <a:lnTo>
                  <a:pt x="2363" y="1218"/>
                </a:lnTo>
                <a:lnTo>
                  <a:pt x="2372" y="1214"/>
                </a:lnTo>
                <a:lnTo>
                  <a:pt x="2386" y="1211"/>
                </a:lnTo>
                <a:lnTo>
                  <a:pt x="2403" y="1211"/>
                </a:lnTo>
                <a:lnTo>
                  <a:pt x="2426" y="1218"/>
                </a:lnTo>
                <a:lnTo>
                  <a:pt x="2455" y="1231"/>
                </a:lnTo>
                <a:lnTo>
                  <a:pt x="2468" y="1238"/>
                </a:lnTo>
                <a:lnTo>
                  <a:pt x="2482" y="1245"/>
                </a:lnTo>
                <a:lnTo>
                  <a:pt x="2498" y="1249"/>
                </a:lnTo>
                <a:lnTo>
                  <a:pt x="2515" y="1249"/>
                </a:lnTo>
                <a:lnTo>
                  <a:pt x="2536" y="1238"/>
                </a:lnTo>
                <a:lnTo>
                  <a:pt x="2540" y="1236"/>
                </a:lnTo>
                <a:lnTo>
                  <a:pt x="2542" y="1231"/>
                </a:lnTo>
                <a:lnTo>
                  <a:pt x="2545" y="1227"/>
                </a:lnTo>
                <a:lnTo>
                  <a:pt x="2549" y="1225"/>
                </a:lnTo>
                <a:lnTo>
                  <a:pt x="2551" y="1223"/>
                </a:lnTo>
                <a:lnTo>
                  <a:pt x="2556" y="1220"/>
                </a:lnTo>
                <a:lnTo>
                  <a:pt x="2562" y="1220"/>
                </a:lnTo>
                <a:lnTo>
                  <a:pt x="2569" y="1220"/>
                </a:lnTo>
                <a:lnTo>
                  <a:pt x="2583" y="1225"/>
                </a:lnTo>
                <a:lnTo>
                  <a:pt x="2589" y="1229"/>
                </a:lnTo>
                <a:lnTo>
                  <a:pt x="2596" y="1234"/>
                </a:lnTo>
                <a:lnTo>
                  <a:pt x="2609" y="1236"/>
                </a:lnTo>
                <a:lnTo>
                  <a:pt x="2623" y="1229"/>
                </a:lnTo>
                <a:lnTo>
                  <a:pt x="2630" y="1223"/>
                </a:lnTo>
                <a:lnTo>
                  <a:pt x="2639" y="1214"/>
                </a:lnTo>
                <a:lnTo>
                  <a:pt x="2650" y="1207"/>
                </a:lnTo>
                <a:lnTo>
                  <a:pt x="2668" y="1196"/>
                </a:lnTo>
                <a:lnTo>
                  <a:pt x="2677" y="1191"/>
                </a:lnTo>
                <a:lnTo>
                  <a:pt x="2679" y="1189"/>
                </a:lnTo>
                <a:lnTo>
                  <a:pt x="2679" y="1187"/>
                </a:lnTo>
                <a:lnTo>
                  <a:pt x="2679" y="1185"/>
                </a:lnTo>
                <a:lnTo>
                  <a:pt x="2683" y="1182"/>
                </a:lnTo>
                <a:lnTo>
                  <a:pt x="2690" y="1173"/>
                </a:lnTo>
                <a:lnTo>
                  <a:pt x="2706" y="1164"/>
                </a:lnTo>
                <a:lnTo>
                  <a:pt x="2726" y="1162"/>
                </a:lnTo>
                <a:lnTo>
                  <a:pt x="2748" y="1164"/>
                </a:lnTo>
                <a:lnTo>
                  <a:pt x="2764" y="1169"/>
                </a:lnTo>
                <a:lnTo>
                  <a:pt x="2775" y="1173"/>
                </a:lnTo>
                <a:lnTo>
                  <a:pt x="2782" y="1173"/>
                </a:lnTo>
                <a:lnTo>
                  <a:pt x="2791" y="1176"/>
                </a:lnTo>
                <a:lnTo>
                  <a:pt x="2806" y="1173"/>
                </a:lnTo>
                <a:lnTo>
                  <a:pt x="2824" y="1173"/>
                </a:lnTo>
                <a:lnTo>
                  <a:pt x="2838" y="1176"/>
                </a:lnTo>
                <a:lnTo>
                  <a:pt x="2849" y="1180"/>
                </a:lnTo>
                <a:lnTo>
                  <a:pt x="2856" y="1185"/>
                </a:lnTo>
                <a:lnTo>
                  <a:pt x="2865" y="1187"/>
                </a:lnTo>
                <a:lnTo>
                  <a:pt x="2876" y="1187"/>
                </a:lnTo>
                <a:lnTo>
                  <a:pt x="2889" y="1178"/>
                </a:lnTo>
                <a:lnTo>
                  <a:pt x="2909" y="1164"/>
                </a:lnTo>
                <a:lnTo>
                  <a:pt x="2932" y="1144"/>
                </a:lnTo>
                <a:lnTo>
                  <a:pt x="2947" y="1129"/>
                </a:lnTo>
                <a:lnTo>
                  <a:pt x="2961" y="1111"/>
                </a:lnTo>
                <a:lnTo>
                  <a:pt x="2976" y="1084"/>
                </a:lnTo>
                <a:lnTo>
                  <a:pt x="2959" y="1075"/>
                </a:lnTo>
                <a:lnTo>
                  <a:pt x="2945" y="1062"/>
                </a:lnTo>
                <a:lnTo>
                  <a:pt x="2938" y="1050"/>
                </a:lnTo>
                <a:lnTo>
                  <a:pt x="2934" y="1035"/>
                </a:lnTo>
                <a:lnTo>
                  <a:pt x="2927" y="1019"/>
                </a:lnTo>
                <a:lnTo>
                  <a:pt x="2918" y="1006"/>
                </a:lnTo>
                <a:lnTo>
                  <a:pt x="2903" y="1010"/>
                </a:lnTo>
                <a:lnTo>
                  <a:pt x="2891" y="1017"/>
                </a:lnTo>
                <a:lnTo>
                  <a:pt x="2878" y="1028"/>
                </a:lnTo>
                <a:lnTo>
                  <a:pt x="2862" y="1039"/>
                </a:lnTo>
                <a:lnTo>
                  <a:pt x="2842" y="1046"/>
                </a:lnTo>
                <a:lnTo>
                  <a:pt x="2827" y="1050"/>
                </a:lnTo>
                <a:lnTo>
                  <a:pt x="2804" y="1055"/>
                </a:lnTo>
                <a:lnTo>
                  <a:pt x="2780" y="1057"/>
                </a:lnTo>
                <a:lnTo>
                  <a:pt x="2757" y="1062"/>
                </a:lnTo>
                <a:lnTo>
                  <a:pt x="2741" y="1062"/>
                </a:lnTo>
                <a:lnTo>
                  <a:pt x="2717" y="1057"/>
                </a:lnTo>
                <a:lnTo>
                  <a:pt x="2694" y="1050"/>
                </a:lnTo>
                <a:lnTo>
                  <a:pt x="2672" y="1046"/>
                </a:lnTo>
                <a:lnTo>
                  <a:pt x="2647" y="1048"/>
                </a:lnTo>
                <a:lnTo>
                  <a:pt x="2625" y="1055"/>
                </a:lnTo>
                <a:lnTo>
                  <a:pt x="2609" y="1059"/>
                </a:lnTo>
                <a:lnTo>
                  <a:pt x="2596" y="1059"/>
                </a:lnTo>
                <a:lnTo>
                  <a:pt x="2583" y="1055"/>
                </a:lnTo>
                <a:lnTo>
                  <a:pt x="2567" y="1042"/>
                </a:lnTo>
                <a:lnTo>
                  <a:pt x="2565" y="1019"/>
                </a:lnTo>
                <a:lnTo>
                  <a:pt x="2567" y="1004"/>
                </a:lnTo>
                <a:lnTo>
                  <a:pt x="2571" y="990"/>
                </a:lnTo>
                <a:lnTo>
                  <a:pt x="2576" y="979"/>
                </a:lnTo>
                <a:lnTo>
                  <a:pt x="2578" y="963"/>
                </a:lnTo>
                <a:lnTo>
                  <a:pt x="2560" y="963"/>
                </a:lnTo>
                <a:lnTo>
                  <a:pt x="2547" y="968"/>
                </a:lnTo>
                <a:lnTo>
                  <a:pt x="2536" y="975"/>
                </a:lnTo>
                <a:lnTo>
                  <a:pt x="2524" y="983"/>
                </a:lnTo>
                <a:lnTo>
                  <a:pt x="2502" y="990"/>
                </a:lnTo>
                <a:lnTo>
                  <a:pt x="2477" y="990"/>
                </a:lnTo>
                <a:lnTo>
                  <a:pt x="2451" y="990"/>
                </a:lnTo>
                <a:lnTo>
                  <a:pt x="2444" y="1006"/>
                </a:lnTo>
                <a:lnTo>
                  <a:pt x="2430" y="1017"/>
                </a:lnTo>
                <a:lnTo>
                  <a:pt x="2417" y="1024"/>
                </a:lnTo>
                <a:lnTo>
                  <a:pt x="2403" y="1026"/>
                </a:lnTo>
                <a:lnTo>
                  <a:pt x="2392" y="1021"/>
                </a:lnTo>
                <a:lnTo>
                  <a:pt x="2381" y="1012"/>
                </a:lnTo>
                <a:lnTo>
                  <a:pt x="2374" y="995"/>
                </a:lnTo>
                <a:lnTo>
                  <a:pt x="2374" y="970"/>
                </a:lnTo>
                <a:lnTo>
                  <a:pt x="2386" y="966"/>
                </a:lnTo>
                <a:lnTo>
                  <a:pt x="2395" y="961"/>
                </a:lnTo>
                <a:lnTo>
                  <a:pt x="2403" y="954"/>
                </a:lnTo>
                <a:lnTo>
                  <a:pt x="2408" y="943"/>
                </a:lnTo>
                <a:lnTo>
                  <a:pt x="2408" y="925"/>
                </a:lnTo>
                <a:lnTo>
                  <a:pt x="2406" y="899"/>
                </a:lnTo>
                <a:lnTo>
                  <a:pt x="2403" y="896"/>
                </a:lnTo>
                <a:lnTo>
                  <a:pt x="2401" y="896"/>
                </a:lnTo>
                <a:lnTo>
                  <a:pt x="2372" y="892"/>
                </a:lnTo>
                <a:lnTo>
                  <a:pt x="2345" y="883"/>
                </a:lnTo>
                <a:lnTo>
                  <a:pt x="2343" y="869"/>
                </a:lnTo>
                <a:lnTo>
                  <a:pt x="2343" y="863"/>
                </a:lnTo>
                <a:lnTo>
                  <a:pt x="2343" y="861"/>
                </a:lnTo>
                <a:lnTo>
                  <a:pt x="2343" y="856"/>
                </a:lnTo>
                <a:lnTo>
                  <a:pt x="2341" y="849"/>
                </a:lnTo>
                <a:lnTo>
                  <a:pt x="2332" y="838"/>
                </a:lnTo>
                <a:lnTo>
                  <a:pt x="2325" y="825"/>
                </a:lnTo>
                <a:lnTo>
                  <a:pt x="2323" y="811"/>
                </a:lnTo>
                <a:lnTo>
                  <a:pt x="2321" y="794"/>
                </a:lnTo>
                <a:lnTo>
                  <a:pt x="2345" y="796"/>
                </a:lnTo>
                <a:lnTo>
                  <a:pt x="2374" y="697"/>
                </a:lnTo>
                <a:lnTo>
                  <a:pt x="2368" y="700"/>
                </a:lnTo>
                <a:lnTo>
                  <a:pt x="2354" y="704"/>
                </a:lnTo>
                <a:lnTo>
                  <a:pt x="2339" y="713"/>
                </a:lnTo>
                <a:lnTo>
                  <a:pt x="2321" y="720"/>
                </a:lnTo>
                <a:lnTo>
                  <a:pt x="2305" y="726"/>
                </a:lnTo>
                <a:lnTo>
                  <a:pt x="2289" y="731"/>
                </a:lnTo>
                <a:lnTo>
                  <a:pt x="2269" y="731"/>
                </a:lnTo>
                <a:lnTo>
                  <a:pt x="2256" y="731"/>
                </a:lnTo>
                <a:lnTo>
                  <a:pt x="2245" y="729"/>
                </a:lnTo>
                <a:lnTo>
                  <a:pt x="2236" y="729"/>
                </a:lnTo>
                <a:lnTo>
                  <a:pt x="2224" y="731"/>
                </a:lnTo>
                <a:lnTo>
                  <a:pt x="2211" y="735"/>
                </a:lnTo>
                <a:lnTo>
                  <a:pt x="2193" y="747"/>
                </a:lnTo>
                <a:lnTo>
                  <a:pt x="2171" y="756"/>
                </a:lnTo>
                <a:lnTo>
                  <a:pt x="2153" y="756"/>
                </a:lnTo>
                <a:lnTo>
                  <a:pt x="2137" y="749"/>
                </a:lnTo>
                <a:lnTo>
                  <a:pt x="2124" y="740"/>
                </a:lnTo>
                <a:lnTo>
                  <a:pt x="2108" y="731"/>
                </a:lnTo>
                <a:lnTo>
                  <a:pt x="2095" y="726"/>
                </a:lnTo>
                <a:lnTo>
                  <a:pt x="2079" y="729"/>
                </a:lnTo>
                <a:lnTo>
                  <a:pt x="2059" y="740"/>
                </a:lnTo>
                <a:lnTo>
                  <a:pt x="2041" y="756"/>
                </a:lnTo>
                <a:lnTo>
                  <a:pt x="2027" y="762"/>
                </a:lnTo>
                <a:lnTo>
                  <a:pt x="2016" y="762"/>
                </a:lnTo>
                <a:lnTo>
                  <a:pt x="2010" y="760"/>
                </a:lnTo>
                <a:lnTo>
                  <a:pt x="2003" y="756"/>
                </a:lnTo>
                <a:lnTo>
                  <a:pt x="1996" y="749"/>
                </a:lnTo>
                <a:lnTo>
                  <a:pt x="1987" y="742"/>
                </a:lnTo>
                <a:lnTo>
                  <a:pt x="1974" y="740"/>
                </a:lnTo>
                <a:lnTo>
                  <a:pt x="1956" y="740"/>
                </a:lnTo>
                <a:lnTo>
                  <a:pt x="1936" y="740"/>
                </a:lnTo>
                <a:lnTo>
                  <a:pt x="1920" y="738"/>
                </a:lnTo>
                <a:lnTo>
                  <a:pt x="1907" y="729"/>
                </a:lnTo>
                <a:lnTo>
                  <a:pt x="1895" y="718"/>
                </a:lnTo>
                <a:lnTo>
                  <a:pt x="1902" y="702"/>
                </a:lnTo>
                <a:lnTo>
                  <a:pt x="1913" y="695"/>
                </a:lnTo>
                <a:lnTo>
                  <a:pt x="1927" y="688"/>
                </a:lnTo>
                <a:lnTo>
                  <a:pt x="1940" y="682"/>
                </a:lnTo>
                <a:lnTo>
                  <a:pt x="1933" y="637"/>
                </a:lnTo>
                <a:lnTo>
                  <a:pt x="1940" y="633"/>
                </a:lnTo>
                <a:lnTo>
                  <a:pt x="1947" y="628"/>
                </a:lnTo>
                <a:lnTo>
                  <a:pt x="1951" y="621"/>
                </a:lnTo>
                <a:lnTo>
                  <a:pt x="1956" y="617"/>
                </a:lnTo>
                <a:lnTo>
                  <a:pt x="1963" y="610"/>
                </a:lnTo>
                <a:lnTo>
                  <a:pt x="1958" y="592"/>
                </a:lnTo>
                <a:lnTo>
                  <a:pt x="1949" y="581"/>
                </a:lnTo>
                <a:lnTo>
                  <a:pt x="1938" y="575"/>
                </a:lnTo>
                <a:lnTo>
                  <a:pt x="1920" y="570"/>
                </a:lnTo>
                <a:lnTo>
                  <a:pt x="1904" y="579"/>
                </a:lnTo>
                <a:lnTo>
                  <a:pt x="1895" y="586"/>
                </a:lnTo>
                <a:lnTo>
                  <a:pt x="1889" y="590"/>
                </a:lnTo>
                <a:lnTo>
                  <a:pt x="1882" y="590"/>
                </a:lnTo>
                <a:lnTo>
                  <a:pt x="1873" y="586"/>
                </a:lnTo>
                <a:lnTo>
                  <a:pt x="1860" y="575"/>
                </a:lnTo>
                <a:lnTo>
                  <a:pt x="1846" y="579"/>
                </a:lnTo>
                <a:lnTo>
                  <a:pt x="1833" y="586"/>
                </a:lnTo>
                <a:lnTo>
                  <a:pt x="1822" y="590"/>
                </a:lnTo>
                <a:lnTo>
                  <a:pt x="1806" y="592"/>
                </a:lnTo>
                <a:lnTo>
                  <a:pt x="1790" y="586"/>
                </a:lnTo>
                <a:lnTo>
                  <a:pt x="1770" y="572"/>
                </a:lnTo>
                <a:lnTo>
                  <a:pt x="1761" y="554"/>
                </a:lnTo>
                <a:lnTo>
                  <a:pt x="1763" y="537"/>
                </a:lnTo>
                <a:lnTo>
                  <a:pt x="1772" y="521"/>
                </a:lnTo>
                <a:lnTo>
                  <a:pt x="1790" y="510"/>
                </a:lnTo>
                <a:lnTo>
                  <a:pt x="1817" y="505"/>
                </a:lnTo>
                <a:lnTo>
                  <a:pt x="1828" y="505"/>
                </a:lnTo>
                <a:lnTo>
                  <a:pt x="1835" y="510"/>
                </a:lnTo>
                <a:lnTo>
                  <a:pt x="1844" y="514"/>
                </a:lnTo>
                <a:lnTo>
                  <a:pt x="1853" y="519"/>
                </a:lnTo>
                <a:lnTo>
                  <a:pt x="1864" y="521"/>
                </a:lnTo>
                <a:lnTo>
                  <a:pt x="1882" y="519"/>
                </a:lnTo>
                <a:lnTo>
                  <a:pt x="1875" y="505"/>
                </a:lnTo>
                <a:lnTo>
                  <a:pt x="1880" y="492"/>
                </a:lnTo>
                <a:lnTo>
                  <a:pt x="1886" y="481"/>
                </a:lnTo>
                <a:lnTo>
                  <a:pt x="1895" y="467"/>
                </a:lnTo>
                <a:lnTo>
                  <a:pt x="1904" y="454"/>
                </a:lnTo>
                <a:lnTo>
                  <a:pt x="1909" y="434"/>
                </a:lnTo>
                <a:lnTo>
                  <a:pt x="1895" y="438"/>
                </a:lnTo>
                <a:lnTo>
                  <a:pt x="1886" y="443"/>
                </a:lnTo>
                <a:lnTo>
                  <a:pt x="1878" y="447"/>
                </a:lnTo>
                <a:lnTo>
                  <a:pt x="1866" y="447"/>
                </a:lnTo>
                <a:lnTo>
                  <a:pt x="1848" y="445"/>
                </a:lnTo>
                <a:lnTo>
                  <a:pt x="1831" y="438"/>
                </a:lnTo>
                <a:lnTo>
                  <a:pt x="1815" y="427"/>
                </a:lnTo>
                <a:lnTo>
                  <a:pt x="1799" y="420"/>
                </a:lnTo>
                <a:lnTo>
                  <a:pt x="1777" y="418"/>
                </a:lnTo>
                <a:lnTo>
                  <a:pt x="1754" y="416"/>
                </a:lnTo>
                <a:lnTo>
                  <a:pt x="1730" y="411"/>
                </a:lnTo>
                <a:lnTo>
                  <a:pt x="1712" y="402"/>
                </a:lnTo>
                <a:lnTo>
                  <a:pt x="1696" y="394"/>
                </a:lnTo>
                <a:lnTo>
                  <a:pt x="1678" y="389"/>
                </a:lnTo>
                <a:lnTo>
                  <a:pt x="1660" y="389"/>
                </a:lnTo>
                <a:lnTo>
                  <a:pt x="1643" y="389"/>
                </a:lnTo>
                <a:lnTo>
                  <a:pt x="1627" y="389"/>
                </a:lnTo>
                <a:lnTo>
                  <a:pt x="1611" y="380"/>
                </a:lnTo>
                <a:lnTo>
                  <a:pt x="1589" y="369"/>
                </a:lnTo>
                <a:lnTo>
                  <a:pt x="1573" y="364"/>
                </a:lnTo>
                <a:lnTo>
                  <a:pt x="1562" y="367"/>
                </a:lnTo>
                <a:lnTo>
                  <a:pt x="1551" y="373"/>
                </a:lnTo>
                <a:lnTo>
                  <a:pt x="1544" y="382"/>
                </a:lnTo>
                <a:lnTo>
                  <a:pt x="1535" y="391"/>
                </a:lnTo>
                <a:lnTo>
                  <a:pt x="1524" y="398"/>
                </a:lnTo>
                <a:lnTo>
                  <a:pt x="1508" y="400"/>
                </a:lnTo>
                <a:lnTo>
                  <a:pt x="1493" y="396"/>
                </a:lnTo>
                <a:lnTo>
                  <a:pt x="1481" y="389"/>
                </a:lnTo>
                <a:lnTo>
                  <a:pt x="1475" y="376"/>
                </a:lnTo>
                <a:lnTo>
                  <a:pt x="1470" y="360"/>
                </a:lnTo>
                <a:lnTo>
                  <a:pt x="1484" y="347"/>
                </a:lnTo>
                <a:lnTo>
                  <a:pt x="1495" y="340"/>
                </a:lnTo>
                <a:lnTo>
                  <a:pt x="1508" y="335"/>
                </a:lnTo>
                <a:lnTo>
                  <a:pt x="1522" y="327"/>
                </a:lnTo>
                <a:lnTo>
                  <a:pt x="1522" y="297"/>
                </a:lnTo>
                <a:lnTo>
                  <a:pt x="1515" y="291"/>
                </a:lnTo>
                <a:lnTo>
                  <a:pt x="1508" y="286"/>
                </a:lnTo>
                <a:lnTo>
                  <a:pt x="1499" y="280"/>
                </a:lnTo>
                <a:lnTo>
                  <a:pt x="1495" y="275"/>
                </a:lnTo>
                <a:lnTo>
                  <a:pt x="1488" y="266"/>
                </a:lnTo>
                <a:lnTo>
                  <a:pt x="1484" y="255"/>
                </a:lnTo>
                <a:lnTo>
                  <a:pt x="1479" y="242"/>
                </a:lnTo>
                <a:lnTo>
                  <a:pt x="1472" y="224"/>
                </a:lnTo>
                <a:lnTo>
                  <a:pt x="1463" y="204"/>
                </a:lnTo>
                <a:lnTo>
                  <a:pt x="1463" y="183"/>
                </a:lnTo>
                <a:lnTo>
                  <a:pt x="1468" y="166"/>
                </a:lnTo>
                <a:lnTo>
                  <a:pt x="1475" y="148"/>
                </a:lnTo>
                <a:lnTo>
                  <a:pt x="1479" y="130"/>
                </a:lnTo>
                <a:lnTo>
                  <a:pt x="1461" y="125"/>
                </a:lnTo>
                <a:lnTo>
                  <a:pt x="1450" y="123"/>
                </a:lnTo>
                <a:lnTo>
                  <a:pt x="1441" y="116"/>
                </a:lnTo>
                <a:lnTo>
                  <a:pt x="1437" y="101"/>
                </a:lnTo>
                <a:lnTo>
                  <a:pt x="1437" y="85"/>
                </a:lnTo>
                <a:lnTo>
                  <a:pt x="1437" y="74"/>
                </a:lnTo>
                <a:lnTo>
                  <a:pt x="1437" y="67"/>
                </a:lnTo>
                <a:lnTo>
                  <a:pt x="1432" y="61"/>
                </a:lnTo>
                <a:lnTo>
                  <a:pt x="1423" y="49"/>
                </a:lnTo>
                <a:lnTo>
                  <a:pt x="1412" y="63"/>
                </a:lnTo>
                <a:lnTo>
                  <a:pt x="1401" y="76"/>
                </a:lnTo>
                <a:lnTo>
                  <a:pt x="1390" y="87"/>
                </a:lnTo>
                <a:lnTo>
                  <a:pt x="1374" y="96"/>
                </a:lnTo>
                <a:lnTo>
                  <a:pt x="1356" y="101"/>
                </a:lnTo>
                <a:lnTo>
                  <a:pt x="1331" y="101"/>
                </a:lnTo>
                <a:lnTo>
                  <a:pt x="1316" y="81"/>
                </a:lnTo>
                <a:lnTo>
                  <a:pt x="1300" y="58"/>
                </a:lnTo>
                <a:lnTo>
                  <a:pt x="1275" y="58"/>
                </a:lnTo>
                <a:lnTo>
                  <a:pt x="1260" y="56"/>
                </a:lnTo>
                <a:lnTo>
                  <a:pt x="1253" y="54"/>
                </a:lnTo>
                <a:lnTo>
                  <a:pt x="1251" y="47"/>
                </a:lnTo>
                <a:lnTo>
                  <a:pt x="1249" y="38"/>
                </a:lnTo>
                <a:lnTo>
                  <a:pt x="1244" y="29"/>
                </a:lnTo>
                <a:lnTo>
                  <a:pt x="1235" y="16"/>
                </a:lnTo>
                <a:lnTo>
                  <a:pt x="1222" y="29"/>
                </a:lnTo>
                <a:lnTo>
                  <a:pt x="1206" y="43"/>
                </a:lnTo>
                <a:lnTo>
                  <a:pt x="1190" y="54"/>
                </a:lnTo>
                <a:lnTo>
                  <a:pt x="1172" y="56"/>
                </a:lnTo>
                <a:lnTo>
                  <a:pt x="1161" y="43"/>
                </a:lnTo>
                <a:lnTo>
                  <a:pt x="1157" y="34"/>
                </a:lnTo>
                <a:lnTo>
                  <a:pt x="1159" y="25"/>
                </a:lnTo>
                <a:lnTo>
                  <a:pt x="1161" y="14"/>
                </a:lnTo>
                <a:lnTo>
                  <a:pt x="1164" y="0"/>
                </a:lnTo>
                <a:lnTo>
                  <a:pt x="1146" y="5"/>
                </a:lnTo>
                <a:lnTo>
                  <a:pt x="1134" y="11"/>
                </a:lnTo>
                <a:lnTo>
                  <a:pt x="1123" y="18"/>
                </a:lnTo>
                <a:lnTo>
                  <a:pt x="1112" y="25"/>
                </a:lnTo>
                <a:lnTo>
                  <a:pt x="1096" y="27"/>
                </a:lnTo>
                <a:lnTo>
                  <a:pt x="1085" y="25"/>
                </a:lnTo>
                <a:lnTo>
                  <a:pt x="1078" y="18"/>
                </a:lnTo>
                <a:lnTo>
                  <a:pt x="1072" y="11"/>
                </a:lnTo>
                <a:lnTo>
                  <a:pt x="1063" y="3"/>
                </a:lnTo>
                <a:lnTo>
                  <a:pt x="1049" y="14"/>
                </a:lnTo>
                <a:lnTo>
                  <a:pt x="1036" y="23"/>
                </a:lnTo>
                <a:lnTo>
                  <a:pt x="1023" y="29"/>
                </a:lnTo>
                <a:lnTo>
                  <a:pt x="1002" y="34"/>
                </a:lnTo>
                <a:lnTo>
                  <a:pt x="978" y="34"/>
                </a:lnTo>
                <a:lnTo>
                  <a:pt x="955" y="32"/>
                </a:lnTo>
                <a:lnTo>
                  <a:pt x="940" y="29"/>
                </a:lnTo>
                <a:lnTo>
                  <a:pt x="926" y="23"/>
                </a:lnTo>
                <a:lnTo>
                  <a:pt x="913" y="16"/>
                </a:lnTo>
                <a:lnTo>
                  <a:pt x="895" y="7"/>
                </a:lnTo>
                <a:lnTo>
                  <a:pt x="882" y="27"/>
                </a:lnTo>
                <a:lnTo>
                  <a:pt x="873" y="38"/>
                </a:lnTo>
                <a:lnTo>
                  <a:pt x="861" y="40"/>
                </a:lnTo>
                <a:lnTo>
                  <a:pt x="855" y="36"/>
                </a:lnTo>
                <a:lnTo>
                  <a:pt x="846" y="29"/>
                </a:lnTo>
                <a:lnTo>
                  <a:pt x="837" y="18"/>
                </a:lnTo>
                <a:lnTo>
                  <a:pt x="828" y="5"/>
                </a:lnTo>
                <a:lnTo>
                  <a:pt x="821" y="9"/>
                </a:lnTo>
                <a:lnTo>
                  <a:pt x="819" y="11"/>
                </a:lnTo>
                <a:lnTo>
                  <a:pt x="817" y="16"/>
                </a:lnTo>
                <a:lnTo>
                  <a:pt x="814" y="20"/>
                </a:lnTo>
                <a:lnTo>
                  <a:pt x="814" y="25"/>
                </a:lnTo>
                <a:lnTo>
                  <a:pt x="810" y="29"/>
                </a:lnTo>
                <a:lnTo>
                  <a:pt x="805" y="36"/>
                </a:lnTo>
                <a:lnTo>
                  <a:pt x="790" y="34"/>
                </a:lnTo>
                <a:lnTo>
                  <a:pt x="781" y="32"/>
                </a:lnTo>
                <a:lnTo>
                  <a:pt x="776" y="27"/>
                </a:lnTo>
                <a:lnTo>
                  <a:pt x="767" y="23"/>
                </a:lnTo>
                <a:lnTo>
                  <a:pt x="754" y="23"/>
                </a:lnTo>
                <a:lnTo>
                  <a:pt x="736" y="25"/>
                </a:lnTo>
                <a:lnTo>
                  <a:pt x="723" y="29"/>
                </a:lnTo>
                <a:lnTo>
                  <a:pt x="705" y="36"/>
                </a:lnTo>
                <a:lnTo>
                  <a:pt x="709" y="54"/>
                </a:lnTo>
                <a:lnTo>
                  <a:pt x="716" y="63"/>
                </a:lnTo>
                <a:lnTo>
                  <a:pt x="723" y="70"/>
                </a:lnTo>
                <a:lnTo>
                  <a:pt x="734" y="76"/>
                </a:lnTo>
                <a:lnTo>
                  <a:pt x="745" y="85"/>
                </a:lnTo>
                <a:lnTo>
                  <a:pt x="754" y="99"/>
                </a:lnTo>
                <a:lnTo>
                  <a:pt x="761" y="112"/>
                </a:lnTo>
                <a:lnTo>
                  <a:pt x="765" y="125"/>
                </a:lnTo>
                <a:lnTo>
                  <a:pt x="765" y="137"/>
                </a:lnTo>
                <a:lnTo>
                  <a:pt x="761" y="146"/>
                </a:lnTo>
                <a:lnTo>
                  <a:pt x="752" y="150"/>
                </a:lnTo>
                <a:lnTo>
                  <a:pt x="734" y="146"/>
                </a:lnTo>
                <a:lnTo>
                  <a:pt x="711" y="139"/>
                </a:lnTo>
                <a:lnTo>
                  <a:pt x="685" y="137"/>
                </a:lnTo>
                <a:lnTo>
                  <a:pt x="660" y="139"/>
                </a:lnTo>
                <a:lnTo>
                  <a:pt x="653" y="159"/>
                </a:lnTo>
                <a:lnTo>
                  <a:pt x="649" y="175"/>
                </a:lnTo>
                <a:lnTo>
                  <a:pt x="644" y="186"/>
                </a:lnTo>
                <a:lnTo>
                  <a:pt x="633" y="199"/>
                </a:lnTo>
                <a:lnTo>
                  <a:pt x="615" y="201"/>
                </a:lnTo>
                <a:lnTo>
                  <a:pt x="604" y="201"/>
                </a:lnTo>
                <a:lnTo>
                  <a:pt x="597" y="199"/>
                </a:lnTo>
                <a:lnTo>
                  <a:pt x="593" y="195"/>
                </a:lnTo>
                <a:lnTo>
                  <a:pt x="588" y="192"/>
                </a:lnTo>
                <a:lnTo>
                  <a:pt x="579" y="192"/>
                </a:lnTo>
                <a:lnTo>
                  <a:pt x="570" y="195"/>
                </a:lnTo>
                <a:lnTo>
                  <a:pt x="555" y="197"/>
                </a:lnTo>
                <a:lnTo>
                  <a:pt x="539" y="199"/>
                </a:lnTo>
                <a:lnTo>
                  <a:pt x="526" y="201"/>
                </a:lnTo>
                <a:lnTo>
                  <a:pt x="501" y="206"/>
                </a:lnTo>
                <a:lnTo>
                  <a:pt x="485" y="206"/>
                </a:lnTo>
                <a:lnTo>
                  <a:pt x="476" y="204"/>
                </a:lnTo>
                <a:lnTo>
                  <a:pt x="470" y="201"/>
                </a:lnTo>
                <a:lnTo>
                  <a:pt x="463" y="195"/>
                </a:lnTo>
                <a:lnTo>
                  <a:pt x="452" y="190"/>
                </a:lnTo>
                <a:lnTo>
                  <a:pt x="436" y="183"/>
                </a:lnTo>
                <a:lnTo>
                  <a:pt x="416" y="192"/>
                </a:lnTo>
                <a:lnTo>
                  <a:pt x="403" y="204"/>
                </a:lnTo>
                <a:lnTo>
                  <a:pt x="394" y="221"/>
                </a:lnTo>
                <a:lnTo>
                  <a:pt x="394" y="226"/>
                </a:lnTo>
                <a:lnTo>
                  <a:pt x="394" y="230"/>
                </a:lnTo>
                <a:lnTo>
                  <a:pt x="394" y="235"/>
                </a:lnTo>
                <a:lnTo>
                  <a:pt x="394" y="239"/>
                </a:lnTo>
                <a:lnTo>
                  <a:pt x="394" y="242"/>
                </a:lnTo>
                <a:lnTo>
                  <a:pt x="391" y="248"/>
                </a:lnTo>
                <a:lnTo>
                  <a:pt x="389" y="255"/>
                </a:lnTo>
                <a:lnTo>
                  <a:pt x="387" y="259"/>
                </a:lnTo>
                <a:lnTo>
                  <a:pt x="385" y="262"/>
                </a:lnTo>
                <a:lnTo>
                  <a:pt x="382" y="264"/>
                </a:lnTo>
                <a:lnTo>
                  <a:pt x="380" y="266"/>
                </a:lnTo>
                <a:lnTo>
                  <a:pt x="378" y="268"/>
                </a:lnTo>
                <a:lnTo>
                  <a:pt x="376" y="271"/>
                </a:lnTo>
                <a:lnTo>
                  <a:pt x="373" y="277"/>
                </a:lnTo>
                <a:lnTo>
                  <a:pt x="387" y="275"/>
                </a:lnTo>
                <a:lnTo>
                  <a:pt x="398" y="275"/>
                </a:lnTo>
                <a:lnTo>
                  <a:pt x="412" y="275"/>
                </a:lnTo>
                <a:lnTo>
                  <a:pt x="420" y="280"/>
                </a:lnTo>
                <a:lnTo>
                  <a:pt x="425" y="286"/>
                </a:lnTo>
                <a:lnTo>
                  <a:pt x="425" y="300"/>
                </a:lnTo>
                <a:lnTo>
                  <a:pt x="420" y="313"/>
                </a:lnTo>
                <a:lnTo>
                  <a:pt x="412" y="322"/>
                </a:lnTo>
                <a:lnTo>
                  <a:pt x="400" y="329"/>
                </a:lnTo>
                <a:lnTo>
                  <a:pt x="389" y="340"/>
                </a:lnTo>
                <a:lnTo>
                  <a:pt x="398" y="380"/>
                </a:lnTo>
                <a:lnTo>
                  <a:pt x="378" y="396"/>
                </a:lnTo>
                <a:lnTo>
                  <a:pt x="373" y="400"/>
                </a:lnTo>
                <a:lnTo>
                  <a:pt x="369" y="402"/>
                </a:lnTo>
                <a:lnTo>
                  <a:pt x="367" y="402"/>
                </a:lnTo>
                <a:lnTo>
                  <a:pt x="365" y="405"/>
                </a:lnTo>
                <a:lnTo>
                  <a:pt x="360" y="407"/>
                </a:lnTo>
                <a:lnTo>
                  <a:pt x="356" y="409"/>
                </a:lnTo>
                <a:lnTo>
                  <a:pt x="362" y="418"/>
                </a:lnTo>
                <a:lnTo>
                  <a:pt x="369" y="432"/>
                </a:lnTo>
                <a:lnTo>
                  <a:pt x="373" y="445"/>
                </a:lnTo>
                <a:lnTo>
                  <a:pt x="371" y="458"/>
                </a:lnTo>
                <a:lnTo>
                  <a:pt x="358" y="470"/>
                </a:lnTo>
                <a:lnTo>
                  <a:pt x="344" y="474"/>
                </a:lnTo>
                <a:lnTo>
                  <a:pt x="333" y="472"/>
                </a:lnTo>
                <a:lnTo>
                  <a:pt x="324" y="465"/>
                </a:lnTo>
                <a:lnTo>
                  <a:pt x="318" y="461"/>
                </a:lnTo>
                <a:lnTo>
                  <a:pt x="309" y="456"/>
                </a:lnTo>
                <a:lnTo>
                  <a:pt x="297" y="458"/>
                </a:lnTo>
                <a:lnTo>
                  <a:pt x="293" y="472"/>
                </a:lnTo>
                <a:lnTo>
                  <a:pt x="291" y="485"/>
                </a:lnTo>
                <a:lnTo>
                  <a:pt x="291" y="496"/>
                </a:lnTo>
                <a:lnTo>
                  <a:pt x="291" y="507"/>
                </a:lnTo>
                <a:lnTo>
                  <a:pt x="286" y="514"/>
                </a:lnTo>
                <a:lnTo>
                  <a:pt x="279" y="519"/>
                </a:lnTo>
                <a:lnTo>
                  <a:pt x="264" y="519"/>
                </a:lnTo>
                <a:lnTo>
                  <a:pt x="241" y="514"/>
                </a:lnTo>
                <a:lnTo>
                  <a:pt x="246" y="474"/>
                </a:lnTo>
                <a:lnTo>
                  <a:pt x="219" y="472"/>
                </a:lnTo>
                <a:lnTo>
                  <a:pt x="203" y="467"/>
                </a:lnTo>
                <a:lnTo>
                  <a:pt x="194" y="461"/>
                </a:lnTo>
                <a:lnTo>
                  <a:pt x="192" y="452"/>
                </a:lnTo>
                <a:lnTo>
                  <a:pt x="190" y="440"/>
                </a:lnTo>
                <a:lnTo>
                  <a:pt x="185" y="427"/>
                </a:lnTo>
                <a:lnTo>
                  <a:pt x="179" y="411"/>
                </a:lnTo>
                <a:lnTo>
                  <a:pt x="161" y="418"/>
                </a:lnTo>
                <a:lnTo>
                  <a:pt x="141" y="427"/>
                </a:lnTo>
                <a:lnTo>
                  <a:pt x="118" y="436"/>
                </a:lnTo>
                <a:lnTo>
                  <a:pt x="98" y="438"/>
                </a:lnTo>
                <a:lnTo>
                  <a:pt x="80" y="436"/>
                </a:lnTo>
                <a:lnTo>
                  <a:pt x="65" y="432"/>
                </a:lnTo>
                <a:lnTo>
                  <a:pt x="49" y="425"/>
                </a:lnTo>
                <a:lnTo>
                  <a:pt x="42" y="447"/>
                </a:lnTo>
                <a:lnTo>
                  <a:pt x="33" y="463"/>
                </a:lnTo>
                <a:lnTo>
                  <a:pt x="24" y="472"/>
                </a:lnTo>
                <a:lnTo>
                  <a:pt x="13" y="481"/>
                </a:lnTo>
                <a:lnTo>
                  <a:pt x="0" y="492"/>
                </a:lnTo>
                <a:lnTo>
                  <a:pt x="9" y="512"/>
                </a:lnTo>
                <a:lnTo>
                  <a:pt x="27" y="523"/>
                </a:lnTo>
                <a:lnTo>
                  <a:pt x="49" y="530"/>
                </a:lnTo>
                <a:lnTo>
                  <a:pt x="53" y="519"/>
                </a:lnTo>
                <a:lnTo>
                  <a:pt x="56" y="510"/>
                </a:lnTo>
                <a:lnTo>
                  <a:pt x="58" y="503"/>
                </a:lnTo>
                <a:lnTo>
                  <a:pt x="65" y="496"/>
                </a:lnTo>
                <a:lnTo>
                  <a:pt x="78" y="492"/>
                </a:lnTo>
                <a:lnTo>
                  <a:pt x="83" y="496"/>
                </a:lnTo>
                <a:lnTo>
                  <a:pt x="87" y="499"/>
                </a:lnTo>
                <a:lnTo>
                  <a:pt x="89" y="503"/>
                </a:lnTo>
                <a:lnTo>
                  <a:pt x="89" y="505"/>
                </a:lnTo>
                <a:lnTo>
                  <a:pt x="91" y="507"/>
                </a:lnTo>
                <a:lnTo>
                  <a:pt x="94" y="512"/>
                </a:lnTo>
                <a:lnTo>
                  <a:pt x="98" y="519"/>
                </a:lnTo>
                <a:lnTo>
                  <a:pt x="103" y="514"/>
                </a:lnTo>
                <a:lnTo>
                  <a:pt x="105" y="512"/>
                </a:lnTo>
                <a:lnTo>
                  <a:pt x="107" y="512"/>
                </a:lnTo>
                <a:lnTo>
                  <a:pt x="112" y="507"/>
                </a:lnTo>
                <a:lnTo>
                  <a:pt x="116" y="505"/>
                </a:lnTo>
                <a:lnTo>
                  <a:pt x="121" y="503"/>
                </a:lnTo>
                <a:lnTo>
                  <a:pt x="125" y="501"/>
                </a:lnTo>
                <a:lnTo>
                  <a:pt x="132" y="503"/>
                </a:lnTo>
                <a:lnTo>
                  <a:pt x="138" y="503"/>
                </a:lnTo>
                <a:lnTo>
                  <a:pt x="159" y="510"/>
                </a:lnTo>
                <a:lnTo>
                  <a:pt x="170" y="519"/>
                </a:lnTo>
                <a:lnTo>
                  <a:pt x="174" y="532"/>
                </a:lnTo>
                <a:lnTo>
                  <a:pt x="174" y="545"/>
                </a:lnTo>
                <a:lnTo>
                  <a:pt x="172" y="559"/>
                </a:lnTo>
                <a:lnTo>
                  <a:pt x="168" y="572"/>
                </a:lnTo>
                <a:lnTo>
                  <a:pt x="165" y="586"/>
                </a:lnTo>
                <a:lnTo>
                  <a:pt x="165" y="599"/>
                </a:lnTo>
                <a:lnTo>
                  <a:pt x="172" y="610"/>
                </a:lnTo>
                <a:lnTo>
                  <a:pt x="188" y="617"/>
                </a:lnTo>
                <a:lnTo>
                  <a:pt x="203" y="619"/>
                </a:lnTo>
                <a:lnTo>
                  <a:pt x="219" y="621"/>
                </a:lnTo>
                <a:lnTo>
                  <a:pt x="232" y="624"/>
                </a:lnTo>
                <a:lnTo>
                  <a:pt x="246" y="633"/>
                </a:lnTo>
                <a:lnTo>
                  <a:pt x="259" y="651"/>
                </a:lnTo>
                <a:lnTo>
                  <a:pt x="266" y="666"/>
                </a:lnTo>
                <a:lnTo>
                  <a:pt x="271" y="688"/>
                </a:lnTo>
                <a:lnTo>
                  <a:pt x="273" y="711"/>
                </a:lnTo>
                <a:lnTo>
                  <a:pt x="268" y="731"/>
                </a:lnTo>
                <a:lnTo>
                  <a:pt x="259" y="747"/>
                </a:lnTo>
                <a:lnTo>
                  <a:pt x="282" y="756"/>
                </a:lnTo>
                <a:lnTo>
                  <a:pt x="300" y="767"/>
                </a:lnTo>
                <a:lnTo>
                  <a:pt x="318" y="785"/>
                </a:lnTo>
                <a:lnTo>
                  <a:pt x="333" y="778"/>
                </a:lnTo>
                <a:lnTo>
                  <a:pt x="351" y="769"/>
                </a:lnTo>
                <a:lnTo>
                  <a:pt x="373" y="760"/>
                </a:lnTo>
                <a:lnTo>
                  <a:pt x="391" y="756"/>
                </a:lnTo>
                <a:lnTo>
                  <a:pt x="405" y="758"/>
                </a:lnTo>
                <a:lnTo>
                  <a:pt x="412" y="762"/>
                </a:lnTo>
                <a:lnTo>
                  <a:pt x="416" y="769"/>
                </a:lnTo>
                <a:lnTo>
                  <a:pt x="418" y="773"/>
                </a:lnTo>
                <a:lnTo>
                  <a:pt x="425" y="780"/>
                </a:lnTo>
                <a:lnTo>
                  <a:pt x="436" y="782"/>
                </a:lnTo>
                <a:lnTo>
                  <a:pt x="459" y="785"/>
                </a:lnTo>
                <a:lnTo>
                  <a:pt x="463" y="778"/>
                </a:lnTo>
                <a:lnTo>
                  <a:pt x="467" y="773"/>
                </a:lnTo>
                <a:lnTo>
                  <a:pt x="470" y="769"/>
                </a:lnTo>
                <a:lnTo>
                  <a:pt x="472" y="764"/>
                </a:lnTo>
                <a:lnTo>
                  <a:pt x="476" y="760"/>
                </a:lnTo>
                <a:lnTo>
                  <a:pt x="481" y="758"/>
                </a:lnTo>
                <a:lnTo>
                  <a:pt x="488" y="753"/>
                </a:lnTo>
                <a:lnTo>
                  <a:pt x="499" y="753"/>
                </a:lnTo>
                <a:lnTo>
                  <a:pt x="508" y="758"/>
                </a:lnTo>
                <a:lnTo>
                  <a:pt x="514" y="764"/>
                </a:lnTo>
                <a:lnTo>
                  <a:pt x="523" y="771"/>
                </a:lnTo>
                <a:lnTo>
                  <a:pt x="546" y="764"/>
                </a:lnTo>
                <a:lnTo>
                  <a:pt x="570" y="753"/>
                </a:lnTo>
                <a:lnTo>
                  <a:pt x="586" y="742"/>
                </a:lnTo>
                <a:lnTo>
                  <a:pt x="597" y="729"/>
                </a:lnTo>
                <a:lnTo>
                  <a:pt x="602" y="720"/>
                </a:lnTo>
                <a:lnTo>
                  <a:pt x="608" y="709"/>
                </a:lnTo>
                <a:lnTo>
                  <a:pt x="617" y="702"/>
                </a:lnTo>
                <a:lnTo>
                  <a:pt x="635" y="695"/>
                </a:lnTo>
                <a:lnTo>
                  <a:pt x="642" y="697"/>
                </a:lnTo>
                <a:lnTo>
                  <a:pt x="644" y="697"/>
                </a:lnTo>
                <a:lnTo>
                  <a:pt x="647" y="700"/>
                </a:lnTo>
                <a:lnTo>
                  <a:pt x="647" y="700"/>
                </a:lnTo>
                <a:lnTo>
                  <a:pt x="647" y="700"/>
                </a:lnTo>
                <a:lnTo>
                  <a:pt x="644" y="697"/>
                </a:lnTo>
                <a:lnTo>
                  <a:pt x="644" y="697"/>
                </a:lnTo>
                <a:lnTo>
                  <a:pt x="642" y="700"/>
                </a:lnTo>
                <a:lnTo>
                  <a:pt x="644" y="700"/>
                </a:lnTo>
                <a:lnTo>
                  <a:pt x="647" y="702"/>
                </a:lnTo>
                <a:lnTo>
                  <a:pt x="649" y="704"/>
                </a:lnTo>
                <a:lnTo>
                  <a:pt x="682" y="720"/>
                </a:lnTo>
                <a:lnTo>
                  <a:pt x="680" y="738"/>
                </a:lnTo>
                <a:lnTo>
                  <a:pt x="676" y="756"/>
                </a:lnTo>
                <a:lnTo>
                  <a:pt x="667" y="773"/>
                </a:lnTo>
                <a:lnTo>
                  <a:pt x="660" y="789"/>
                </a:lnTo>
                <a:lnTo>
                  <a:pt x="658" y="798"/>
                </a:lnTo>
                <a:lnTo>
                  <a:pt x="658" y="807"/>
                </a:lnTo>
                <a:lnTo>
                  <a:pt x="658" y="818"/>
                </a:lnTo>
                <a:lnTo>
                  <a:pt x="658" y="834"/>
                </a:lnTo>
                <a:lnTo>
                  <a:pt x="653" y="856"/>
                </a:lnTo>
                <a:lnTo>
                  <a:pt x="644" y="878"/>
                </a:lnTo>
                <a:lnTo>
                  <a:pt x="631" y="903"/>
                </a:lnTo>
                <a:lnTo>
                  <a:pt x="620" y="921"/>
                </a:lnTo>
                <a:lnTo>
                  <a:pt x="608" y="934"/>
                </a:lnTo>
                <a:lnTo>
                  <a:pt x="597" y="945"/>
                </a:lnTo>
                <a:lnTo>
                  <a:pt x="588" y="948"/>
                </a:lnTo>
                <a:lnTo>
                  <a:pt x="579" y="950"/>
                </a:lnTo>
                <a:lnTo>
                  <a:pt x="570" y="952"/>
                </a:lnTo>
                <a:lnTo>
                  <a:pt x="557" y="957"/>
                </a:lnTo>
                <a:lnTo>
                  <a:pt x="553" y="959"/>
                </a:lnTo>
                <a:lnTo>
                  <a:pt x="548" y="961"/>
                </a:lnTo>
                <a:lnTo>
                  <a:pt x="546" y="963"/>
                </a:lnTo>
                <a:lnTo>
                  <a:pt x="544" y="966"/>
                </a:lnTo>
                <a:lnTo>
                  <a:pt x="539" y="968"/>
                </a:lnTo>
                <a:lnTo>
                  <a:pt x="532" y="970"/>
                </a:lnTo>
                <a:lnTo>
                  <a:pt x="510" y="977"/>
                </a:lnTo>
                <a:lnTo>
                  <a:pt x="485" y="983"/>
                </a:lnTo>
                <a:lnTo>
                  <a:pt x="461" y="990"/>
                </a:lnTo>
                <a:lnTo>
                  <a:pt x="436" y="997"/>
                </a:lnTo>
                <a:lnTo>
                  <a:pt x="418" y="1008"/>
                </a:lnTo>
                <a:lnTo>
                  <a:pt x="405" y="1026"/>
                </a:lnTo>
                <a:lnTo>
                  <a:pt x="414" y="1039"/>
                </a:lnTo>
                <a:lnTo>
                  <a:pt x="425" y="1050"/>
                </a:lnTo>
                <a:lnTo>
                  <a:pt x="436" y="1057"/>
                </a:lnTo>
                <a:lnTo>
                  <a:pt x="445" y="1064"/>
                </a:lnTo>
                <a:lnTo>
                  <a:pt x="450" y="1073"/>
                </a:lnTo>
                <a:lnTo>
                  <a:pt x="445" y="1088"/>
                </a:lnTo>
                <a:lnTo>
                  <a:pt x="434" y="1100"/>
                </a:lnTo>
                <a:lnTo>
                  <a:pt x="423" y="1102"/>
                </a:lnTo>
                <a:lnTo>
                  <a:pt x="409" y="1100"/>
                </a:lnTo>
                <a:lnTo>
                  <a:pt x="398" y="1091"/>
                </a:lnTo>
                <a:lnTo>
                  <a:pt x="382" y="1084"/>
                </a:lnTo>
                <a:lnTo>
                  <a:pt x="367" y="1082"/>
                </a:lnTo>
                <a:lnTo>
                  <a:pt x="342" y="1086"/>
                </a:lnTo>
                <a:lnTo>
                  <a:pt x="322" y="1095"/>
                </a:lnTo>
                <a:lnTo>
                  <a:pt x="304" y="1106"/>
                </a:lnTo>
                <a:lnTo>
                  <a:pt x="286" y="1118"/>
                </a:lnTo>
                <a:lnTo>
                  <a:pt x="271" y="1124"/>
                </a:lnTo>
                <a:lnTo>
                  <a:pt x="255" y="1126"/>
                </a:lnTo>
                <a:lnTo>
                  <a:pt x="241" y="1126"/>
                </a:lnTo>
                <a:lnTo>
                  <a:pt x="230" y="1131"/>
                </a:lnTo>
                <a:lnTo>
                  <a:pt x="221" y="1138"/>
                </a:lnTo>
                <a:lnTo>
                  <a:pt x="217" y="1153"/>
                </a:lnTo>
                <a:lnTo>
                  <a:pt x="230" y="1160"/>
                </a:lnTo>
                <a:lnTo>
                  <a:pt x="246" y="1167"/>
                </a:lnTo>
                <a:lnTo>
                  <a:pt x="257" y="1176"/>
                </a:lnTo>
                <a:lnTo>
                  <a:pt x="266" y="1187"/>
                </a:lnTo>
                <a:lnTo>
                  <a:pt x="268" y="1200"/>
                </a:lnTo>
                <a:lnTo>
                  <a:pt x="264" y="1220"/>
                </a:lnTo>
                <a:lnTo>
                  <a:pt x="248" y="1240"/>
                </a:lnTo>
                <a:lnTo>
                  <a:pt x="232" y="1256"/>
                </a:lnTo>
                <a:lnTo>
                  <a:pt x="217" y="1272"/>
                </a:lnTo>
                <a:lnTo>
                  <a:pt x="203" y="1292"/>
                </a:lnTo>
                <a:lnTo>
                  <a:pt x="212" y="1294"/>
                </a:lnTo>
                <a:lnTo>
                  <a:pt x="217" y="1299"/>
                </a:lnTo>
                <a:lnTo>
                  <a:pt x="221" y="1301"/>
                </a:lnTo>
                <a:lnTo>
                  <a:pt x="224" y="1303"/>
                </a:lnTo>
                <a:lnTo>
                  <a:pt x="226" y="1305"/>
                </a:lnTo>
                <a:lnTo>
                  <a:pt x="226" y="1310"/>
                </a:lnTo>
                <a:lnTo>
                  <a:pt x="228" y="1312"/>
                </a:lnTo>
                <a:lnTo>
                  <a:pt x="228" y="1316"/>
                </a:lnTo>
                <a:lnTo>
                  <a:pt x="232" y="1321"/>
                </a:lnTo>
                <a:lnTo>
                  <a:pt x="237" y="1328"/>
                </a:lnTo>
                <a:lnTo>
                  <a:pt x="246" y="1336"/>
                </a:lnTo>
                <a:lnTo>
                  <a:pt x="259" y="1345"/>
                </a:lnTo>
                <a:lnTo>
                  <a:pt x="275" y="1352"/>
                </a:lnTo>
                <a:lnTo>
                  <a:pt x="291" y="1357"/>
                </a:lnTo>
                <a:lnTo>
                  <a:pt x="302" y="1361"/>
                </a:lnTo>
                <a:lnTo>
                  <a:pt x="311" y="1366"/>
                </a:lnTo>
                <a:lnTo>
                  <a:pt x="318" y="1377"/>
                </a:lnTo>
                <a:lnTo>
                  <a:pt x="322" y="1390"/>
                </a:lnTo>
                <a:lnTo>
                  <a:pt x="322" y="1401"/>
                </a:lnTo>
                <a:lnTo>
                  <a:pt x="320" y="1408"/>
                </a:lnTo>
                <a:lnTo>
                  <a:pt x="318" y="1415"/>
                </a:lnTo>
                <a:lnTo>
                  <a:pt x="315" y="1424"/>
                </a:lnTo>
                <a:lnTo>
                  <a:pt x="338" y="1433"/>
                </a:lnTo>
                <a:lnTo>
                  <a:pt x="360" y="1442"/>
                </a:lnTo>
                <a:lnTo>
                  <a:pt x="373" y="1455"/>
                </a:lnTo>
                <a:lnTo>
                  <a:pt x="387" y="1475"/>
                </a:lnTo>
                <a:lnTo>
                  <a:pt x="403" y="1500"/>
                </a:lnTo>
                <a:lnTo>
                  <a:pt x="420" y="1522"/>
                </a:lnTo>
                <a:lnTo>
                  <a:pt x="441" y="1542"/>
                </a:lnTo>
                <a:lnTo>
                  <a:pt x="461" y="1553"/>
                </a:lnTo>
                <a:lnTo>
                  <a:pt x="481" y="1558"/>
                </a:lnTo>
                <a:lnTo>
                  <a:pt x="501" y="1560"/>
                </a:lnTo>
                <a:lnTo>
                  <a:pt x="521" y="1562"/>
                </a:lnTo>
                <a:lnTo>
                  <a:pt x="539" y="1569"/>
                </a:lnTo>
                <a:lnTo>
                  <a:pt x="555" y="1580"/>
                </a:lnTo>
                <a:lnTo>
                  <a:pt x="566" y="1600"/>
                </a:lnTo>
                <a:lnTo>
                  <a:pt x="568" y="1616"/>
                </a:lnTo>
                <a:lnTo>
                  <a:pt x="568" y="1625"/>
                </a:lnTo>
                <a:lnTo>
                  <a:pt x="566" y="1629"/>
                </a:lnTo>
                <a:lnTo>
                  <a:pt x="564" y="1631"/>
                </a:lnTo>
                <a:lnTo>
                  <a:pt x="561" y="1634"/>
                </a:lnTo>
                <a:lnTo>
                  <a:pt x="561" y="1643"/>
                </a:lnTo>
                <a:lnTo>
                  <a:pt x="570" y="1649"/>
                </a:lnTo>
                <a:lnTo>
                  <a:pt x="577" y="1652"/>
                </a:lnTo>
                <a:lnTo>
                  <a:pt x="584" y="1649"/>
                </a:lnTo>
                <a:lnTo>
                  <a:pt x="593" y="1647"/>
                </a:lnTo>
                <a:lnTo>
                  <a:pt x="606" y="1647"/>
                </a:lnTo>
                <a:lnTo>
                  <a:pt x="620" y="1649"/>
                </a:lnTo>
                <a:lnTo>
                  <a:pt x="626" y="1652"/>
                </a:lnTo>
                <a:lnTo>
                  <a:pt x="631" y="1658"/>
                </a:lnTo>
                <a:lnTo>
                  <a:pt x="635" y="1663"/>
                </a:lnTo>
                <a:lnTo>
                  <a:pt x="644" y="1667"/>
                </a:lnTo>
                <a:lnTo>
                  <a:pt x="658" y="1669"/>
                </a:lnTo>
                <a:lnTo>
                  <a:pt x="671" y="1669"/>
                </a:lnTo>
                <a:lnTo>
                  <a:pt x="685" y="1667"/>
                </a:lnTo>
                <a:lnTo>
                  <a:pt x="700" y="1665"/>
                </a:lnTo>
                <a:lnTo>
                  <a:pt x="716" y="1672"/>
                </a:lnTo>
                <a:lnTo>
                  <a:pt x="732" y="168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Freeform 15"/>
          <p:cNvSpPr>
            <a:spLocks noEditPoints="1"/>
          </p:cNvSpPr>
          <p:nvPr/>
        </p:nvSpPr>
        <p:spPr bwMode="auto">
          <a:xfrm>
            <a:off x="7440177" y="5258497"/>
            <a:ext cx="4810125" cy="2430463"/>
          </a:xfrm>
          <a:custGeom>
            <a:avLst/>
            <a:gdLst>
              <a:gd name="T0" fmla="*/ 2800 w 3030"/>
              <a:gd name="T1" fmla="*/ 719 h 1531"/>
              <a:gd name="T2" fmla="*/ 2609 w 3030"/>
              <a:gd name="T3" fmla="*/ 874 h 1531"/>
              <a:gd name="T4" fmla="*/ 2448 w 3030"/>
              <a:gd name="T5" fmla="*/ 958 h 1531"/>
              <a:gd name="T6" fmla="*/ 2267 w 3030"/>
              <a:gd name="T7" fmla="*/ 1034 h 1531"/>
              <a:gd name="T8" fmla="*/ 2030 w 3030"/>
              <a:gd name="T9" fmla="*/ 1171 h 1531"/>
              <a:gd name="T10" fmla="*/ 1868 w 3030"/>
              <a:gd name="T11" fmla="*/ 1296 h 1531"/>
              <a:gd name="T12" fmla="*/ 1799 w 3030"/>
              <a:gd name="T13" fmla="*/ 1434 h 1531"/>
              <a:gd name="T14" fmla="*/ 1689 w 3030"/>
              <a:gd name="T15" fmla="*/ 1472 h 1531"/>
              <a:gd name="T16" fmla="*/ 1407 w 3030"/>
              <a:gd name="T17" fmla="*/ 1486 h 1531"/>
              <a:gd name="T18" fmla="*/ 1275 w 3030"/>
              <a:gd name="T19" fmla="*/ 1421 h 1531"/>
              <a:gd name="T20" fmla="*/ 1154 w 3030"/>
              <a:gd name="T21" fmla="*/ 1421 h 1531"/>
              <a:gd name="T22" fmla="*/ 1105 w 3030"/>
              <a:gd name="T23" fmla="*/ 1318 h 1531"/>
              <a:gd name="T24" fmla="*/ 1092 w 3030"/>
              <a:gd name="T25" fmla="*/ 1258 h 1531"/>
              <a:gd name="T26" fmla="*/ 1125 w 3030"/>
              <a:gd name="T27" fmla="*/ 1135 h 1531"/>
              <a:gd name="T28" fmla="*/ 877 w 3030"/>
              <a:gd name="T29" fmla="*/ 1180 h 1531"/>
              <a:gd name="T30" fmla="*/ 689 w 3030"/>
              <a:gd name="T31" fmla="*/ 1182 h 1531"/>
              <a:gd name="T32" fmla="*/ 671 w 3030"/>
              <a:gd name="T33" fmla="*/ 1010 h 1531"/>
              <a:gd name="T34" fmla="*/ 526 w 3030"/>
              <a:gd name="T35" fmla="*/ 990 h 1531"/>
              <a:gd name="T36" fmla="*/ 658 w 3030"/>
              <a:gd name="T37" fmla="*/ 923 h 1531"/>
              <a:gd name="T38" fmla="*/ 510 w 3030"/>
              <a:gd name="T39" fmla="*/ 858 h 1531"/>
              <a:gd name="T40" fmla="*/ 275 w 3030"/>
              <a:gd name="T41" fmla="*/ 840 h 1531"/>
              <a:gd name="T42" fmla="*/ 246 w 3030"/>
              <a:gd name="T43" fmla="*/ 706 h 1531"/>
              <a:gd name="T44" fmla="*/ 194 w 3030"/>
              <a:gd name="T45" fmla="*/ 516 h 1531"/>
              <a:gd name="T46" fmla="*/ 2 w 3030"/>
              <a:gd name="T47" fmla="*/ 476 h 1531"/>
              <a:gd name="T48" fmla="*/ 120 w 3030"/>
              <a:gd name="T49" fmla="*/ 331 h 1531"/>
              <a:gd name="T50" fmla="*/ 402 w 3030"/>
              <a:gd name="T51" fmla="*/ 252 h 1531"/>
              <a:gd name="T52" fmla="*/ 687 w 3030"/>
              <a:gd name="T53" fmla="*/ 156 h 1531"/>
              <a:gd name="T54" fmla="*/ 949 w 3030"/>
              <a:gd name="T55" fmla="*/ 136 h 1531"/>
              <a:gd name="T56" fmla="*/ 1076 w 3030"/>
              <a:gd name="T57" fmla="*/ 33 h 1531"/>
              <a:gd name="T58" fmla="*/ 1197 w 3030"/>
              <a:gd name="T59" fmla="*/ 20 h 1531"/>
              <a:gd name="T60" fmla="*/ 1249 w 3030"/>
              <a:gd name="T61" fmla="*/ 51 h 1531"/>
              <a:gd name="T62" fmla="*/ 1428 w 3030"/>
              <a:gd name="T63" fmla="*/ 38 h 1531"/>
              <a:gd name="T64" fmla="*/ 1546 w 3030"/>
              <a:gd name="T65" fmla="*/ 51 h 1531"/>
              <a:gd name="T66" fmla="*/ 1687 w 3030"/>
              <a:gd name="T67" fmla="*/ 36 h 1531"/>
              <a:gd name="T68" fmla="*/ 1873 w 3030"/>
              <a:gd name="T69" fmla="*/ 36 h 1531"/>
              <a:gd name="T70" fmla="*/ 2097 w 3030"/>
              <a:gd name="T71" fmla="*/ 107 h 1531"/>
              <a:gd name="T72" fmla="*/ 2296 w 3030"/>
              <a:gd name="T73" fmla="*/ 87 h 1531"/>
              <a:gd name="T74" fmla="*/ 2332 w 3030"/>
              <a:gd name="T75" fmla="*/ 219 h 1531"/>
              <a:gd name="T76" fmla="*/ 2535 w 3030"/>
              <a:gd name="T77" fmla="*/ 362 h 1531"/>
              <a:gd name="T78" fmla="*/ 2779 w 3030"/>
              <a:gd name="T79" fmla="*/ 355 h 1531"/>
              <a:gd name="T80" fmla="*/ 2911 w 3030"/>
              <a:gd name="T81" fmla="*/ 496 h 1531"/>
              <a:gd name="T82" fmla="*/ 1636 w 3030"/>
              <a:gd name="T83" fmla="*/ 199 h 1531"/>
              <a:gd name="T84" fmla="*/ 1625 w 3030"/>
              <a:gd name="T85" fmla="*/ 279 h 1531"/>
              <a:gd name="T86" fmla="*/ 1727 w 3030"/>
              <a:gd name="T87" fmla="*/ 281 h 1531"/>
              <a:gd name="T88" fmla="*/ 1631 w 3030"/>
              <a:gd name="T89" fmla="*/ 304 h 1531"/>
              <a:gd name="T90" fmla="*/ 1412 w 3030"/>
              <a:gd name="T91" fmla="*/ 433 h 1531"/>
              <a:gd name="T92" fmla="*/ 1470 w 3030"/>
              <a:gd name="T93" fmla="*/ 491 h 1531"/>
              <a:gd name="T94" fmla="*/ 1354 w 3030"/>
              <a:gd name="T95" fmla="*/ 597 h 1531"/>
              <a:gd name="T96" fmla="*/ 1219 w 3030"/>
              <a:gd name="T97" fmla="*/ 672 h 1531"/>
              <a:gd name="T98" fmla="*/ 1025 w 3030"/>
              <a:gd name="T99" fmla="*/ 675 h 1531"/>
              <a:gd name="T100" fmla="*/ 832 w 3030"/>
              <a:gd name="T101" fmla="*/ 672 h 1531"/>
              <a:gd name="T102" fmla="*/ 702 w 3030"/>
              <a:gd name="T103" fmla="*/ 605 h 1531"/>
              <a:gd name="T104" fmla="*/ 559 w 3030"/>
              <a:gd name="T105" fmla="*/ 579 h 1531"/>
              <a:gd name="T106" fmla="*/ 382 w 3030"/>
              <a:gd name="T107" fmla="*/ 538 h 1531"/>
              <a:gd name="T108" fmla="*/ 458 w 3030"/>
              <a:gd name="T109" fmla="*/ 422 h 1531"/>
              <a:gd name="T110" fmla="*/ 541 w 3030"/>
              <a:gd name="T111" fmla="*/ 411 h 1531"/>
              <a:gd name="T112" fmla="*/ 747 w 3030"/>
              <a:gd name="T113" fmla="*/ 335 h 1531"/>
              <a:gd name="T114" fmla="*/ 902 w 3030"/>
              <a:gd name="T115" fmla="*/ 288 h 1531"/>
              <a:gd name="T116" fmla="*/ 980 w 3030"/>
              <a:gd name="T117" fmla="*/ 264 h 1531"/>
              <a:gd name="T118" fmla="*/ 1139 w 3030"/>
              <a:gd name="T119" fmla="*/ 252 h 1531"/>
              <a:gd name="T120" fmla="*/ 1392 w 3030"/>
              <a:gd name="T121" fmla="*/ 185 h 1531"/>
              <a:gd name="T122" fmla="*/ 1499 w 3030"/>
              <a:gd name="T123" fmla="*/ 194 h 1531"/>
              <a:gd name="T124" fmla="*/ 1694 w 3030"/>
              <a:gd name="T125" fmla="*/ 16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close/>
                <a:moveTo>
                  <a:pt x="1654" y="172"/>
                </a:moveTo>
                <a:lnTo>
                  <a:pt x="1642" y="188"/>
                </a:lnTo>
                <a:lnTo>
                  <a:pt x="1636" y="199"/>
                </a:lnTo>
                <a:lnTo>
                  <a:pt x="1627" y="208"/>
                </a:lnTo>
                <a:lnTo>
                  <a:pt x="1616" y="217"/>
                </a:lnTo>
                <a:lnTo>
                  <a:pt x="1598" y="226"/>
                </a:lnTo>
                <a:lnTo>
                  <a:pt x="1578" y="239"/>
                </a:lnTo>
                <a:lnTo>
                  <a:pt x="1569" y="255"/>
                </a:lnTo>
                <a:lnTo>
                  <a:pt x="1566" y="268"/>
                </a:lnTo>
                <a:lnTo>
                  <a:pt x="1571" y="277"/>
                </a:lnTo>
                <a:lnTo>
                  <a:pt x="1580" y="286"/>
                </a:lnTo>
                <a:lnTo>
                  <a:pt x="1591" y="288"/>
                </a:lnTo>
                <a:lnTo>
                  <a:pt x="1595" y="288"/>
                </a:lnTo>
                <a:lnTo>
                  <a:pt x="1600" y="286"/>
                </a:lnTo>
                <a:lnTo>
                  <a:pt x="1604" y="284"/>
                </a:lnTo>
                <a:lnTo>
                  <a:pt x="1607" y="281"/>
                </a:lnTo>
                <a:lnTo>
                  <a:pt x="1611" y="281"/>
                </a:lnTo>
                <a:lnTo>
                  <a:pt x="1618" y="279"/>
                </a:lnTo>
                <a:lnTo>
                  <a:pt x="1625" y="279"/>
                </a:lnTo>
                <a:lnTo>
                  <a:pt x="1629" y="279"/>
                </a:lnTo>
                <a:lnTo>
                  <a:pt x="1633" y="279"/>
                </a:lnTo>
                <a:lnTo>
                  <a:pt x="1636" y="281"/>
                </a:lnTo>
                <a:lnTo>
                  <a:pt x="1636" y="284"/>
                </a:lnTo>
                <a:lnTo>
                  <a:pt x="1638" y="284"/>
                </a:lnTo>
                <a:lnTo>
                  <a:pt x="1640" y="286"/>
                </a:lnTo>
                <a:lnTo>
                  <a:pt x="1642" y="288"/>
                </a:lnTo>
                <a:lnTo>
                  <a:pt x="1647" y="288"/>
                </a:lnTo>
                <a:lnTo>
                  <a:pt x="1654" y="288"/>
                </a:lnTo>
                <a:lnTo>
                  <a:pt x="1663" y="286"/>
                </a:lnTo>
                <a:lnTo>
                  <a:pt x="1674" y="281"/>
                </a:lnTo>
                <a:lnTo>
                  <a:pt x="1685" y="277"/>
                </a:lnTo>
                <a:lnTo>
                  <a:pt x="1698" y="270"/>
                </a:lnTo>
                <a:lnTo>
                  <a:pt x="1710" y="270"/>
                </a:lnTo>
                <a:lnTo>
                  <a:pt x="1721" y="273"/>
                </a:lnTo>
                <a:lnTo>
                  <a:pt x="1727" y="281"/>
                </a:lnTo>
                <a:lnTo>
                  <a:pt x="1732" y="297"/>
                </a:lnTo>
                <a:lnTo>
                  <a:pt x="1727" y="299"/>
                </a:lnTo>
                <a:lnTo>
                  <a:pt x="1723" y="302"/>
                </a:lnTo>
                <a:lnTo>
                  <a:pt x="1719" y="304"/>
                </a:lnTo>
                <a:lnTo>
                  <a:pt x="1712" y="304"/>
                </a:lnTo>
                <a:lnTo>
                  <a:pt x="1707" y="306"/>
                </a:lnTo>
                <a:lnTo>
                  <a:pt x="1701" y="310"/>
                </a:lnTo>
                <a:lnTo>
                  <a:pt x="1696" y="313"/>
                </a:lnTo>
                <a:lnTo>
                  <a:pt x="1694" y="315"/>
                </a:lnTo>
                <a:lnTo>
                  <a:pt x="1692" y="317"/>
                </a:lnTo>
                <a:lnTo>
                  <a:pt x="1689" y="317"/>
                </a:lnTo>
                <a:lnTo>
                  <a:pt x="1683" y="317"/>
                </a:lnTo>
                <a:lnTo>
                  <a:pt x="1667" y="315"/>
                </a:lnTo>
                <a:lnTo>
                  <a:pt x="1654" y="313"/>
                </a:lnTo>
                <a:lnTo>
                  <a:pt x="1642" y="306"/>
                </a:lnTo>
                <a:lnTo>
                  <a:pt x="1631" y="304"/>
                </a:lnTo>
                <a:lnTo>
                  <a:pt x="1622" y="302"/>
                </a:lnTo>
                <a:lnTo>
                  <a:pt x="1611" y="304"/>
                </a:lnTo>
                <a:lnTo>
                  <a:pt x="1600" y="313"/>
                </a:lnTo>
                <a:lnTo>
                  <a:pt x="1586" y="331"/>
                </a:lnTo>
                <a:lnTo>
                  <a:pt x="1569" y="355"/>
                </a:lnTo>
                <a:lnTo>
                  <a:pt x="1553" y="380"/>
                </a:lnTo>
                <a:lnTo>
                  <a:pt x="1535" y="393"/>
                </a:lnTo>
                <a:lnTo>
                  <a:pt x="1519" y="398"/>
                </a:lnTo>
                <a:lnTo>
                  <a:pt x="1501" y="400"/>
                </a:lnTo>
                <a:lnTo>
                  <a:pt x="1486" y="402"/>
                </a:lnTo>
                <a:lnTo>
                  <a:pt x="1470" y="407"/>
                </a:lnTo>
                <a:lnTo>
                  <a:pt x="1459" y="413"/>
                </a:lnTo>
                <a:lnTo>
                  <a:pt x="1454" y="418"/>
                </a:lnTo>
                <a:lnTo>
                  <a:pt x="1445" y="420"/>
                </a:lnTo>
                <a:lnTo>
                  <a:pt x="1434" y="424"/>
                </a:lnTo>
                <a:lnTo>
                  <a:pt x="1412" y="433"/>
                </a:lnTo>
                <a:lnTo>
                  <a:pt x="1403" y="442"/>
                </a:lnTo>
                <a:lnTo>
                  <a:pt x="1401" y="454"/>
                </a:lnTo>
                <a:lnTo>
                  <a:pt x="1403" y="460"/>
                </a:lnTo>
                <a:lnTo>
                  <a:pt x="1410" y="467"/>
                </a:lnTo>
                <a:lnTo>
                  <a:pt x="1419" y="471"/>
                </a:lnTo>
                <a:lnTo>
                  <a:pt x="1423" y="474"/>
                </a:lnTo>
                <a:lnTo>
                  <a:pt x="1432" y="471"/>
                </a:lnTo>
                <a:lnTo>
                  <a:pt x="1437" y="469"/>
                </a:lnTo>
                <a:lnTo>
                  <a:pt x="1441" y="465"/>
                </a:lnTo>
                <a:lnTo>
                  <a:pt x="1448" y="465"/>
                </a:lnTo>
                <a:lnTo>
                  <a:pt x="1459" y="467"/>
                </a:lnTo>
                <a:lnTo>
                  <a:pt x="1479" y="474"/>
                </a:lnTo>
                <a:lnTo>
                  <a:pt x="1475" y="480"/>
                </a:lnTo>
                <a:lnTo>
                  <a:pt x="1472" y="485"/>
                </a:lnTo>
                <a:lnTo>
                  <a:pt x="1470" y="489"/>
                </a:lnTo>
                <a:lnTo>
                  <a:pt x="1470" y="491"/>
                </a:lnTo>
                <a:lnTo>
                  <a:pt x="1468" y="491"/>
                </a:lnTo>
                <a:lnTo>
                  <a:pt x="1466" y="491"/>
                </a:lnTo>
                <a:lnTo>
                  <a:pt x="1463" y="491"/>
                </a:lnTo>
                <a:lnTo>
                  <a:pt x="1459" y="494"/>
                </a:lnTo>
                <a:lnTo>
                  <a:pt x="1452" y="494"/>
                </a:lnTo>
                <a:lnTo>
                  <a:pt x="1445" y="496"/>
                </a:lnTo>
                <a:lnTo>
                  <a:pt x="1430" y="500"/>
                </a:lnTo>
                <a:lnTo>
                  <a:pt x="1421" y="507"/>
                </a:lnTo>
                <a:lnTo>
                  <a:pt x="1416" y="514"/>
                </a:lnTo>
                <a:lnTo>
                  <a:pt x="1414" y="523"/>
                </a:lnTo>
                <a:lnTo>
                  <a:pt x="1410" y="536"/>
                </a:lnTo>
                <a:lnTo>
                  <a:pt x="1403" y="550"/>
                </a:lnTo>
                <a:lnTo>
                  <a:pt x="1387" y="567"/>
                </a:lnTo>
                <a:lnTo>
                  <a:pt x="1363" y="590"/>
                </a:lnTo>
                <a:lnTo>
                  <a:pt x="1358" y="594"/>
                </a:lnTo>
                <a:lnTo>
                  <a:pt x="1354" y="597"/>
                </a:lnTo>
                <a:lnTo>
                  <a:pt x="1349" y="601"/>
                </a:lnTo>
                <a:lnTo>
                  <a:pt x="1347" y="603"/>
                </a:lnTo>
                <a:lnTo>
                  <a:pt x="1345" y="605"/>
                </a:lnTo>
                <a:lnTo>
                  <a:pt x="1343" y="608"/>
                </a:lnTo>
                <a:lnTo>
                  <a:pt x="1338" y="612"/>
                </a:lnTo>
                <a:lnTo>
                  <a:pt x="1334" y="619"/>
                </a:lnTo>
                <a:lnTo>
                  <a:pt x="1327" y="628"/>
                </a:lnTo>
                <a:lnTo>
                  <a:pt x="1320" y="634"/>
                </a:lnTo>
                <a:lnTo>
                  <a:pt x="1311" y="639"/>
                </a:lnTo>
                <a:lnTo>
                  <a:pt x="1300" y="643"/>
                </a:lnTo>
                <a:lnTo>
                  <a:pt x="1275" y="648"/>
                </a:lnTo>
                <a:lnTo>
                  <a:pt x="1251" y="652"/>
                </a:lnTo>
                <a:lnTo>
                  <a:pt x="1237" y="659"/>
                </a:lnTo>
                <a:lnTo>
                  <a:pt x="1231" y="664"/>
                </a:lnTo>
                <a:lnTo>
                  <a:pt x="1226" y="670"/>
                </a:lnTo>
                <a:lnTo>
                  <a:pt x="1219" y="672"/>
                </a:lnTo>
                <a:lnTo>
                  <a:pt x="1204" y="675"/>
                </a:lnTo>
                <a:lnTo>
                  <a:pt x="1193" y="672"/>
                </a:lnTo>
                <a:lnTo>
                  <a:pt x="1184" y="670"/>
                </a:lnTo>
                <a:lnTo>
                  <a:pt x="1177" y="666"/>
                </a:lnTo>
                <a:lnTo>
                  <a:pt x="1163" y="666"/>
                </a:lnTo>
                <a:lnTo>
                  <a:pt x="1154" y="666"/>
                </a:lnTo>
                <a:lnTo>
                  <a:pt x="1150" y="668"/>
                </a:lnTo>
                <a:lnTo>
                  <a:pt x="1146" y="670"/>
                </a:lnTo>
                <a:lnTo>
                  <a:pt x="1141" y="672"/>
                </a:lnTo>
                <a:lnTo>
                  <a:pt x="1130" y="675"/>
                </a:lnTo>
                <a:lnTo>
                  <a:pt x="1110" y="675"/>
                </a:lnTo>
                <a:lnTo>
                  <a:pt x="1087" y="672"/>
                </a:lnTo>
                <a:lnTo>
                  <a:pt x="1072" y="668"/>
                </a:lnTo>
                <a:lnTo>
                  <a:pt x="1056" y="666"/>
                </a:lnTo>
                <a:lnTo>
                  <a:pt x="1040" y="668"/>
                </a:lnTo>
                <a:lnTo>
                  <a:pt x="1025" y="675"/>
                </a:lnTo>
                <a:lnTo>
                  <a:pt x="1009" y="679"/>
                </a:lnTo>
                <a:lnTo>
                  <a:pt x="931" y="693"/>
                </a:lnTo>
                <a:lnTo>
                  <a:pt x="911" y="688"/>
                </a:lnTo>
                <a:lnTo>
                  <a:pt x="895" y="677"/>
                </a:lnTo>
                <a:lnTo>
                  <a:pt x="879" y="668"/>
                </a:lnTo>
                <a:lnTo>
                  <a:pt x="861" y="659"/>
                </a:lnTo>
                <a:lnTo>
                  <a:pt x="859" y="664"/>
                </a:lnTo>
                <a:lnTo>
                  <a:pt x="857" y="668"/>
                </a:lnTo>
                <a:lnTo>
                  <a:pt x="857" y="668"/>
                </a:lnTo>
                <a:lnTo>
                  <a:pt x="857" y="670"/>
                </a:lnTo>
                <a:lnTo>
                  <a:pt x="857" y="672"/>
                </a:lnTo>
                <a:lnTo>
                  <a:pt x="857" y="677"/>
                </a:lnTo>
                <a:lnTo>
                  <a:pt x="857" y="684"/>
                </a:lnTo>
                <a:lnTo>
                  <a:pt x="843" y="681"/>
                </a:lnTo>
                <a:lnTo>
                  <a:pt x="837" y="677"/>
                </a:lnTo>
                <a:lnTo>
                  <a:pt x="832" y="672"/>
                </a:lnTo>
                <a:lnTo>
                  <a:pt x="830" y="666"/>
                </a:lnTo>
                <a:lnTo>
                  <a:pt x="825" y="659"/>
                </a:lnTo>
                <a:lnTo>
                  <a:pt x="817" y="652"/>
                </a:lnTo>
                <a:lnTo>
                  <a:pt x="803" y="648"/>
                </a:lnTo>
                <a:lnTo>
                  <a:pt x="778" y="646"/>
                </a:lnTo>
                <a:lnTo>
                  <a:pt x="767" y="643"/>
                </a:lnTo>
                <a:lnTo>
                  <a:pt x="761" y="643"/>
                </a:lnTo>
                <a:lnTo>
                  <a:pt x="756" y="641"/>
                </a:lnTo>
                <a:lnTo>
                  <a:pt x="754" y="637"/>
                </a:lnTo>
                <a:lnTo>
                  <a:pt x="752" y="632"/>
                </a:lnTo>
                <a:lnTo>
                  <a:pt x="747" y="628"/>
                </a:lnTo>
                <a:lnTo>
                  <a:pt x="745" y="621"/>
                </a:lnTo>
                <a:lnTo>
                  <a:pt x="736" y="608"/>
                </a:lnTo>
                <a:lnTo>
                  <a:pt x="723" y="603"/>
                </a:lnTo>
                <a:lnTo>
                  <a:pt x="705" y="601"/>
                </a:lnTo>
                <a:lnTo>
                  <a:pt x="702" y="605"/>
                </a:lnTo>
                <a:lnTo>
                  <a:pt x="702" y="610"/>
                </a:lnTo>
                <a:lnTo>
                  <a:pt x="700" y="612"/>
                </a:lnTo>
                <a:lnTo>
                  <a:pt x="700" y="612"/>
                </a:lnTo>
                <a:lnTo>
                  <a:pt x="700" y="614"/>
                </a:lnTo>
                <a:lnTo>
                  <a:pt x="698" y="617"/>
                </a:lnTo>
                <a:lnTo>
                  <a:pt x="693" y="621"/>
                </a:lnTo>
                <a:lnTo>
                  <a:pt x="671" y="608"/>
                </a:lnTo>
                <a:lnTo>
                  <a:pt x="651" y="599"/>
                </a:lnTo>
                <a:lnTo>
                  <a:pt x="631" y="597"/>
                </a:lnTo>
                <a:lnTo>
                  <a:pt x="606" y="597"/>
                </a:lnTo>
                <a:lnTo>
                  <a:pt x="573" y="597"/>
                </a:lnTo>
                <a:lnTo>
                  <a:pt x="568" y="590"/>
                </a:lnTo>
                <a:lnTo>
                  <a:pt x="566" y="585"/>
                </a:lnTo>
                <a:lnTo>
                  <a:pt x="564" y="581"/>
                </a:lnTo>
                <a:lnTo>
                  <a:pt x="561" y="579"/>
                </a:lnTo>
                <a:lnTo>
                  <a:pt x="559" y="579"/>
                </a:lnTo>
                <a:lnTo>
                  <a:pt x="557" y="576"/>
                </a:lnTo>
                <a:lnTo>
                  <a:pt x="552" y="574"/>
                </a:lnTo>
                <a:lnTo>
                  <a:pt x="548" y="574"/>
                </a:lnTo>
                <a:lnTo>
                  <a:pt x="539" y="570"/>
                </a:lnTo>
                <a:lnTo>
                  <a:pt x="526" y="561"/>
                </a:lnTo>
                <a:lnTo>
                  <a:pt x="512" y="552"/>
                </a:lnTo>
                <a:lnTo>
                  <a:pt x="501" y="543"/>
                </a:lnTo>
                <a:lnTo>
                  <a:pt x="490" y="536"/>
                </a:lnTo>
                <a:lnTo>
                  <a:pt x="476" y="536"/>
                </a:lnTo>
                <a:lnTo>
                  <a:pt x="461" y="543"/>
                </a:lnTo>
                <a:lnTo>
                  <a:pt x="436" y="559"/>
                </a:lnTo>
                <a:lnTo>
                  <a:pt x="418" y="567"/>
                </a:lnTo>
                <a:lnTo>
                  <a:pt x="405" y="567"/>
                </a:lnTo>
                <a:lnTo>
                  <a:pt x="396" y="563"/>
                </a:lnTo>
                <a:lnTo>
                  <a:pt x="387" y="552"/>
                </a:lnTo>
                <a:lnTo>
                  <a:pt x="382" y="538"/>
                </a:lnTo>
                <a:lnTo>
                  <a:pt x="376" y="523"/>
                </a:lnTo>
                <a:lnTo>
                  <a:pt x="371" y="509"/>
                </a:lnTo>
                <a:lnTo>
                  <a:pt x="367" y="498"/>
                </a:lnTo>
                <a:lnTo>
                  <a:pt x="362" y="483"/>
                </a:lnTo>
                <a:lnTo>
                  <a:pt x="358" y="478"/>
                </a:lnTo>
                <a:lnTo>
                  <a:pt x="358" y="478"/>
                </a:lnTo>
                <a:lnTo>
                  <a:pt x="355" y="478"/>
                </a:lnTo>
                <a:lnTo>
                  <a:pt x="355" y="478"/>
                </a:lnTo>
                <a:lnTo>
                  <a:pt x="355" y="471"/>
                </a:lnTo>
                <a:lnTo>
                  <a:pt x="355" y="454"/>
                </a:lnTo>
                <a:lnTo>
                  <a:pt x="358" y="447"/>
                </a:lnTo>
                <a:lnTo>
                  <a:pt x="362" y="442"/>
                </a:lnTo>
                <a:lnTo>
                  <a:pt x="367" y="436"/>
                </a:lnTo>
                <a:lnTo>
                  <a:pt x="373" y="431"/>
                </a:lnTo>
                <a:lnTo>
                  <a:pt x="380" y="429"/>
                </a:lnTo>
                <a:lnTo>
                  <a:pt x="458" y="422"/>
                </a:lnTo>
                <a:lnTo>
                  <a:pt x="470" y="424"/>
                </a:lnTo>
                <a:lnTo>
                  <a:pt x="474" y="427"/>
                </a:lnTo>
                <a:lnTo>
                  <a:pt x="476" y="431"/>
                </a:lnTo>
                <a:lnTo>
                  <a:pt x="479" y="433"/>
                </a:lnTo>
                <a:lnTo>
                  <a:pt x="485" y="438"/>
                </a:lnTo>
                <a:lnTo>
                  <a:pt x="496" y="440"/>
                </a:lnTo>
                <a:lnTo>
                  <a:pt x="519" y="440"/>
                </a:lnTo>
                <a:lnTo>
                  <a:pt x="523" y="440"/>
                </a:lnTo>
                <a:lnTo>
                  <a:pt x="526" y="438"/>
                </a:lnTo>
                <a:lnTo>
                  <a:pt x="528" y="438"/>
                </a:lnTo>
                <a:lnTo>
                  <a:pt x="530" y="436"/>
                </a:lnTo>
                <a:lnTo>
                  <a:pt x="532" y="433"/>
                </a:lnTo>
                <a:lnTo>
                  <a:pt x="535" y="433"/>
                </a:lnTo>
                <a:lnTo>
                  <a:pt x="543" y="431"/>
                </a:lnTo>
                <a:lnTo>
                  <a:pt x="541" y="422"/>
                </a:lnTo>
                <a:lnTo>
                  <a:pt x="541" y="411"/>
                </a:lnTo>
                <a:lnTo>
                  <a:pt x="541" y="402"/>
                </a:lnTo>
                <a:lnTo>
                  <a:pt x="548" y="393"/>
                </a:lnTo>
                <a:lnTo>
                  <a:pt x="561" y="391"/>
                </a:lnTo>
                <a:lnTo>
                  <a:pt x="579" y="393"/>
                </a:lnTo>
                <a:lnTo>
                  <a:pt x="595" y="400"/>
                </a:lnTo>
                <a:lnTo>
                  <a:pt x="611" y="404"/>
                </a:lnTo>
                <a:lnTo>
                  <a:pt x="624" y="400"/>
                </a:lnTo>
                <a:lnTo>
                  <a:pt x="633" y="391"/>
                </a:lnTo>
                <a:lnTo>
                  <a:pt x="637" y="380"/>
                </a:lnTo>
                <a:lnTo>
                  <a:pt x="637" y="371"/>
                </a:lnTo>
                <a:lnTo>
                  <a:pt x="640" y="360"/>
                </a:lnTo>
                <a:lnTo>
                  <a:pt x="646" y="351"/>
                </a:lnTo>
                <a:lnTo>
                  <a:pt x="660" y="346"/>
                </a:lnTo>
                <a:lnTo>
                  <a:pt x="684" y="342"/>
                </a:lnTo>
                <a:lnTo>
                  <a:pt x="723" y="340"/>
                </a:lnTo>
                <a:lnTo>
                  <a:pt x="747" y="335"/>
                </a:lnTo>
                <a:lnTo>
                  <a:pt x="765" y="331"/>
                </a:lnTo>
                <a:lnTo>
                  <a:pt x="778" y="326"/>
                </a:lnTo>
                <a:lnTo>
                  <a:pt x="790" y="322"/>
                </a:lnTo>
                <a:lnTo>
                  <a:pt x="805" y="313"/>
                </a:lnTo>
                <a:lnTo>
                  <a:pt x="828" y="304"/>
                </a:lnTo>
                <a:lnTo>
                  <a:pt x="843" y="299"/>
                </a:lnTo>
                <a:lnTo>
                  <a:pt x="852" y="299"/>
                </a:lnTo>
                <a:lnTo>
                  <a:pt x="861" y="304"/>
                </a:lnTo>
                <a:lnTo>
                  <a:pt x="872" y="306"/>
                </a:lnTo>
                <a:lnTo>
                  <a:pt x="886" y="308"/>
                </a:lnTo>
                <a:lnTo>
                  <a:pt x="888" y="306"/>
                </a:lnTo>
                <a:lnTo>
                  <a:pt x="893" y="304"/>
                </a:lnTo>
                <a:lnTo>
                  <a:pt x="893" y="302"/>
                </a:lnTo>
                <a:lnTo>
                  <a:pt x="895" y="297"/>
                </a:lnTo>
                <a:lnTo>
                  <a:pt x="897" y="293"/>
                </a:lnTo>
                <a:lnTo>
                  <a:pt x="902" y="288"/>
                </a:lnTo>
                <a:lnTo>
                  <a:pt x="906" y="286"/>
                </a:lnTo>
                <a:lnTo>
                  <a:pt x="913" y="281"/>
                </a:lnTo>
                <a:lnTo>
                  <a:pt x="919" y="279"/>
                </a:lnTo>
                <a:lnTo>
                  <a:pt x="926" y="279"/>
                </a:lnTo>
                <a:lnTo>
                  <a:pt x="931" y="277"/>
                </a:lnTo>
                <a:lnTo>
                  <a:pt x="933" y="279"/>
                </a:lnTo>
                <a:lnTo>
                  <a:pt x="937" y="279"/>
                </a:lnTo>
                <a:lnTo>
                  <a:pt x="940" y="277"/>
                </a:lnTo>
                <a:lnTo>
                  <a:pt x="944" y="277"/>
                </a:lnTo>
                <a:lnTo>
                  <a:pt x="951" y="275"/>
                </a:lnTo>
                <a:lnTo>
                  <a:pt x="953" y="273"/>
                </a:lnTo>
                <a:lnTo>
                  <a:pt x="958" y="270"/>
                </a:lnTo>
                <a:lnTo>
                  <a:pt x="962" y="266"/>
                </a:lnTo>
                <a:lnTo>
                  <a:pt x="966" y="266"/>
                </a:lnTo>
                <a:lnTo>
                  <a:pt x="973" y="264"/>
                </a:lnTo>
                <a:lnTo>
                  <a:pt x="980" y="264"/>
                </a:lnTo>
                <a:lnTo>
                  <a:pt x="984" y="266"/>
                </a:lnTo>
                <a:lnTo>
                  <a:pt x="989" y="268"/>
                </a:lnTo>
                <a:lnTo>
                  <a:pt x="993" y="270"/>
                </a:lnTo>
                <a:lnTo>
                  <a:pt x="998" y="273"/>
                </a:lnTo>
                <a:lnTo>
                  <a:pt x="1002" y="275"/>
                </a:lnTo>
                <a:lnTo>
                  <a:pt x="1013" y="270"/>
                </a:lnTo>
                <a:lnTo>
                  <a:pt x="1027" y="259"/>
                </a:lnTo>
                <a:lnTo>
                  <a:pt x="1045" y="248"/>
                </a:lnTo>
                <a:lnTo>
                  <a:pt x="1067" y="239"/>
                </a:lnTo>
                <a:lnTo>
                  <a:pt x="1092" y="235"/>
                </a:lnTo>
                <a:lnTo>
                  <a:pt x="1103" y="237"/>
                </a:lnTo>
                <a:lnTo>
                  <a:pt x="1107" y="239"/>
                </a:lnTo>
                <a:lnTo>
                  <a:pt x="1112" y="241"/>
                </a:lnTo>
                <a:lnTo>
                  <a:pt x="1116" y="243"/>
                </a:lnTo>
                <a:lnTo>
                  <a:pt x="1125" y="248"/>
                </a:lnTo>
                <a:lnTo>
                  <a:pt x="1139" y="252"/>
                </a:lnTo>
                <a:lnTo>
                  <a:pt x="1163" y="255"/>
                </a:lnTo>
                <a:lnTo>
                  <a:pt x="1199" y="257"/>
                </a:lnTo>
                <a:lnTo>
                  <a:pt x="1215" y="257"/>
                </a:lnTo>
                <a:lnTo>
                  <a:pt x="1224" y="252"/>
                </a:lnTo>
                <a:lnTo>
                  <a:pt x="1233" y="246"/>
                </a:lnTo>
                <a:lnTo>
                  <a:pt x="1242" y="239"/>
                </a:lnTo>
                <a:lnTo>
                  <a:pt x="1255" y="232"/>
                </a:lnTo>
                <a:lnTo>
                  <a:pt x="1264" y="230"/>
                </a:lnTo>
                <a:lnTo>
                  <a:pt x="1275" y="228"/>
                </a:lnTo>
                <a:lnTo>
                  <a:pt x="1291" y="223"/>
                </a:lnTo>
                <a:lnTo>
                  <a:pt x="1311" y="214"/>
                </a:lnTo>
                <a:lnTo>
                  <a:pt x="1331" y="205"/>
                </a:lnTo>
                <a:lnTo>
                  <a:pt x="1354" y="197"/>
                </a:lnTo>
                <a:lnTo>
                  <a:pt x="1372" y="188"/>
                </a:lnTo>
                <a:lnTo>
                  <a:pt x="1385" y="185"/>
                </a:lnTo>
                <a:lnTo>
                  <a:pt x="1392" y="185"/>
                </a:lnTo>
                <a:lnTo>
                  <a:pt x="1396" y="188"/>
                </a:lnTo>
                <a:lnTo>
                  <a:pt x="1401" y="188"/>
                </a:lnTo>
                <a:lnTo>
                  <a:pt x="1403" y="190"/>
                </a:lnTo>
                <a:lnTo>
                  <a:pt x="1405" y="192"/>
                </a:lnTo>
                <a:lnTo>
                  <a:pt x="1407" y="192"/>
                </a:lnTo>
                <a:lnTo>
                  <a:pt x="1414" y="192"/>
                </a:lnTo>
                <a:lnTo>
                  <a:pt x="1421" y="192"/>
                </a:lnTo>
                <a:lnTo>
                  <a:pt x="1425" y="190"/>
                </a:lnTo>
                <a:lnTo>
                  <a:pt x="1432" y="188"/>
                </a:lnTo>
                <a:lnTo>
                  <a:pt x="1443" y="185"/>
                </a:lnTo>
                <a:lnTo>
                  <a:pt x="1463" y="185"/>
                </a:lnTo>
                <a:lnTo>
                  <a:pt x="1472" y="185"/>
                </a:lnTo>
                <a:lnTo>
                  <a:pt x="1479" y="188"/>
                </a:lnTo>
                <a:lnTo>
                  <a:pt x="1481" y="190"/>
                </a:lnTo>
                <a:lnTo>
                  <a:pt x="1488" y="192"/>
                </a:lnTo>
                <a:lnTo>
                  <a:pt x="1499" y="194"/>
                </a:lnTo>
                <a:lnTo>
                  <a:pt x="1522" y="197"/>
                </a:lnTo>
                <a:lnTo>
                  <a:pt x="1542" y="192"/>
                </a:lnTo>
                <a:lnTo>
                  <a:pt x="1557" y="183"/>
                </a:lnTo>
                <a:lnTo>
                  <a:pt x="1573" y="174"/>
                </a:lnTo>
                <a:lnTo>
                  <a:pt x="1589" y="163"/>
                </a:lnTo>
                <a:lnTo>
                  <a:pt x="1607" y="159"/>
                </a:lnTo>
                <a:lnTo>
                  <a:pt x="1620" y="159"/>
                </a:lnTo>
                <a:lnTo>
                  <a:pt x="1631" y="161"/>
                </a:lnTo>
                <a:lnTo>
                  <a:pt x="1642" y="163"/>
                </a:lnTo>
                <a:lnTo>
                  <a:pt x="1656" y="163"/>
                </a:lnTo>
                <a:lnTo>
                  <a:pt x="1667" y="156"/>
                </a:lnTo>
                <a:lnTo>
                  <a:pt x="1676" y="152"/>
                </a:lnTo>
                <a:lnTo>
                  <a:pt x="1687" y="147"/>
                </a:lnTo>
                <a:lnTo>
                  <a:pt x="1703" y="147"/>
                </a:lnTo>
                <a:lnTo>
                  <a:pt x="1703" y="161"/>
                </a:lnTo>
                <a:lnTo>
                  <a:pt x="1694" y="165"/>
                </a:lnTo>
                <a:lnTo>
                  <a:pt x="1689" y="167"/>
                </a:lnTo>
                <a:lnTo>
                  <a:pt x="1685" y="170"/>
                </a:lnTo>
                <a:lnTo>
                  <a:pt x="1674" y="170"/>
                </a:lnTo>
                <a:lnTo>
                  <a:pt x="1654" y="172"/>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Freeform 16"/>
          <p:cNvSpPr>
            <a:spLocks/>
          </p:cNvSpPr>
          <p:nvPr/>
        </p:nvSpPr>
        <p:spPr bwMode="auto">
          <a:xfrm>
            <a:off x="7440177" y="5258497"/>
            <a:ext cx="4810125" cy="2430463"/>
          </a:xfrm>
          <a:custGeom>
            <a:avLst/>
            <a:gdLst>
              <a:gd name="T0" fmla="*/ 2907 w 3030"/>
              <a:gd name="T1" fmla="*/ 710 h 1531"/>
              <a:gd name="T2" fmla="*/ 2732 w 3030"/>
              <a:gd name="T3" fmla="*/ 802 h 1531"/>
              <a:gd name="T4" fmla="*/ 2589 w 3030"/>
              <a:gd name="T5" fmla="*/ 891 h 1531"/>
              <a:gd name="T6" fmla="*/ 2486 w 3030"/>
              <a:gd name="T7" fmla="*/ 956 h 1531"/>
              <a:gd name="T8" fmla="*/ 2363 w 3030"/>
              <a:gd name="T9" fmla="*/ 988 h 1531"/>
              <a:gd name="T10" fmla="*/ 2215 w 3030"/>
              <a:gd name="T11" fmla="*/ 1070 h 1531"/>
              <a:gd name="T12" fmla="*/ 2086 w 3030"/>
              <a:gd name="T13" fmla="*/ 1164 h 1531"/>
              <a:gd name="T14" fmla="*/ 1976 w 3030"/>
              <a:gd name="T15" fmla="*/ 1247 h 1531"/>
              <a:gd name="T16" fmla="*/ 1826 w 3030"/>
              <a:gd name="T17" fmla="*/ 1316 h 1531"/>
              <a:gd name="T18" fmla="*/ 1808 w 3030"/>
              <a:gd name="T19" fmla="*/ 1428 h 1531"/>
              <a:gd name="T20" fmla="*/ 1727 w 3030"/>
              <a:gd name="T21" fmla="*/ 1528 h 1531"/>
              <a:gd name="T22" fmla="*/ 1645 w 3030"/>
              <a:gd name="T23" fmla="*/ 1452 h 1531"/>
              <a:gd name="T24" fmla="*/ 1414 w 3030"/>
              <a:gd name="T25" fmla="*/ 1486 h 1531"/>
              <a:gd name="T26" fmla="*/ 1338 w 3030"/>
              <a:gd name="T27" fmla="*/ 1423 h 1531"/>
              <a:gd name="T28" fmla="*/ 1193 w 3030"/>
              <a:gd name="T29" fmla="*/ 1441 h 1531"/>
              <a:gd name="T30" fmla="*/ 1154 w 3030"/>
              <a:gd name="T31" fmla="*/ 1421 h 1531"/>
              <a:gd name="T32" fmla="*/ 1132 w 3030"/>
              <a:gd name="T33" fmla="*/ 1334 h 1531"/>
              <a:gd name="T34" fmla="*/ 1103 w 3030"/>
              <a:gd name="T35" fmla="*/ 1298 h 1531"/>
              <a:gd name="T36" fmla="*/ 1096 w 3030"/>
              <a:gd name="T37" fmla="*/ 1258 h 1531"/>
              <a:gd name="T38" fmla="*/ 1141 w 3030"/>
              <a:gd name="T39" fmla="*/ 1160 h 1531"/>
              <a:gd name="T40" fmla="*/ 991 w 3030"/>
              <a:gd name="T41" fmla="*/ 1169 h 1531"/>
              <a:gd name="T42" fmla="*/ 855 w 3030"/>
              <a:gd name="T43" fmla="*/ 1166 h 1531"/>
              <a:gd name="T44" fmla="*/ 714 w 3030"/>
              <a:gd name="T45" fmla="*/ 1177 h 1531"/>
              <a:gd name="T46" fmla="*/ 696 w 3030"/>
              <a:gd name="T47" fmla="*/ 1102 h 1531"/>
              <a:gd name="T48" fmla="*/ 655 w 3030"/>
              <a:gd name="T49" fmla="*/ 1021 h 1531"/>
              <a:gd name="T50" fmla="*/ 539 w 3030"/>
              <a:gd name="T51" fmla="*/ 1023 h 1531"/>
              <a:gd name="T52" fmla="*/ 646 w 3030"/>
              <a:gd name="T53" fmla="*/ 979 h 1531"/>
              <a:gd name="T54" fmla="*/ 667 w 3030"/>
              <a:gd name="T55" fmla="*/ 880 h 1531"/>
              <a:gd name="T56" fmla="*/ 530 w 3030"/>
              <a:gd name="T57" fmla="*/ 858 h 1531"/>
              <a:gd name="T58" fmla="*/ 347 w 3030"/>
              <a:gd name="T59" fmla="*/ 809 h 1531"/>
              <a:gd name="T60" fmla="*/ 255 w 3030"/>
              <a:gd name="T61" fmla="*/ 798 h 1531"/>
              <a:gd name="T62" fmla="*/ 246 w 3030"/>
              <a:gd name="T63" fmla="*/ 706 h 1531"/>
              <a:gd name="T64" fmla="*/ 230 w 3030"/>
              <a:gd name="T65" fmla="*/ 612 h 1531"/>
              <a:gd name="T66" fmla="*/ 127 w 3030"/>
              <a:gd name="T67" fmla="*/ 536 h 1531"/>
              <a:gd name="T68" fmla="*/ 0 w 3030"/>
              <a:gd name="T69" fmla="*/ 454 h 1531"/>
              <a:gd name="T70" fmla="*/ 100 w 3030"/>
              <a:gd name="T71" fmla="*/ 362 h 1531"/>
              <a:gd name="T72" fmla="*/ 246 w 3030"/>
              <a:gd name="T73" fmla="*/ 335 h 1531"/>
              <a:gd name="T74" fmla="*/ 438 w 3030"/>
              <a:gd name="T75" fmla="*/ 223 h 1531"/>
              <a:gd name="T76" fmla="*/ 649 w 3030"/>
              <a:gd name="T77" fmla="*/ 181 h 1531"/>
              <a:gd name="T78" fmla="*/ 772 w 3030"/>
              <a:gd name="T79" fmla="*/ 143 h 1531"/>
              <a:gd name="T80" fmla="*/ 980 w 3030"/>
              <a:gd name="T81" fmla="*/ 80 h 1531"/>
              <a:gd name="T82" fmla="*/ 1060 w 3030"/>
              <a:gd name="T83" fmla="*/ 24 h 1531"/>
              <a:gd name="T84" fmla="*/ 1172 w 3030"/>
              <a:gd name="T85" fmla="*/ 9 h 1531"/>
              <a:gd name="T86" fmla="*/ 1206 w 3030"/>
              <a:gd name="T87" fmla="*/ 20 h 1531"/>
              <a:gd name="T88" fmla="*/ 1242 w 3030"/>
              <a:gd name="T89" fmla="*/ 54 h 1531"/>
              <a:gd name="T90" fmla="*/ 1387 w 3030"/>
              <a:gd name="T91" fmla="*/ 45 h 1531"/>
              <a:gd name="T92" fmla="*/ 1490 w 3030"/>
              <a:gd name="T93" fmla="*/ 45 h 1531"/>
              <a:gd name="T94" fmla="*/ 1546 w 3030"/>
              <a:gd name="T95" fmla="*/ 51 h 1531"/>
              <a:gd name="T96" fmla="*/ 1627 w 3030"/>
              <a:gd name="T97" fmla="*/ 51 h 1531"/>
              <a:gd name="T98" fmla="*/ 1754 w 3030"/>
              <a:gd name="T99" fmla="*/ 40 h 1531"/>
              <a:gd name="T100" fmla="*/ 1884 w 3030"/>
              <a:gd name="T101" fmla="*/ 38 h 1531"/>
              <a:gd name="T102" fmla="*/ 2052 w 3030"/>
              <a:gd name="T103" fmla="*/ 85 h 1531"/>
              <a:gd name="T104" fmla="*/ 2166 w 3030"/>
              <a:gd name="T105" fmla="*/ 116 h 1531"/>
              <a:gd name="T106" fmla="*/ 2291 w 3030"/>
              <a:gd name="T107" fmla="*/ 116 h 1531"/>
              <a:gd name="T108" fmla="*/ 2296 w 3030"/>
              <a:gd name="T109" fmla="*/ 190 h 1531"/>
              <a:gd name="T110" fmla="*/ 2441 w 3030"/>
              <a:gd name="T111" fmla="*/ 342 h 1531"/>
              <a:gd name="T112" fmla="*/ 2589 w 3030"/>
              <a:gd name="T113" fmla="*/ 346 h 1531"/>
              <a:gd name="T114" fmla="*/ 2764 w 3030"/>
              <a:gd name="T115" fmla="*/ 355 h 1531"/>
              <a:gd name="T116" fmla="*/ 2842 w 3030"/>
              <a:gd name="T117" fmla="*/ 429 h 1531"/>
              <a:gd name="T118" fmla="*/ 2958 w 3030"/>
              <a:gd name="T119" fmla="*/ 54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0" h="1531">
                <a:moveTo>
                  <a:pt x="3030" y="648"/>
                </a:moveTo>
                <a:lnTo>
                  <a:pt x="3030" y="670"/>
                </a:lnTo>
                <a:lnTo>
                  <a:pt x="3026" y="679"/>
                </a:lnTo>
                <a:lnTo>
                  <a:pt x="3021" y="688"/>
                </a:lnTo>
                <a:lnTo>
                  <a:pt x="3014" y="695"/>
                </a:lnTo>
                <a:lnTo>
                  <a:pt x="3008" y="699"/>
                </a:lnTo>
                <a:lnTo>
                  <a:pt x="2983" y="713"/>
                </a:lnTo>
                <a:lnTo>
                  <a:pt x="2963" y="719"/>
                </a:lnTo>
                <a:lnTo>
                  <a:pt x="2943" y="719"/>
                </a:lnTo>
                <a:lnTo>
                  <a:pt x="2927" y="715"/>
                </a:lnTo>
                <a:lnTo>
                  <a:pt x="2907" y="710"/>
                </a:lnTo>
                <a:lnTo>
                  <a:pt x="2889" y="708"/>
                </a:lnTo>
                <a:lnTo>
                  <a:pt x="2864" y="708"/>
                </a:lnTo>
                <a:lnTo>
                  <a:pt x="2840" y="708"/>
                </a:lnTo>
                <a:lnTo>
                  <a:pt x="2822" y="713"/>
                </a:lnTo>
                <a:lnTo>
                  <a:pt x="2800" y="719"/>
                </a:lnTo>
                <a:lnTo>
                  <a:pt x="2779" y="726"/>
                </a:lnTo>
                <a:lnTo>
                  <a:pt x="2766" y="733"/>
                </a:lnTo>
                <a:lnTo>
                  <a:pt x="2748" y="748"/>
                </a:lnTo>
                <a:lnTo>
                  <a:pt x="2739" y="766"/>
                </a:lnTo>
                <a:lnTo>
                  <a:pt x="2735" y="784"/>
                </a:lnTo>
                <a:lnTo>
                  <a:pt x="2732" y="802"/>
                </a:lnTo>
                <a:lnTo>
                  <a:pt x="2730" y="820"/>
                </a:lnTo>
                <a:lnTo>
                  <a:pt x="2726" y="838"/>
                </a:lnTo>
                <a:lnTo>
                  <a:pt x="2717" y="851"/>
                </a:lnTo>
                <a:lnTo>
                  <a:pt x="2699" y="862"/>
                </a:lnTo>
                <a:lnTo>
                  <a:pt x="2683" y="865"/>
                </a:lnTo>
                <a:lnTo>
                  <a:pt x="2668" y="862"/>
                </a:lnTo>
                <a:lnTo>
                  <a:pt x="2654" y="858"/>
                </a:lnTo>
                <a:lnTo>
                  <a:pt x="2638" y="853"/>
                </a:lnTo>
                <a:lnTo>
                  <a:pt x="2618" y="851"/>
                </a:lnTo>
                <a:lnTo>
                  <a:pt x="2609" y="874"/>
                </a:lnTo>
                <a:lnTo>
                  <a:pt x="2589" y="891"/>
                </a:lnTo>
                <a:lnTo>
                  <a:pt x="2565" y="900"/>
                </a:lnTo>
                <a:lnTo>
                  <a:pt x="2547" y="905"/>
                </a:lnTo>
                <a:lnTo>
                  <a:pt x="2533" y="907"/>
                </a:lnTo>
                <a:lnTo>
                  <a:pt x="2529" y="909"/>
                </a:lnTo>
                <a:lnTo>
                  <a:pt x="2524" y="914"/>
                </a:lnTo>
                <a:lnTo>
                  <a:pt x="2520" y="918"/>
                </a:lnTo>
                <a:lnTo>
                  <a:pt x="2513" y="927"/>
                </a:lnTo>
                <a:lnTo>
                  <a:pt x="2502" y="941"/>
                </a:lnTo>
                <a:lnTo>
                  <a:pt x="2497" y="945"/>
                </a:lnTo>
                <a:lnTo>
                  <a:pt x="2491" y="952"/>
                </a:lnTo>
                <a:lnTo>
                  <a:pt x="2486" y="956"/>
                </a:lnTo>
                <a:lnTo>
                  <a:pt x="2477" y="961"/>
                </a:lnTo>
                <a:lnTo>
                  <a:pt x="2471" y="963"/>
                </a:lnTo>
                <a:lnTo>
                  <a:pt x="2457" y="963"/>
                </a:lnTo>
                <a:lnTo>
                  <a:pt x="2448" y="958"/>
                </a:lnTo>
                <a:lnTo>
                  <a:pt x="2437" y="954"/>
                </a:lnTo>
                <a:lnTo>
                  <a:pt x="2428" y="950"/>
                </a:lnTo>
                <a:lnTo>
                  <a:pt x="2417" y="950"/>
                </a:lnTo>
                <a:lnTo>
                  <a:pt x="2403" y="952"/>
                </a:lnTo>
                <a:lnTo>
                  <a:pt x="2388" y="963"/>
                </a:lnTo>
                <a:lnTo>
                  <a:pt x="2368" y="981"/>
                </a:lnTo>
                <a:lnTo>
                  <a:pt x="2363" y="988"/>
                </a:lnTo>
                <a:lnTo>
                  <a:pt x="2361" y="990"/>
                </a:lnTo>
                <a:lnTo>
                  <a:pt x="2359" y="994"/>
                </a:lnTo>
                <a:lnTo>
                  <a:pt x="2356" y="996"/>
                </a:lnTo>
                <a:lnTo>
                  <a:pt x="2354" y="999"/>
                </a:lnTo>
                <a:lnTo>
                  <a:pt x="2350" y="1001"/>
                </a:lnTo>
                <a:lnTo>
                  <a:pt x="2345" y="1003"/>
                </a:lnTo>
                <a:lnTo>
                  <a:pt x="2338" y="1005"/>
                </a:lnTo>
                <a:lnTo>
                  <a:pt x="2305" y="1019"/>
                </a:lnTo>
                <a:lnTo>
                  <a:pt x="2267" y="1034"/>
                </a:lnTo>
                <a:lnTo>
                  <a:pt x="2236" y="1055"/>
                </a:lnTo>
                <a:lnTo>
                  <a:pt x="2215" y="1070"/>
                </a:lnTo>
                <a:lnTo>
                  <a:pt x="2197" y="1086"/>
                </a:lnTo>
                <a:lnTo>
                  <a:pt x="2175" y="1097"/>
                </a:lnTo>
                <a:lnTo>
                  <a:pt x="2157" y="1102"/>
                </a:lnTo>
                <a:lnTo>
                  <a:pt x="2144" y="1102"/>
                </a:lnTo>
                <a:lnTo>
                  <a:pt x="2135" y="1104"/>
                </a:lnTo>
                <a:lnTo>
                  <a:pt x="2128" y="1106"/>
                </a:lnTo>
                <a:lnTo>
                  <a:pt x="2119" y="1115"/>
                </a:lnTo>
                <a:lnTo>
                  <a:pt x="2110" y="1128"/>
                </a:lnTo>
                <a:lnTo>
                  <a:pt x="2101" y="1146"/>
                </a:lnTo>
                <a:lnTo>
                  <a:pt x="2092" y="1157"/>
                </a:lnTo>
                <a:lnTo>
                  <a:pt x="2086" y="1164"/>
                </a:lnTo>
                <a:lnTo>
                  <a:pt x="2070" y="1166"/>
                </a:lnTo>
                <a:lnTo>
                  <a:pt x="2045" y="1169"/>
                </a:lnTo>
                <a:lnTo>
                  <a:pt x="2030" y="1171"/>
                </a:lnTo>
                <a:lnTo>
                  <a:pt x="2018" y="1175"/>
                </a:lnTo>
                <a:lnTo>
                  <a:pt x="2007" y="1184"/>
                </a:lnTo>
                <a:lnTo>
                  <a:pt x="1994" y="1200"/>
                </a:lnTo>
                <a:lnTo>
                  <a:pt x="1987" y="1215"/>
                </a:lnTo>
                <a:lnTo>
                  <a:pt x="1985" y="1224"/>
                </a:lnTo>
                <a:lnTo>
                  <a:pt x="1985" y="1233"/>
                </a:lnTo>
                <a:lnTo>
                  <a:pt x="1983" y="1240"/>
                </a:lnTo>
                <a:lnTo>
                  <a:pt x="1976" y="1247"/>
                </a:lnTo>
                <a:lnTo>
                  <a:pt x="1958" y="1251"/>
                </a:lnTo>
                <a:lnTo>
                  <a:pt x="1927" y="1256"/>
                </a:lnTo>
                <a:lnTo>
                  <a:pt x="1909" y="1258"/>
                </a:lnTo>
                <a:lnTo>
                  <a:pt x="1900" y="1262"/>
                </a:lnTo>
                <a:lnTo>
                  <a:pt x="1895" y="1267"/>
                </a:lnTo>
                <a:lnTo>
                  <a:pt x="1891" y="1274"/>
                </a:lnTo>
                <a:lnTo>
                  <a:pt x="1882" y="1282"/>
                </a:lnTo>
                <a:lnTo>
                  <a:pt x="1868" y="1296"/>
                </a:lnTo>
                <a:lnTo>
                  <a:pt x="1851" y="1307"/>
                </a:lnTo>
                <a:lnTo>
                  <a:pt x="1837" y="1314"/>
                </a:lnTo>
                <a:lnTo>
                  <a:pt x="1826" y="1316"/>
                </a:lnTo>
                <a:lnTo>
                  <a:pt x="1819" y="1318"/>
                </a:lnTo>
                <a:lnTo>
                  <a:pt x="1813" y="1323"/>
                </a:lnTo>
                <a:lnTo>
                  <a:pt x="1806" y="1334"/>
                </a:lnTo>
                <a:lnTo>
                  <a:pt x="1801" y="1352"/>
                </a:lnTo>
                <a:lnTo>
                  <a:pt x="1801" y="1367"/>
                </a:lnTo>
                <a:lnTo>
                  <a:pt x="1806" y="1379"/>
                </a:lnTo>
                <a:lnTo>
                  <a:pt x="1810" y="1390"/>
                </a:lnTo>
                <a:lnTo>
                  <a:pt x="1815" y="1403"/>
                </a:lnTo>
                <a:lnTo>
                  <a:pt x="1815" y="1417"/>
                </a:lnTo>
                <a:lnTo>
                  <a:pt x="1810" y="1423"/>
                </a:lnTo>
                <a:lnTo>
                  <a:pt x="1808" y="1428"/>
                </a:lnTo>
                <a:lnTo>
                  <a:pt x="1804" y="1432"/>
                </a:lnTo>
                <a:lnTo>
                  <a:pt x="1799" y="1434"/>
                </a:lnTo>
                <a:lnTo>
                  <a:pt x="1792" y="1437"/>
                </a:lnTo>
                <a:lnTo>
                  <a:pt x="1786" y="1441"/>
                </a:lnTo>
                <a:lnTo>
                  <a:pt x="1770" y="1457"/>
                </a:lnTo>
                <a:lnTo>
                  <a:pt x="1757" y="1475"/>
                </a:lnTo>
                <a:lnTo>
                  <a:pt x="1745" y="1495"/>
                </a:lnTo>
                <a:lnTo>
                  <a:pt x="1736" y="1510"/>
                </a:lnTo>
                <a:lnTo>
                  <a:pt x="1732" y="1524"/>
                </a:lnTo>
                <a:lnTo>
                  <a:pt x="1727" y="1526"/>
                </a:lnTo>
                <a:lnTo>
                  <a:pt x="1727" y="1528"/>
                </a:lnTo>
                <a:lnTo>
                  <a:pt x="1727" y="1528"/>
                </a:lnTo>
                <a:lnTo>
                  <a:pt x="1725" y="1531"/>
                </a:lnTo>
                <a:lnTo>
                  <a:pt x="1714" y="1517"/>
                </a:lnTo>
                <a:lnTo>
                  <a:pt x="1705" y="1508"/>
                </a:lnTo>
                <a:lnTo>
                  <a:pt x="1701" y="1499"/>
                </a:lnTo>
                <a:lnTo>
                  <a:pt x="1696" y="1490"/>
                </a:lnTo>
                <a:lnTo>
                  <a:pt x="1689" y="1472"/>
                </a:lnTo>
                <a:lnTo>
                  <a:pt x="1687" y="1461"/>
                </a:lnTo>
                <a:lnTo>
                  <a:pt x="1680" y="1452"/>
                </a:lnTo>
                <a:lnTo>
                  <a:pt x="1665" y="1446"/>
                </a:lnTo>
                <a:lnTo>
                  <a:pt x="1645" y="1452"/>
                </a:lnTo>
                <a:lnTo>
                  <a:pt x="1631" y="1463"/>
                </a:lnTo>
                <a:lnTo>
                  <a:pt x="1616" y="1477"/>
                </a:lnTo>
                <a:lnTo>
                  <a:pt x="1595" y="1486"/>
                </a:lnTo>
                <a:lnTo>
                  <a:pt x="1555" y="1497"/>
                </a:lnTo>
                <a:lnTo>
                  <a:pt x="1524" y="1501"/>
                </a:lnTo>
                <a:lnTo>
                  <a:pt x="1497" y="1501"/>
                </a:lnTo>
                <a:lnTo>
                  <a:pt x="1475" y="1499"/>
                </a:lnTo>
                <a:lnTo>
                  <a:pt x="1457" y="1495"/>
                </a:lnTo>
                <a:lnTo>
                  <a:pt x="1441" y="1490"/>
                </a:lnTo>
                <a:lnTo>
                  <a:pt x="1428" y="1486"/>
                </a:lnTo>
                <a:lnTo>
                  <a:pt x="1414" y="1486"/>
                </a:lnTo>
                <a:lnTo>
                  <a:pt x="1407" y="1486"/>
                </a:lnTo>
                <a:lnTo>
                  <a:pt x="1396" y="1490"/>
                </a:lnTo>
                <a:lnTo>
                  <a:pt x="1383" y="1495"/>
                </a:lnTo>
                <a:lnTo>
                  <a:pt x="1369" y="1497"/>
                </a:lnTo>
                <a:lnTo>
                  <a:pt x="1354" y="1499"/>
                </a:lnTo>
                <a:lnTo>
                  <a:pt x="1343" y="1499"/>
                </a:lnTo>
                <a:lnTo>
                  <a:pt x="1331" y="1495"/>
                </a:lnTo>
                <a:lnTo>
                  <a:pt x="1325" y="1484"/>
                </a:lnTo>
                <a:lnTo>
                  <a:pt x="1325" y="1468"/>
                </a:lnTo>
                <a:lnTo>
                  <a:pt x="1331" y="1443"/>
                </a:lnTo>
                <a:lnTo>
                  <a:pt x="1338" y="1423"/>
                </a:lnTo>
                <a:lnTo>
                  <a:pt x="1336" y="1410"/>
                </a:lnTo>
                <a:lnTo>
                  <a:pt x="1329" y="1403"/>
                </a:lnTo>
                <a:lnTo>
                  <a:pt x="1320" y="1401"/>
                </a:lnTo>
                <a:lnTo>
                  <a:pt x="1307" y="1405"/>
                </a:lnTo>
                <a:lnTo>
                  <a:pt x="1291" y="1412"/>
                </a:lnTo>
                <a:lnTo>
                  <a:pt x="1275" y="1421"/>
                </a:lnTo>
                <a:lnTo>
                  <a:pt x="1260" y="1430"/>
                </a:lnTo>
                <a:lnTo>
                  <a:pt x="1244" y="1432"/>
                </a:lnTo>
                <a:lnTo>
                  <a:pt x="1224" y="1432"/>
                </a:lnTo>
                <a:lnTo>
                  <a:pt x="1204" y="1432"/>
                </a:lnTo>
                <a:lnTo>
                  <a:pt x="1193" y="1441"/>
                </a:lnTo>
                <a:lnTo>
                  <a:pt x="1184" y="1452"/>
                </a:lnTo>
                <a:lnTo>
                  <a:pt x="1172" y="1461"/>
                </a:lnTo>
                <a:lnTo>
                  <a:pt x="1159" y="1463"/>
                </a:lnTo>
                <a:lnTo>
                  <a:pt x="1141" y="1461"/>
                </a:lnTo>
                <a:lnTo>
                  <a:pt x="1139" y="1452"/>
                </a:lnTo>
                <a:lnTo>
                  <a:pt x="1137" y="1446"/>
                </a:lnTo>
                <a:lnTo>
                  <a:pt x="1134" y="1437"/>
                </a:lnTo>
                <a:lnTo>
                  <a:pt x="1137" y="1428"/>
                </a:lnTo>
                <a:lnTo>
                  <a:pt x="1143" y="1423"/>
                </a:lnTo>
                <a:lnTo>
                  <a:pt x="1150" y="1421"/>
                </a:lnTo>
                <a:lnTo>
                  <a:pt x="1154" y="1421"/>
                </a:lnTo>
                <a:lnTo>
                  <a:pt x="1157" y="1419"/>
                </a:lnTo>
                <a:lnTo>
                  <a:pt x="1159" y="1414"/>
                </a:lnTo>
                <a:lnTo>
                  <a:pt x="1161" y="1412"/>
                </a:lnTo>
                <a:lnTo>
                  <a:pt x="1163" y="1405"/>
                </a:lnTo>
                <a:lnTo>
                  <a:pt x="1166" y="1394"/>
                </a:lnTo>
                <a:lnTo>
                  <a:pt x="1170" y="1372"/>
                </a:lnTo>
                <a:lnTo>
                  <a:pt x="1168" y="1354"/>
                </a:lnTo>
                <a:lnTo>
                  <a:pt x="1161" y="1343"/>
                </a:lnTo>
                <a:lnTo>
                  <a:pt x="1154" y="1338"/>
                </a:lnTo>
                <a:lnTo>
                  <a:pt x="1143" y="1336"/>
                </a:lnTo>
                <a:lnTo>
                  <a:pt x="1132" y="1334"/>
                </a:lnTo>
                <a:lnTo>
                  <a:pt x="1123" y="1332"/>
                </a:lnTo>
                <a:lnTo>
                  <a:pt x="1112" y="1329"/>
                </a:lnTo>
                <a:lnTo>
                  <a:pt x="1105" y="1325"/>
                </a:lnTo>
                <a:lnTo>
                  <a:pt x="1105" y="1320"/>
                </a:lnTo>
                <a:lnTo>
                  <a:pt x="1105" y="1318"/>
                </a:lnTo>
                <a:lnTo>
                  <a:pt x="1105" y="1316"/>
                </a:lnTo>
                <a:lnTo>
                  <a:pt x="1105" y="1314"/>
                </a:lnTo>
                <a:lnTo>
                  <a:pt x="1105" y="1312"/>
                </a:lnTo>
                <a:lnTo>
                  <a:pt x="1105" y="1307"/>
                </a:lnTo>
                <a:lnTo>
                  <a:pt x="1105" y="1305"/>
                </a:lnTo>
                <a:lnTo>
                  <a:pt x="1103" y="1298"/>
                </a:lnTo>
                <a:lnTo>
                  <a:pt x="1101" y="1291"/>
                </a:lnTo>
                <a:lnTo>
                  <a:pt x="1096" y="1287"/>
                </a:lnTo>
                <a:lnTo>
                  <a:pt x="1094" y="1282"/>
                </a:lnTo>
                <a:lnTo>
                  <a:pt x="1092" y="1278"/>
                </a:lnTo>
                <a:lnTo>
                  <a:pt x="1087" y="1276"/>
                </a:lnTo>
                <a:lnTo>
                  <a:pt x="1085" y="1269"/>
                </a:lnTo>
                <a:lnTo>
                  <a:pt x="1083" y="1260"/>
                </a:lnTo>
                <a:lnTo>
                  <a:pt x="1085" y="1260"/>
                </a:lnTo>
                <a:lnTo>
                  <a:pt x="1090" y="1258"/>
                </a:lnTo>
                <a:lnTo>
                  <a:pt x="1092" y="1258"/>
                </a:lnTo>
                <a:lnTo>
                  <a:pt x="1096" y="1258"/>
                </a:lnTo>
                <a:lnTo>
                  <a:pt x="1101" y="1258"/>
                </a:lnTo>
                <a:lnTo>
                  <a:pt x="1105" y="1256"/>
                </a:lnTo>
                <a:lnTo>
                  <a:pt x="1112" y="1236"/>
                </a:lnTo>
                <a:lnTo>
                  <a:pt x="1119" y="1213"/>
                </a:lnTo>
                <a:lnTo>
                  <a:pt x="1123" y="1191"/>
                </a:lnTo>
                <a:lnTo>
                  <a:pt x="1128" y="1177"/>
                </a:lnTo>
                <a:lnTo>
                  <a:pt x="1132" y="1173"/>
                </a:lnTo>
                <a:lnTo>
                  <a:pt x="1134" y="1171"/>
                </a:lnTo>
                <a:lnTo>
                  <a:pt x="1137" y="1166"/>
                </a:lnTo>
                <a:lnTo>
                  <a:pt x="1139" y="1164"/>
                </a:lnTo>
                <a:lnTo>
                  <a:pt x="1141" y="1160"/>
                </a:lnTo>
                <a:lnTo>
                  <a:pt x="1141" y="1155"/>
                </a:lnTo>
                <a:lnTo>
                  <a:pt x="1139" y="1151"/>
                </a:lnTo>
                <a:lnTo>
                  <a:pt x="1134" y="1144"/>
                </a:lnTo>
                <a:lnTo>
                  <a:pt x="1125" y="1135"/>
                </a:lnTo>
                <a:lnTo>
                  <a:pt x="1114" y="1137"/>
                </a:lnTo>
                <a:lnTo>
                  <a:pt x="1101" y="1146"/>
                </a:lnTo>
                <a:lnTo>
                  <a:pt x="1083" y="1157"/>
                </a:lnTo>
                <a:lnTo>
                  <a:pt x="1058" y="1166"/>
                </a:lnTo>
                <a:lnTo>
                  <a:pt x="1027" y="1171"/>
                </a:lnTo>
                <a:lnTo>
                  <a:pt x="1005" y="1171"/>
                </a:lnTo>
                <a:lnTo>
                  <a:pt x="991" y="1169"/>
                </a:lnTo>
                <a:lnTo>
                  <a:pt x="980" y="1169"/>
                </a:lnTo>
                <a:lnTo>
                  <a:pt x="971" y="1171"/>
                </a:lnTo>
                <a:lnTo>
                  <a:pt x="960" y="1175"/>
                </a:lnTo>
                <a:lnTo>
                  <a:pt x="942" y="1186"/>
                </a:lnTo>
                <a:lnTo>
                  <a:pt x="924" y="1195"/>
                </a:lnTo>
                <a:lnTo>
                  <a:pt x="908" y="1198"/>
                </a:lnTo>
                <a:lnTo>
                  <a:pt x="897" y="1195"/>
                </a:lnTo>
                <a:lnTo>
                  <a:pt x="886" y="1189"/>
                </a:lnTo>
                <a:lnTo>
                  <a:pt x="877" y="1180"/>
                </a:lnTo>
                <a:lnTo>
                  <a:pt x="866" y="1173"/>
                </a:lnTo>
                <a:lnTo>
                  <a:pt x="855" y="1166"/>
                </a:lnTo>
                <a:lnTo>
                  <a:pt x="841" y="1166"/>
                </a:lnTo>
                <a:lnTo>
                  <a:pt x="821" y="1173"/>
                </a:lnTo>
                <a:lnTo>
                  <a:pt x="799" y="1189"/>
                </a:lnTo>
                <a:lnTo>
                  <a:pt x="785" y="1200"/>
                </a:lnTo>
                <a:lnTo>
                  <a:pt x="774" y="1204"/>
                </a:lnTo>
                <a:lnTo>
                  <a:pt x="767" y="1202"/>
                </a:lnTo>
                <a:lnTo>
                  <a:pt x="761" y="1198"/>
                </a:lnTo>
                <a:lnTo>
                  <a:pt x="752" y="1191"/>
                </a:lnTo>
                <a:lnTo>
                  <a:pt x="738" y="1182"/>
                </a:lnTo>
                <a:lnTo>
                  <a:pt x="725" y="1177"/>
                </a:lnTo>
                <a:lnTo>
                  <a:pt x="714" y="1177"/>
                </a:lnTo>
                <a:lnTo>
                  <a:pt x="707" y="1180"/>
                </a:lnTo>
                <a:lnTo>
                  <a:pt x="698" y="1182"/>
                </a:lnTo>
                <a:lnTo>
                  <a:pt x="689" y="1182"/>
                </a:lnTo>
                <a:lnTo>
                  <a:pt x="676" y="1177"/>
                </a:lnTo>
                <a:lnTo>
                  <a:pt x="658" y="1169"/>
                </a:lnTo>
                <a:lnTo>
                  <a:pt x="667" y="1157"/>
                </a:lnTo>
                <a:lnTo>
                  <a:pt x="678" y="1151"/>
                </a:lnTo>
                <a:lnTo>
                  <a:pt x="689" y="1146"/>
                </a:lnTo>
                <a:lnTo>
                  <a:pt x="702" y="1137"/>
                </a:lnTo>
                <a:lnTo>
                  <a:pt x="698" y="1115"/>
                </a:lnTo>
                <a:lnTo>
                  <a:pt x="696" y="1102"/>
                </a:lnTo>
                <a:lnTo>
                  <a:pt x="696" y="1093"/>
                </a:lnTo>
                <a:lnTo>
                  <a:pt x="700" y="1088"/>
                </a:lnTo>
                <a:lnTo>
                  <a:pt x="709" y="1079"/>
                </a:lnTo>
                <a:lnTo>
                  <a:pt x="723" y="1066"/>
                </a:lnTo>
                <a:lnTo>
                  <a:pt x="720" y="1043"/>
                </a:lnTo>
                <a:lnTo>
                  <a:pt x="709" y="1028"/>
                </a:lnTo>
                <a:lnTo>
                  <a:pt x="693" y="1017"/>
                </a:lnTo>
                <a:lnTo>
                  <a:pt x="671" y="1010"/>
                </a:lnTo>
                <a:lnTo>
                  <a:pt x="664" y="1014"/>
                </a:lnTo>
                <a:lnTo>
                  <a:pt x="660" y="1017"/>
                </a:lnTo>
                <a:lnTo>
                  <a:pt x="655" y="1021"/>
                </a:lnTo>
                <a:lnTo>
                  <a:pt x="651" y="1023"/>
                </a:lnTo>
                <a:lnTo>
                  <a:pt x="649" y="1026"/>
                </a:lnTo>
                <a:lnTo>
                  <a:pt x="642" y="1030"/>
                </a:lnTo>
                <a:lnTo>
                  <a:pt x="635" y="1032"/>
                </a:lnTo>
                <a:lnTo>
                  <a:pt x="613" y="1012"/>
                </a:lnTo>
                <a:lnTo>
                  <a:pt x="593" y="1021"/>
                </a:lnTo>
                <a:lnTo>
                  <a:pt x="582" y="1028"/>
                </a:lnTo>
                <a:lnTo>
                  <a:pt x="570" y="1032"/>
                </a:lnTo>
                <a:lnTo>
                  <a:pt x="561" y="1034"/>
                </a:lnTo>
                <a:lnTo>
                  <a:pt x="552" y="1032"/>
                </a:lnTo>
                <a:lnTo>
                  <a:pt x="539" y="1023"/>
                </a:lnTo>
                <a:lnTo>
                  <a:pt x="519" y="1008"/>
                </a:lnTo>
                <a:lnTo>
                  <a:pt x="526" y="990"/>
                </a:lnTo>
                <a:lnTo>
                  <a:pt x="535" y="976"/>
                </a:lnTo>
                <a:lnTo>
                  <a:pt x="550" y="967"/>
                </a:lnTo>
                <a:lnTo>
                  <a:pt x="570" y="967"/>
                </a:lnTo>
                <a:lnTo>
                  <a:pt x="582" y="970"/>
                </a:lnTo>
                <a:lnTo>
                  <a:pt x="590" y="974"/>
                </a:lnTo>
                <a:lnTo>
                  <a:pt x="599" y="979"/>
                </a:lnTo>
                <a:lnTo>
                  <a:pt x="608" y="981"/>
                </a:lnTo>
                <a:lnTo>
                  <a:pt x="624" y="981"/>
                </a:lnTo>
                <a:lnTo>
                  <a:pt x="646" y="979"/>
                </a:lnTo>
                <a:lnTo>
                  <a:pt x="644" y="967"/>
                </a:lnTo>
                <a:lnTo>
                  <a:pt x="640" y="961"/>
                </a:lnTo>
                <a:lnTo>
                  <a:pt x="637" y="956"/>
                </a:lnTo>
                <a:lnTo>
                  <a:pt x="637" y="952"/>
                </a:lnTo>
                <a:lnTo>
                  <a:pt x="642" y="945"/>
                </a:lnTo>
                <a:lnTo>
                  <a:pt x="651" y="929"/>
                </a:lnTo>
                <a:lnTo>
                  <a:pt x="658" y="923"/>
                </a:lnTo>
                <a:lnTo>
                  <a:pt x="662" y="912"/>
                </a:lnTo>
                <a:lnTo>
                  <a:pt x="669" y="900"/>
                </a:lnTo>
                <a:lnTo>
                  <a:pt x="669" y="889"/>
                </a:lnTo>
                <a:lnTo>
                  <a:pt x="667" y="880"/>
                </a:lnTo>
                <a:lnTo>
                  <a:pt x="655" y="876"/>
                </a:lnTo>
                <a:lnTo>
                  <a:pt x="644" y="878"/>
                </a:lnTo>
                <a:lnTo>
                  <a:pt x="637" y="880"/>
                </a:lnTo>
                <a:lnTo>
                  <a:pt x="631" y="885"/>
                </a:lnTo>
                <a:lnTo>
                  <a:pt x="624" y="887"/>
                </a:lnTo>
                <a:lnTo>
                  <a:pt x="617" y="889"/>
                </a:lnTo>
                <a:lnTo>
                  <a:pt x="606" y="887"/>
                </a:lnTo>
                <a:lnTo>
                  <a:pt x="593" y="883"/>
                </a:lnTo>
                <a:lnTo>
                  <a:pt x="570" y="871"/>
                </a:lnTo>
                <a:lnTo>
                  <a:pt x="550" y="860"/>
                </a:lnTo>
                <a:lnTo>
                  <a:pt x="530" y="858"/>
                </a:lnTo>
                <a:lnTo>
                  <a:pt x="510" y="858"/>
                </a:lnTo>
                <a:lnTo>
                  <a:pt x="490" y="853"/>
                </a:lnTo>
                <a:lnTo>
                  <a:pt x="465" y="845"/>
                </a:lnTo>
                <a:lnTo>
                  <a:pt x="445" y="833"/>
                </a:lnTo>
                <a:lnTo>
                  <a:pt x="427" y="831"/>
                </a:lnTo>
                <a:lnTo>
                  <a:pt x="414" y="831"/>
                </a:lnTo>
                <a:lnTo>
                  <a:pt x="402" y="831"/>
                </a:lnTo>
                <a:lnTo>
                  <a:pt x="391" y="831"/>
                </a:lnTo>
                <a:lnTo>
                  <a:pt x="378" y="827"/>
                </a:lnTo>
                <a:lnTo>
                  <a:pt x="362" y="815"/>
                </a:lnTo>
                <a:lnTo>
                  <a:pt x="347" y="809"/>
                </a:lnTo>
                <a:lnTo>
                  <a:pt x="331" y="807"/>
                </a:lnTo>
                <a:lnTo>
                  <a:pt x="311" y="811"/>
                </a:lnTo>
                <a:lnTo>
                  <a:pt x="297" y="815"/>
                </a:lnTo>
                <a:lnTo>
                  <a:pt x="288" y="820"/>
                </a:lnTo>
                <a:lnTo>
                  <a:pt x="282" y="829"/>
                </a:lnTo>
                <a:lnTo>
                  <a:pt x="275" y="840"/>
                </a:lnTo>
                <a:lnTo>
                  <a:pt x="253" y="838"/>
                </a:lnTo>
                <a:lnTo>
                  <a:pt x="241" y="831"/>
                </a:lnTo>
                <a:lnTo>
                  <a:pt x="232" y="815"/>
                </a:lnTo>
                <a:lnTo>
                  <a:pt x="241" y="804"/>
                </a:lnTo>
                <a:lnTo>
                  <a:pt x="255" y="798"/>
                </a:lnTo>
                <a:lnTo>
                  <a:pt x="266" y="793"/>
                </a:lnTo>
                <a:lnTo>
                  <a:pt x="275" y="786"/>
                </a:lnTo>
                <a:lnTo>
                  <a:pt x="282" y="775"/>
                </a:lnTo>
                <a:lnTo>
                  <a:pt x="286" y="757"/>
                </a:lnTo>
                <a:lnTo>
                  <a:pt x="282" y="744"/>
                </a:lnTo>
                <a:lnTo>
                  <a:pt x="275" y="735"/>
                </a:lnTo>
                <a:lnTo>
                  <a:pt x="266" y="731"/>
                </a:lnTo>
                <a:lnTo>
                  <a:pt x="257" y="724"/>
                </a:lnTo>
                <a:lnTo>
                  <a:pt x="250" y="717"/>
                </a:lnTo>
                <a:lnTo>
                  <a:pt x="246" y="710"/>
                </a:lnTo>
                <a:lnTo>
                  <a:pt x="246" y="706"/>
                </a:lnTo>
                <a:lnTo>
                  <a:pt x="244" y="699"/>
                </a:lnTo>
                <a:lnTo>
                  <a:pt x="241" y="693"/>
                </a:lnTo>
                <a:lnTo>
                  <a:pt x="239" y="684"/>
                </a:lnTo>
                <a:lnTo>
                  <a:pt x="237" y="677"/>
                </a:lnTo>
                <a:lnTo>
                  <a:pt x="235" y="675"/>
                </a:lnTo>
                <a:lnTo>
                  <a:pt x="232" y="670"/>
                </a:lnTo>
                <a:lnTo>
                  <a:pt x="230" y="666"/>
                </a:lnTo>
                <a:lnTo>
                  <a:pt x="228" y="661"/>
                </a:lnTo>
                <a:lnTo>
                  <a:pt x="226" y="655"/>
                </a:lnTo>
                <a:lnTo>
                  <a:pt x="226" y="632"/>
                </a:lnTo>
                <a:lnTo>
                  <a:pt x="230" y="612"/>
                </a:lnTo>
                <a:lnTo>
                  <a:pt x="237" y="594"/>
                </a:lnTo>
                <a:lnTo>
                  <a:pt x="239" y="576"/>
                </a:lnTo>
                <a:lnTo>
                  <a:pt x="199" y="563"/>
                </a:lnTo>
                <a:lnTo>
                  <a:pt x="199" y="536"/>
                </a:lnTo>
                <a:lnTo>
                  <a:pt x="194" y="516"/>
                </a:lnTo>
                <a:lnTo>
                  <a:pt x="188" y="500"/>
                </a:lnTo>
                <a:lnTo>
                  <a:pt x="170" y="489"/>
                </a:lnTo>
                <a:lnTo>
                  <a:pt x="159" y="500"/>
                </a:lnTo>
                <a:lnTo>
                  <a:pt x="150" y="514"/>
                </a:lnTo>
                <a:lnTo>
                  <a:pt x="138" y="525"/>
                </a:lnTo>
                <a:lnTo>
                  <a:pt x="127" y="536"/>
                </a:lnTo>
                <a:lnTo>
                  <a:pt x="112" y="541"/>
                </a:lnTo>
                <a:lnTo>
                  <a:pt x="87" y="541"/>
                </a:lnTo>
                <a:lnTo>
                  <a:pt x="76" y="529"/>
                </a:lnTo>
                <a:lnTo>
                  <a:pt x="69" y="516"/>
                </a:lnTo>
                <a:lnTo>
                  <a:pt x="65" y="507"/>
                </a:lnTo>
                <a:lnTo>
                  <a:pt x="56" y="503"/>
                </a:lnTo>
                <a:lnTo>
                  <a:pt x="40" y="500"/>
                </a:lnTo>
                <a:lnTo>
                  <a:pt x="20" y="498"/>
                </a:lnTo>
                <a:lnTo>
                  <a:pt x="9" y="491"/>
                </a:lnTo>
                <a:lnTo>
                  <a:pt x="2" y="476"/>
                </a:lnTo>
                <a:lnTo>
                  <a:pt x="0" y="454"/>
                </a:lnTo>
                <a:lnTo>
                  <a:pt x="11" y="445"/>
                </a:lnTo>
                <a:lnTo>
                  <a:pt x="22" y="436"/>
                </a:lnTo>
                <a:lnTo>
                  <a:pt x="29" y="424"/>
                </a:lnTo>
                <a:lnTo>
                  <a:pt x="35" y="409"/>
                </a:lnTo>
                <a:lnTo>
                  <a:pt x="40" y="386"/>
                </a:lnTo>
                <a:lnTo>
                  <a:pt x="58" y="389"/>
                </a:lnTo>
                <a:lnTo>
                  <a:pt x="69" y="386"/>
                </a:lnTo>
                <a:lnTo>
                  <a:pt x="73" y="384"/>
                </a:lnTo>
                <a:lnTo>
                  <a:pt x="80" y="378"/>
                </a:lnTo>
                <a:lnTo>
                  <a:pt x="89" y="369"/>
                </a:lnTo>
                <a:lnTo>
                  <a:pt x="100" y="362"/>
                </a:lnTo>
                <a:lnTo>
                  <a:pt x="109" y="360"/>
                </a:lnTo>
                <a:lnTo>
                  <a:pt x="112" y="355"/>
                </a:lnTo>
                <a:lnTo>
                  <a:pt x="116" y="348"/>
                </a:lnTo>
                <a:lnTo>
                  <a:pt x="120" y="331"/>
                </a:lnTo>
                <a:lnTo>
                  <a:pt x="138" y="333"/>
                </a:lnTo>
                <a:lnTo>
                  <a:pt x="156" y="337"/>
                </a:lnTo>
                <a:lnTo>
                  <a:pt x="172" y="342"/>
                </a:lnTo>
                <a:lnTo>
                  <a:pt x="188" y="346"/>
                </a:lnTo>
                <a:lnTo>
                  <a:pt x="203" y="346"/>
                </a:lnTo>
                <a:lnTo>
                  <a:pt x="221" y="344"/>
                </a:lnTo>
                <a:lnTo>
                  <a:pt x="246" y="335"/>
                </a:lnTo>
                <a:lnTo>
                  <a:pt x="261" y="326"/>
                </a:lnTo>
                <a:lnTo>
                  <a:pt x="270" y="319"/>
                </a:lnTo>
                <a:lnTo>
                  <a:pt x="282" y="317"/>
                </a:lnTo>
                <a:lnTo>
                  <a:pt x="297" y="319"/>
                </a:lnTo>
                <a:lnTo>
                  <a:pt x="320" y="319"/>
                </a:lnTo>
                <a:lnTo>
                  <a:pt x="342" y="308"/>
                </a:lnTo>
                <a:lnTo>
                  <a:pt x="364" y="293"/>
                </a:lnTo>
                <a:lnTo>
                  <a:pt x="382" y="273"/>
                </a:lnTo>
                <a:lnTo>
                  <a:pt x="402" y="252"/>
                </a:lnTo>
                <a:lnTo>
                  <a:pt x="420" y="235"/>
                </a:lnTo>
                <a:lnTo>
                  <a:pt x="438" y="223"/>
                </a:lnTo>
                <a:lnTo>
                  <a:pt x="467" y="214"/>
                </a:lnTo>
                <a:lnTo>
                  <a:pt x="494" y="210"/>
                </a:lnTo>
                <a:lnTo>
                  <a:pt x="514" y="201"/>
                </a:lnTo>
                <a:lnTo>
                  <a:pt x="532" y="188"/>
                </a:lnTo>
                <a:lnTo>
                  <a:pt x="548" y="167"/>
                </a:lnTo>
                <a:lnTo>
                  <a:pt x="568" y="172"/>
                </a:lnTo>
                <a:lnTo>
                  <a:pt x="584" y="179"/>
                </a:lnTo>
                <a:lnTo>
                  <a:pt x="599" y="188"/>
                </a:lnTo>
                <a:lnTo>
                  <a:pt x="615" y="194"/>
                </a:lnTo>
                <a:lnTo>
                  <a:pt x="635" y="194"/>
                </a:lnTo>
                <a:lnTo>
                  <a:pt x="649" y="181"/>
                </a:lnTo>
                <a:lnTo>
                  <a:pt x="658" y="167"/>
                </a:lnTo>
                <a:lnTo>
                  <a:pt x="671" y="152"/>
                </a:lnTo>
                <a:lnTo>
                  <a:pt x="687" y="156"/>
                </a:lnTo>
                <a:lnTo>
                  <a:pt x="698" y="165"/>
                </a:lnTo>
                <a:lnTo>
                  <a:pt x="709" y="172"/>
                </a:lnTo>
                <a:lnTo>
                  <a:pt x="723" y="176"/>
                </a:lnTo>
                <a:lnTo>
                  <a:pt x="738" y="174"/>
                </a:lnTo>
                <a:lnTo>
                  <a:pt x="749" y="167"/>
                </a:lnTo>
                <a:lnTo>
                  <a:pt x="756" y="159"/>
                </a:lnTo>
                <a:lnTo>
                  <a:pt x="765" y="150"/>
                </a:lnTo>
                <a:lnTo>
                  <a:pt x="772" y="143"/>
                </a:lnTo>
                <a:lnTo>
                  <a:pt x="794" y="141"/>
                </a:lnTo>
                <a:lnTo>
                  <a:pt x="814" y="143"/>
                </a:lnTo>
                <a:lnTo>
                  <a:pt x="834" y="147"/>
                </a:lnTo>
                <a:lnTo>
                  <a:pt x="855" y="154"/>
                </a:lnTo>
                <a:lnTo>
                  <a:pt x="877" y="154"/>
                </a:lnTo>
                <a:lnTo>
                  <a:pt x="904" y="152"/>
                </a:lnTo>
                <a:lnTo>
                  <a:pt x="931" y="145"/>
                </a:lnTo>
                <a:lnTo>
                  <a:pt x="949" y="136"/>
                </a:lnTo>
                <a:lnTo>
                  <a:pt x="960" y="123"/>
                </a:lnTo>
                <a:lnTo>
                  <a:pt x="969" y="105"/>
                </a:lnTo>
                <a:lnTo>
                  <a:pt x="980" y="80"/>
                </a:lnTo>
                <a:lnTo>
                  <a:pt x="993" y="83"/>
                </a:lnTo>
                <a:lnTo>
                  <a:pt x="1005" y="85"/>
                </a:lnTo>
                <a:lnTo>
                  <a:pt x="1011" y="83"/>
                </a:lnTo>
                <a:lnTo>
                  <a:pt x="1018" y="74"/>
                </a:lnTo>
                <a:lnTo>
                  <a:pt x="1022" y="54"/>
                </a:lnTo>
                <a:lnTo>
                  <a:pt x="1016" y="38"/>
                </a:lnTo>
                <a:lnTo>
                  <a:pt x="1009" y="24"/>
                </a:lnTo>
                <a:lnTo>
                  <a:pt x="1029" y="20"/>
                </a:lnTo>
                <a:lnTo>
                  <a:pt x="1043" y="20"/>
                </a:lnTo>
                <a:lnTo>
                  <a:pt x="1054" y="20"/>
                </a:lnTo>
                <a:lnTo>
                  <a:pt x="1060" y="24"/>
                </a:lnTo>
                <a:lnTo>
                  <a:pt x="1067" y="29"/>
                </a:lnTo>
                <a:lnTo>
                  <a:pt x="1076" y="33"/>
                </a:lnTo>
                <a:lnTo>
                  <a:pt x="1092" y="38"/>
                </a:lnTo>
                <a:lnTo>
                  <a:pt x="1101" y="36"/>
                </a:lnTo>
                <a:lnTo>
                  <a:pt x="1110" y="27"/>
                </a:lnTo>
                <a:lnTo>
                  <a:pt x="1116" y="16"/>
                </a:lnTo>
                <a:lnTo>
                  <a:pt x="1125" y="7"/>
                </a:lnTo>
                <a:lnTo>
                  <a:pt x="1134" y="0"/>
                </a:lnTo>
                <a:lnTo>
                  <a:pt x="1150" y="0"/>
                </a:lnTo>
                <a:lnTo>
                  <a:pt x="1168" y="7"/>
                </a:lnTo>
                <a:lnTo>
                  <a:pt x="1172" y="9"/>
                </a:lnTo>
                <a:lnTo>
                  <a:pt x="1175" y="11"/>
                </a:lnTo>
                <a:lnTo>
                  <a:pt x="1177" y="13"/>
                </a:lnTo>
                <a:lnTo>
                  <a:pt x="1179" y="13"/>
                </a:lnTo>
                <a:lnTo>
                  <a:pt x="1181" y="16"/>
                </a:lnTo>
                <a:lnTo>
                  <a:pt x="1184" y="16"/>
                </a:lnTo>
                <a:lnTo>
                  <a:pt x="1190" y="18"/>
                </a:lnTo>
                <a:lnTo>
                  <a:pt x="1197" y="20"/>
                </a:lnTo>
                <a:lnTo>
                  <a:pt x="1199" y="20"/>
                </a:lnTo>
                <a:lnTo>
                  <a:pt x="1204" y="20"/>
                </a:lnTo>
                <a:lnTo>
                  <a:pt x="1204" y="20"/>
                </a:lnTo>
                <a:lnTo>
                  <a:pt x="1206" y="20"/>
                </a:lnTo>
                <a:lnTo>
                  <a:pt x="1210" y="20"/>
                </a:lnTo>
                <a:lnTo>
                  <a:pt x="1215" y="24"/>
                </a:lnTo>
                <a:lnTo>
                  <a:pt x="1219" y="29"/>
                </a:lnTo>
                <a:lnTo>
                  <a:pt x="1222" y="31"/>
                </a:lnTo>
                <a:lnTo>
                  <a:pt x="1224" y="36"/>
                </a:lnTo>
                <a:lnTo>
                  <a:pt x="1224" y="38"/>
                </a:lnTo>
                <a:lnTo>
                  <a:pt x="1224" y="42"/>
                </a:lnTo>
                <a:lnTo>
                  <a:pt x="1226" y="45"/>
                </a:lnTo>
                <a:lnTo>
                  <a:pt x="1228" y="49"/>
                </a:lnTo>
                <a:lnTo>
                  <a:pt x="1235" y="51"/>
                </a:lnTo>
                <a:lnTo>
                  <a:pt x="1242" y="54"/>
                </a:lnTo>
                <a:lnTo>
                  <a:pt x="1249" y="51"/>
                </a:lnTo>
                <a:lnTo>
                  <a:pt x="1257" y="42"/>
                </a:lnTo>
                <a:lnTo>
                  <a:pt x="1269" y="31"/>
                </a:lnTo>
                <a:lnTo>
                  <a:pt x="1284" y="20"/>
                </a:lnTo>
                <a:lnTo>
                  <a:pt x="1300" y="13"/>
                </a:lnTo>
                <a:lnTo>
                  <a:pt x="1320" y="9"/>
                </a:lnTo>
                <a:lnTo>
                  <a:pt x="1345" y="13"/>
                </a:lnTo>
                <a:lnTo>
                  <a:pt x="1369" y="29"/>
                </a:lnTo>
                <a:lnTo>
                  <a:pt x="1378" y="36"/>
                </a:lnTo>
                <a:lnTo>
                  <a:pt x="1383" y="40"/>
                </a:lnTo>
                <a:lnTo>
                  <a:pt x="1387" y="45"/>
                </a:lnTo>
                <a:lnTo>
                  <a:pt x="1390" y="49"/>
                </a:lnTo>
                <a:lnTo>
                  <a:pt x="1394" y="54"/>
                </a:lnTo>
                <a:lnTo>
                  <a:pt x="1401" y="58"/>
                </a:lnTo>
                <a:lnTo>
                  <a:pt x="1412" y="54"/>
                </a:lnTo>
                <a:lnTo>
                  <a:pt x="1421" y="45"/>
                </a:lnTo>
                <a:lnTo>
                  <a:pt x="1428" y="38"/>
                </a:lnTo>
                <a:lnTo>
                  <a:pt x="1437" y="31"/>
                </a:lnTo>
                <a:lnTo>
                  <a:pt x="1450" y="27"/>
                </a:lnTo>
                <a:lnTo>
                  <a:pt x="1466" y="27"/>
                </a:lnTo>
                <a:lnTo>
                  <a:pt x="1479" y="36"/>
                </a:lnTo>
                <a:lnTo>
                  <a:pt x="1490" y="45"/>
                </a:lnTo>
                <a:lnTo>
                  <a:pt x="1501" y="51"/>
                </a:lnTo>
                <a:lnTo>
                  <a:pt x="1508" y="54"/>
                </a:lnTo>
                <a:lnTo>
                  <a:pt x="1513" y="54"/>
                </a:lnTo>
                <a:lnTo>
                  <a:pt x="1517" y="54"/>
                </a:lnTo>
                <a:lnTo>
                  <a:pt x="1522" y="54"/>
                </a:lnTo>
                <a:lnTo>
                  <a:pt x="1524" y="54"/>
                </a:lnTo>
                <a:lnTo>
                  <a:pt x="1528" y="51"/>
                </a:lnTo>
                <a:lnTo>
                  <a:pt x="1533" y="51"/>
                </a:lnTo>
                <a:lnTo>
                  <a:pt x="1539" y="51"/>
                </a:lnTo>
                <a:lnTo>
                  <a:pt x="1544" y="51"/>
                </a:lnTo>
                <a:lnTo>
                  <a:pt x="1546" y="51"/>
                </a:lnTo>
                <a:lnTo>
                  <a:pt x="1548" y="54"/>
                </a:lnTo>
                <a:lnTo>
                  <a:pt x="1548" y="54"/>
                </a:lnTo>
                <a:lnTo>
                  <a:pt x="1548" y="54"/>
                </a:lnTo>
                <a:lnTo>
                  <a:pt x="1551" y="56"/>
                </a:lnTo>
                <a:lnTo>
                  <a:pt x="1555" y="56"/>
                </a:lnTo>
                <a:lnTo>
                  <a:pt x="1562" y="58"/>
                </a:lnTo>
                <a:lnTo>
                  <a:pt x="1573" y="58"/>
                </a:lnTo>
                <a:lnTo>
                  <a:pt x="1584" y="56"/>
                </a:lnTo>
                <a:lnTo>
                  <a:pt x="1593" y="54"/>
                </a:lnTo>
                <a:lnTo>
                  <a:pt x="1607" y="51"/>
                </a:lnTo>
                <a:lnTo>
                  <a:pt x="1627" y="51"/>
                </a:lnTo>
                <a:lnTo>
                  <a:pt x="1642" y="51"/>
                </a:lnTo>
                <a:lnTo>
                  <a:pt x="1656" y="47"/>
                </a:lnTo>
                <a:lnTo>
                  <a:pt x="1665" y="40"/>
                </a:lnTo>
                <a:lnTo>
                  <a:pt x="1674" y="36"/>
                </a:lnTo>
                <a:lnTo>
                  <a:pt x="1687" y="36"/>
                </a:lnTo>
                <a:lnTo>
                  <a:pt x="1698" y="38"/>
                </a:lnTo>
                <a:lnTo>
                  <a:pt x="1707" y="45"/>
                </a:lnTo>
                <a:lnTo>
                  <a:pt x="1716" y="49"/>
                </a:lnTo>
                <a:lnTo>
                  <a:pt x="1727" y="51"/>
                </a:lnTo>
                <a:lnTo>
                  <a:pt x="1741" y="47"/>
                </a:lnTo>
                <a:lnTo>
                  <a:pt x="1754" y="40"/>
                </a:lnTo>
                <a:lnTo>
                  <a:pt x="1763" y="31"/>
                </a:lnTo>
                <a:lnTo>
                  <a:pt x="1774" y="24"/>
                </a:lnTo>
                <a:lnTo>
                  <a:pt x="1790" y="20"/>
                </a:lnTo>
                <a:lnTo>
                  <a:pt x="1815" y="18"/>
                </a:lnTo>
                <a:lnTo>
                  <a:pt x="1833" y="18"/>
                </a:lnTo>
                <a:lnTo>
                  <a:pt x="1842" y="20"/>
                </a:lnTo>
                <a:lnTo>
                  <a:pt x="1848" y="22"/>
                </a:lnTo>
                <a:lnTo>
                  <a:pt x="1853" y="27"/>
                </a:lnTo>
                <a:lnTo>
                  <a:pt x="1860" y="29"/>
                </a:lnTo>
                <a:lnTo>
                  <a:pt x="1873" y="36"/>
                </a:lnTo>
                <a:lnTo>
                  <a:pt x="1884" y="38"/>
                </a:lnTo>
                <a:lnTo>
                  <a:pt x="1895" y="40"/>
                </a:lnTo>
                <a:lnTo>
                  <a:pt x="1907" y="45"/>
                </a:lnTo>
                <a:lnTo>
                  <a:pt x="1920" y="54"/>
                </a:lnTo>
                <a:lnTo>
                  <a:pt x="1938" y="69"/>
                </a:lnTo>
                <a:lnTo>
                  <a:pt x="1949" y="80"/>
                </a:lnTo>
                <a:lnTo>
                  <a:pt x="1962" y="87"/>
                </a:lnTo>
                <a:lnTo>
                  <a:pt x="1976" y="87"/>
                </a:lnTo>
                <a:lnTo>
                  <a:pt x="1996" y="83"/>
                </a:lnTo>
                <a:lnTo>
                  <a:pt x="2018" y="78"/>
                </a:lnTo>
                <a:lnTo>
                  <a:pt x="2036" y="78"/>
                </a:lnTo>
                <a:lnTo>
                  <a:pt x="2052" y="85"/>
                </a:lnTo>
                <a:lnTo>
                  <a:pt x="2063" y="92"/>
                </a:lnTo>
                <a:lnTo>
                  <a:pt x="2072" y="100"/>
                </a:lnTo>
                <a:lnTo>
                  <a:pt x="2083" y="105"/>
                </a:lnTo>
                <a:lnTo>
                  <a:pt x="2097" y="107"/>
                </a:lnTo>
                <a:lnTo>
                  <a:pt x="2108" y="103"/>
                </a:lnTo>
                <a:lnTo>
                  <a:pt x="2117" y="98"/>
                </a:lnTo>
                <a:lnTo>
                  <a:pt x="2126" y="94"/>
                </a:lnTo>
                <a:lnTo>
                  <a:pt x="2139" y="98"/>
                </a:lnTo>
                <a:lnTo>
                  <a:pt x="2148" y="103"/>
                </a:lnTo>
                <a:lnTo>
                  <a:pt x="2157" y="112"/>
                </a:lnTo>
                <a:lnTo>
                  <a:pt x="2166" y="116"/>
                </a:lnTo>
                <a:lnTo>
                  <a:pt x="2177" y="118"/>
                </a:lnTo>
                <a:lnTo>
                  <a:pt x="2193" y="114"/>
                </a:lnTo>
                <a:lnTo>
                  <a:pt x="2211" y="103"/>
                </a:lnTo>
                <a:lnTo>
                  <a:pt x="2227" y="94"/>
                </a:lnTo>
                <a:lnTo>
                  <a:pt x="2238" y="83"/>
                </a:lnTo>
                <a:lnTo>
                  <a:pt x="2249" y="76"/>
                </a:lnTo>
                <a:lnTo>
                  <a:pt x="2260" y="74"/>
                </a:lnTo>
                <a:lnTo>
                  <a:pt x="2276" y="76"/>
                </a:lnTo>
                <a:lnTo>
                  <a:pt x="2296" y="87"/>
                </a:lnTo>
                <a:lnTo>
                  <a:pt x="2294" y="105"/>
                </a:lnTo>
                <a:lnTo>
                  <a:pt x="2291" y="116"/>
                </a:lnTo>
                <a:lnTo>
                  <a:pt x="2287" y="125"/>
                </a:lnTo>
                <a:lnTo>
                  <a:pt x="2283" y="132"/>
                </a:lnTo>
                <a:lnTo>
                  <a:pt x="2280" y="143"/>
                </a:lnTo>
                <a:lnTo>
                  <a:pt x="2283" y="156"/>
                </a:lnTo>
                <a:lnTo>
                  <a:pt x="2287" y="174"/>
                </a:lnTo>
                <a:lnTo>
                  <a:pt x="2289" y="179"/>
                </a:lnTo>
                <a:lnTo>
                  <a:pt x="2291" y="181"/>
                </a:lnTo>
                <a:lnTo>
                  <a:pt x="2291" y="183"/>
                </a:lnTo>
                <a:lnTo>
                  <a:pt x="2294" y="185"/>
                </a:lnTo>
                <a:lnTo>
                  <a:pt x="2294" y="188"/>
                </a:lnTo>
                <a:lnTo>
                  <a:pt x="2296" y="190"/>
                </a:lnTo>
                <a:lnTo>
                  <a:pt x="2298" y="192"/>
                </a:lnTo>
                <a:lnTo>
                  <a:pt x="2307" y="203"/>
                </a:lnTo>
                <a:lnTo>
                  <a:pt x="2332" y="219"/>
                </a:lnTo>
                <a:lnTo>
                  <a:pt x="2352" y="228"/>
                </a:lnTo>
                <a:lnTo>
                  <a:pt x="2370" y="232"/>
                </a:lnTo>
                <a:lnTo>
                  <a:pt x="2385" y="235"/>
                </a:lnTo>
                <a:lnTo>
                  <a:pt x="2401" y="243"/>
                </a:lnTo>
                <a:lnTo>
                  <a:pt x="2417" y="261"/>
                </a:lnTo>
                <a:lnTo>
                  <a:pt x="2428" y="288"/>
                </a:lnTo>
                <a:lnTo>
                  <a:pt x="2435" y="317"/>
                </a:lnTo>
                <a:lnTo>
                  <a:pt x="2441" y="342"/>
                </a:lnTo>
                <a:lnTo>
                  <a:pt x="2446" y="348"/>
                </a:lnTo>
                <a:lnTo>
                  <a:pt x="2450" y="353"/>
                </a:lnTo>
                <a:lnTo>
                  <a:pt x="2455" y="357"/>
                </a:lnTo>
                <a:lnTo>
                  <a:pt x="2459" y="360"/>
                </a:lnTo>
                <a:lnTo>
                  <a:pt x="2468" y="362"/>
                </a:lnTo>
                <a:lnTo>
                  <a:pt x="2477" y="362"/>
                </a:lnTo>
                <a:lnTo>
                  <a:pt x="2511" y="364"/>
                </a:lnTo>
                <a:lnTo>
                  <a:pt x="2535" y="362"/>
                </a:lnTo>
                <a:lnTo>
                  <a:pt x="2553" y="360"/>
                </a:lnTo>
                <a:lnTo>
                  <a:pt x="2569" y="353"/>
                </a:lnTo>
                <a:lnTo>
                  <a:pt x="2589" y="346"/>
                </a:lnTo>
                <a:lnTo>
                  <a:pt x="2614" y="337"/>
                </a:lnTo>
                <a:lnTo>
                  <a:pt x="2632" y="333"/>
                </a:lnTo>
                <a:lnTo>
                  <a:pt x="2647" y="337"/>
                </a:lnTo>
                <a:lnTo>
                  <a:pt x="2661" y="344"/>
                </a:lnTo>
                <a:lnTo>
                  <a:pt x="2674" y="353"/>
                </a:lnTo>
                <a:lnTo>
                  <a:pt x="2688" y="362"/>
                </a:lnTo>
                <a:lnTo>
                  <a:pt x="2710" y="366"/>
                </a:lnTo>
                <a:lnTo>
                  <a:pt x="2735" y="366"/>
                </a:lnTo>
                <a:lnTo>
                  <a:pt x="2748" y="362"/>
                </a:lnTo>
                <a:lnTo>
                  <a:pt x="2757" y="357"/>
                </a:lnTo>
                <a:lnTo>
                  <a:pt x="2764" y="355"/>
                </a:lnTo>
                <a:lnTo>
                  <a:pt x="2770" y="353"/>
                </a:lnTo>
                <a:lnTo>
                  <a:pt x="2779" y="355"/>
                </a:lnTo>
                <a:lnTo>
                  <a:pt x="2788" y="362"/>
                </a:lnTo>
                <a:lnTo>
                  <a:pt x="2804" y="378"/>
                </a:lnTo>
                <a:lnTo>
                  <a:pt x="2813" y="389"/>
                </a:lnTo>
                <a:lnTo>
                  <a:pt x="2817" y="395"/>
                </a:lnTo>
                <a:lnTo>
                  <a:pt x="2820" y="402"/>
                </a:lnTo>
                <a:lnTo>
                  <a:pt x="2822" y="407"/>
                </a:lnTo>
                <a:lnTo>
                  <a:pt x="2826" y="413"/>
                </a:lnTo>
                <a:lnTo>
                  <a:pt x="2831" y="420"/>
                </a:lnTo>
                <a:lnTo>
                  <a:pt x="2842" y="429"/>
                </a:lnTo>
                <a:lnTo>
                  <a:pt x="2858" y="442"/>
                </a:lnTo>
                <a:lnTo>
                  <a:pt x="2882" y="460"/>
                </a:lnTo>
                <a:lnTo>
                  <a:pt x="2896" y="469"/>
                </a:lnTo>
                <a:lnTo>
                  <a:pt x="2905" y="478"/>
                </a:lnTo>
                <a:lnTo>
                  <a:pt x="2907" y="483"/>
                </a:lnTo>
                <a:lnTo>
                  <a:pt x="2909" y="489"/>
                </a:lnTo>
                <a:lnTo>
                  <a:pt x="2911" y="496"/>
                </a:lnTo>
                <a:lnTo>
                  <a:pt x="2916" y="505"/>
                </a:lnTo>
                <a:lnTo>
                  <a:pt x="2923" y="514"/>
                </a:lnTo>
                <a:lnTo>
                  <a:pt x="2938" y="527"/>
                </a:lnTo>
                <a:lnTo>
                  <a:pt x="2958" y="545"/>
                </a:lnTo>
                <a:lnTo>
                  <a:pt x="2992" y="567"/>
                </a:lnTo>
                <a:lnTo>
                  <a:pt x="2992" y="590"/>
                </a:lnTo>
                <a:lnTo>
                  <a:pt x="2994" y="603"/>
                </a:lnTo>
                <a:lnTo>
                  <a:pt x="2997" y="610"/>
                </a:lnTo>
                <a:lnTo>
                  <a:pt x="3003" y="617"/>
                </a:lnTo>
                <a:lnTo>
                  <a:pt x="3012" y="623"/>
                </a:lnTo>
                <a:lnTo>
                  <a:pt x="3021" y="634"/>
                </a:lnTo>
                <a:lnTo>
                  <a:pt x="3028" y="641"/>
                </a:lnTo>
                <a:lnTo>
                  <a:pt x="3030" y="648"/>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Freeform 17"/>
          <p:cNvSpPr>
            <a:spLocks/>
          </p:cNvSpPr>
          <p:nvPr/>
        </p:nvSpPr>
        <p:spPr bwMode="auto">
          <a:xfrm>
            <a:off x="8003740" y="5491860"/>
            <a:ext cx="2185988" cy="866775"/>
          </a:xfrm>
          <a:custGeom>
            <a:avLst/>
            <a:gdLst>
              <a:gd name="T0" fmla="*/ 1243 w 1377"/>
              <a:gd name="T1" fmla="*/ 79 h 546"/>
              <a:gd name="T2" fmla="*/ 1236 w 1377"/>
              <a:gd name="T3" fmla="*/ 141 h 546"/>
              <a:gd name="T4" fmla="*/ 1263 w 1377"/>
              <a:gd name="T5" fmla="*/ 132 h 546"/>
              <a:gd name="T6" fmla="*/ 1283 w 1377"/>
              <a:gd name="T7" fmla="*/ 137 h 546"/>
              <a:gd name="T8" fmla="*/ 1319 w 1377"/>
              <a:gd name="T9" fmla="*/ 134 h 546"/>
              <a:gd name="T10" fmla="*/ 1377 w 1377"/>
              <a:gd name="T11" fmla="*/ 150 h 546"/>
              <a:gd name="T12" fmla="*/ 1346 w 1377"/>
              <a:gd name="T13" fmla="*/ 163 h 546"/>
              <a:gd name="T14" fmla="*/ 1312 w 1377"/>
              <a:gd name="T15" fmla="*/ 168 h 546"/>
              <a:gd name="T16" fmla="*/ 1245 w 1377"/>
              <a:gd name="T17" fmla="*/ 166 h 546"/>
              <a:gd name="T18" fmla="*/ 1146 w 1377"/>
              <a:gd name="T19" fmla="*/ 253 h 546"/>
              <a:gd name="T20" fmla="*/ 1079 w 1377"/>
              <a:gd name="T21" fmla="*/ 277 h 546"/>
              <a:gd name="T22" fmla="*/ 1064 w 1377"/>
              <a:gd name="T23" fmla="*/ 324 h 546"/>
              <a:gd name="T24" fmla="*/ 1104 w 1377"/>
              <a:gd name="T25" fmla="*/ 320 h 546"/>
              <a:gd name="T26" fmla="*/ 1113 w 1377"/>
              <a:gd name="T27" fmla="*/ 344 h 546"/>
              <a:gd name="T28" fmla="*/ 1075 w 1377"/>
              <a:gd name="T29" fmla="*/ 353 h 546"/>
              <a:gd name="T30" fmla="*/ 1032 w 1377"/>
              <a:gd name="T31" fmla="*/ 420 h 546"/>
              <a:gd name="T32" fmla="*/ 990 w 1377"/>
              <a:gd name="T33" fmla="*/ 458 h 546"/>
              <a:gd name="T34" fmla="*/ 956 w 1377"/>
              <a:gd name="T35" fmla="*/ 492 h 546"/>
              <a:gd name="T36" fmla="*/ 871 w 1377"/>
              <a:gd name="T37" fmla="*/ 523 h 546"/>
              <a:gd name="T38" fmla="*/ 808 w 1377"/>
              <a:gd name="T39" fmla="*/ 519 h 546"/>
              <a:gd name="T40" fmla="*/ 755 w 1377"/>
              <a:gd name="T41" fmla="*/ 528 h 546"/>
              <a:gd name="T42" fmla="*/ 654 w 1377"/>
              <a:gd name="T43" fmla="*/ 532 h 546"/>
              <a:gd name="T44" fmla="*/ 504 w 1377"/>
              <a:gd name="T45" fmla="*/ 517 h 546"/>
              <a:gd name="T46" fmla="*/ 502 w 1377"/>
              <a:gd name="T47" fmla="*/ 537 h 546"/>
              <a:gd name="T48" fmla="*/ 462 w 1377"/>
              <a:gd name="T49" fmla="*/ 505 h 546"/>
              <a:gd name="T50" fmla="*/ 399 w 1377"/>
              <a:gd name="T51" fmla="*/ 490 h 546"/>
              <a:gd name="T52" fmla="*/ 350 w 1377"/>
              <a:gd name="T53" fmla="*/ 454 h 546"/>
              <a:gd name="T54" fmla="*/ 343 w 1377"/>
              <a:gd name="T55" fmla="*/ 470 h 546"/>
              <a:gd name="T56" fmla="*/ 218 w 1377"/>
              <a:gd name="T57" fmla="*/ 450 h 546"/>
              <a:gd name="T58" fmla="*/ 202 w 1377"/>
              <a:gd name="T59" fmla="*/ 429 h 546"/>
              <a:gd name="T60" fmla="*/ 146 w 1377"/>
              <a:gd name="T61" fmla="*/ 396 h 546"/>
              <a:gd name="T62" fmla="*/ 50 w 1377"/>
              <a:gd name="T63" fmla="*/ 420 h 546"/>
              <a:gd name="T64" fmla="*/ 12 w 1377"/>
              <a:gd name="T65" fmla="*/ 351 h 546"/>
              <a:gd name="T66" fmla="*/ 0 w 1377"/>
              <a:gd name="T67" fmla="*/ 324 h 546"/>
              <a:gd name="T68" fmla="*/ 25 w 1377"/>
              <a:gd name="T69" fmla="*/ 282 h 546"/>
              <a:gd name="T70" fmla="*/ 130 w 1377"/>
              <a:gd name="T71" fmla="*/ 291 h 546"/>
              <a:gd name="T72" fmla="*/ 175 w 1377"/>
              <a:gd name="T73" fmla="*/ 289 h 546"/>
              <a:gd name="T74" fmla="*/ 186 w 1377"/>
              <a:gd name="T75" fmla="*/ 255 h 546"/>
              <a:gd name="T76" fmla="*/ 269 w 1377"/>
              <a:gd name="T77" fmla="*/ 253 h 546"/>
              <a:gd name="T78" fmla="*/ 305 w 1377"/>
              <a:gd name="T79" fmla="*/ 199 h 546"/>
              <a:gd name="T80" fmla="*/ 435 w 1377"/>
              <a:gd name="T81" fmla="*/ 175 h 546"/>
              <a:gd name="T82" fmla="*/ 517 w 1377"/>
              <a:gd name="T83" fmla="*/ 159 h 546"/>
              <a:gd name="T84" fmla="*/ 542 w 1377"/>
              <a:gd name="T85" fmla="*/ 146 h 546"/>
              <a:gd name="T86" fmla="*/ 576 w 1377"/>
              <a:gd name="T87" fmla="*/ 130 h 546"/>
              <a:gd name="T88" fmla="*/ 598 w 1377"/>
              <a:gd name="T89" fmla="*/ 126 h 546"/>
              <a:gd name="T90" fmla="*/ 629 w 1377"/>
              <a:gd name="T91" fmla="*/ 119 h 546"/>
              <a:gd name="T92" fmla="*/ 672 w 1377"/>
              <a:gd name="T93" fmla="*/ 112 h 546"/>
              <a:gd name="T94" fmla="*/ 757 w 1377"/>
              <a:gd name="T95" fmla="*/ 94 h 546"/>
              <a:gd name="T96" fmla="*/ 860 w 1377"/>
              <a:gd name="T97" fmla="*/ 110 h 546"/>
              <a:gd name="T98" fmla="*/ 920 w 1377"/>
              <a:gd name="T99" fmla="*/ 81 h 546"/>
              <a:gd name="T100" fmla="*/ 1030 w 1377"/>
              <a:gd name="T101" fmla="*/ 38 h 546"/>
              <a:gd name="T102" fmla="*/ 1052 w 1377"/>
              <a:gd name="T103" fmla="*/ 45 h 546"/>
              <a:gd name="T104" fmla="*/ 1108 w 1377"/>
              <a:gd name="T105" fmla="*/ 38 h 546"/>
              <a:gd name="T106" fmla="*/ 1167 w 1377"/>
              <a:gd name="T107" fmla="*/ 50 h 546"/>
              <a:gd name="T108" fmla="*/ 1265 w 1377"/>
              <a:gd name="T109" fmla="*/ 12 h 546"/>
              <a:gd name="T110" fmla="*/ 1332 w 1377"/>
              <a:gd name="T111" fmla="*/ 0 h 546"/>
              <a:gd name="T112" fmla="*/ 1319 w 1377"/>
              <a:gd name="T113" fmla="*/ 2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7" h="546">
                <a:moveTo>
                  <a:pt x="1299" y="25"/>
                </a:moveTo>
                <a:lnTo>
                  <a:pt x="1287" y="41"/>
                </a:lnTo>
                <a:lnTo>
                  <a:pt x="1281" y="52"/>
                </a:lnTo>
                <a:lnTo>
                  <a:pt x="1272" y="61"/>
                </a:lnTo>
                <a:lnTo>
                  <a:pt x="1261" y="70"/>
                </a:lnTo>
                <a:lnTo>
                  <a:pt x="1243" y="79"/>
                </a:lnTo>
                <a:lnTo>
                  <a:pt x="1223" y="92"/>
                </a:lnTo>
                <a:lnTo>
                  <a:pt x="1214" y="108"/>
                </a:lnTo>
                <a:lnTo>
                  <a:pt x="1211" y="121"/>
                </a:lnTo>
                <a:lnTo>
                  <a:pt x="1216" y="130"/>
                </a:lnTo>
                <a:lnTo>
                  <a:pt x="1225" y="139"/>
                </a:lnTo>
                <a:lnTo>
                  <a:pt x="1236" y="141"/>
                </a:lnTo>
                <a:lnTo>
                  <a:pt x="1240" y="141"/>
                </a:lnTo>
                <a:lnTo>
                  <a:pt x="1245" y="139"/>
                </a:lnTo>
                <a:lnTo>
                  <a:pt x="1249" y="137"/>
                </a:lnTo>
                <a:lnTo>
                  <a:pt x="1252" y="134"/>
                </a:lnTo>
                <a:lnTo>
                  <a:pt x="1256" y="134"/>
                </a:lnTo>
                <a:lnTo>
                  <a:pt x="1263" y="132"/>
                </a:lnTo>
                <a:lnTo>
                  <a:pt x="1270" y="132"/>
                </a:lnTo>
                <a:lnTo>
                  <a:pt x="1274" y="132"/>
                </a:lnTo>
                <a:lnTo>
                  <a:pt x="1278" y="132"/>
                </a:lnTo>
                <a:lnTo>
                  <a:pt x="1281" y="134"/>
                </a:lnTo>
                <a:lnTo>
                  <a:pt x="1281" y="137"/>
                </a:lnTo>
                <a:lnTo>
                  <a:pt x="1283" y="137"/>
                </a:lnTo>
                <a:lnTo>
                  <a:pt x="1285" y="139"/>
                </a:lnTo>
                <a:lnTo>
                  <a:pt x="1287" y="141"/>
                </a:lnTo>
                <a:lnTo>
                  <a:pt x="1292" y="141"/>
                </a:lnTo>
                <a:lnTo>
                  <a:pt x="1299" y="141"/>
                </a:lnTo>
                <a:lnTo>
                  <a:pt x="1308" y="139"/>
                </a:lnTo>
                <a:lnTo>
                  <a:pt x="1319" y="134"/>
                </a:lnTo>
                <a:lnTo>
                  <a:pt x="1330" y="130"/>
                </a:lnTo>
                <a:lnTo>
                  <a:pt x="1343" y="123"/>
                </a:lnTo>
                <a:lnTo>
                  <a:pt x="1355" y="123"/>
                </a:lnTo>
                <a:lnTo>
                  <a:pt x="1366" y="126"/>
                </a:lnTo>
                <a:lnTo>
                  <a:pt x="1372" y="134"/>
                </a:lnTo>
                <a:lnTo>
                  <a:pt x="1377" y="150"/>
                </a:lnTo>
                <a:lnTo>
                  <a:pt x="1372" y="152"/>
                </a:lnTo>
                <a:lnTo>
                  <a:pt x="1368" y="155"/>
                </a:lnTo>
                <a:lnTo>
                  <a:pt x="1364" y="157"/>
                </a:lnTo>
                <a:lnTo>
                  <a:pt x="1357" y="157"/>
                </a:lnTo>
                <a:lnTo>
                  <a:pt x="1352" y="159"/>
                </a:lnTo>
                <a:lnTo>
                  <a:pt x="1346" y="163"/>
                </a:lnTo>
                <a:lnTo>
                  <a:pt x="1341" y="166"/>
                </a:lnTo>
                <a:lnTo>
                  <a:pt x="1339" y="168"/>
                </a:lnTo>
                <a:lnTo>
                  <a:pt x="1337" y="170"/>
                </a:lnTo>
                <a:lnTo>
                  <a:pt x="1334" y="170"/>
                </a:lnTo>
                <a:lnTo>
                  <a:pt x="1328" y="170"/>
                </a:lnTo>
                <a:lnTo>
                  <a:pt x="1312" y="168"/>
                </a:lnTo>
                <a:lnTo>
                  <a:pt x="1299" y="166"/>
                </a:lnTo>
                <a:lnTo>
                  <a:pt x="1287" y="159"/>
                </a:lnTo>
                <a:lnTo>
                  <a:pt x="1276" y="157"/>
                </a:lnTo>
                <a:lnTo>
                  <a:pt x="1267" y="155"/>
                </a:lnTo>
                <a:lnTo>
                  <a:pt x="1256" y="157"/>
                </a:lnTo>
                <a:lnTo>
                  <a:pt x="1245" y="166"/>
                </a:lnTo>
                <a:lnTo>
                  <a:pt x="1231" y="184"/>
                </a:lnTo>
                <a:lnTo>
                  <a:pt x="1214" y="208"/>
                </a:lnTo>
                <a:lnTo>
                  <a:pt x="1198" y="233"/>
                </a:lnTo>
                <a:lnTo>
                  <a:pt x="1180" y="246"/>
                </a:lnTo>
                <a:lnTo>
                  <a:pt x="1164" y="251"/>
                </a:lnTo>
                <a:lnTo>
                  <a:pt x="1146" y="253"/>
                </a:lnTo>
                <a:lnTo>
                  <a:pt x="1131" y="255"/>
                </a:lnTo>
                <a:lnTo>
                  <a:pt x="1115" y="260"/>
                </a:lnTo>
                <a:lnTo>
                  <a:pt x="1104" y="266"/>
                </a:lnTo>
                <a:lnTo>
                  <a:pt x="1099" y="271"/>
                </a:lnTo>
                <a:lnTo>
                  <a:pt x="1090" y="273"/>
                </a:lnTo>
                <a:lnTo>
                  <a:pt x="1079" y="277"/>
                </a:lnTo>
                <a:lnTo>
                  <a:pt x="1057" y="286"/>
                </a:lnTo>
                <a:lnTo>
                  <a:pt x="1048" y="295"/>
                </a:lnTo>
                <a:lnTo>
                  <a:pt x="1046" y="307"/>
                </a:lnTo>
                <a:lnTo>
                  <a:pt x="1048" y="313"/>
                </a:lnTo>
                <a:lnTo>
                  <a:pt x="1055" y="320"/>
                </a:lnTo>
                <a:lnTo>
                  <a:pt x="1064" y="324"/>
                </a:lnTo>
                <a:lnTo>
                  <a:pt x="1068" y="327"/>
                </a:lnTo>
                <a:lnTo>
                  <a:pt x="1077" y="324"/>
                </a:lnTo>
                <a:lnTo>
                  <a:pt x="1082" y="322"/>
                </a:lnTo>
                <a:lnTo>
                  <a:pt x="1086" y="318"/>
                </a:lnTo>
                <a:lnTo>
                  <a:pt x="1093" y="318"/>
                </a:lnTo>
                <a:lnTo>
                  <a:pt x="1104" y="320"/>
                </a:lnTo>
                <a:lnTo>
                  <a:pt x="1124" y="327"/>
                </a:lnTo>
                <a:lnTo>
                  <a:pt x="1120" y="333"/>
                </a:lnTo>
                <a:lnTo>
                  <a:pt x="1117" y="338"/>
                </a:lnTo>
                <a:lnTo>
                  <a:pt x="1115" y="342"/>
                </a:lnTo>
                <a:lnTo>
                  <a:pt x="1115" y="344"/>
                </a:lnTo>
                <a:lnTo>
                  <a:pt x="1113" y="344"/>
                </a:lnTo>
                <a:lnTo>
                  <a:pt x="1111" y="344"/>
                </a:lnTo>
                <a:lnTo>
                  <a:pt x="1108" y="344"/>
                </a:lnTo>
                <a:lnTo>
                  <a:pt x="1104" y="347"/>
                </a:lnTo>
                <a:lnTo>
                  <a:pt x="1097" y="347"/>
                </a:lnTo>
                <a:lnTo>
                  <a:pt x="1090" y="349"/>
                </a:lnTo>
                <a:lnTo>
                  <a:pt x="1075" y="353"/>
                </a:lnTo>
                <a:lnTo>
                  <a:pt x="1066" y="360"/>
                </a:lnTo>
                <a:lnTo>
                  <a:pt x="1061" y="367"/>
                </a:lnTo>
                <a:lnTo>
                  <a:pt x="1059" y="376"/>
                </a:lnTo>
                <a:lnTo>
                  <a:pt x="1055" y="389"/>
                </a:lnTo>
                <a:lnTo>
                  <a:pt x="1048" y="403"/>
                </a:lnTo>
                <a:lnTo>
                  <a:pt x="1032" y="420"/>
                </a:lnTo>
                <a:lnTo>
                  <a:pt x="1008" y="443"/>
                </a:lnTo>
                <a:lnTo>
                  <a:pt x="1003" y="447"/>
                </a:lnTo>
                <a:lnTo>
                  <a:pt x="999" y="450"/>
                </a:lnTo>
                <a:lnTo>
                  <a:pt x="994" y="454"/>
                </a:lnTo>
                <a:lnTo>
                  <a:pt x="992" y="456"/>
                </a:lnTo>
                <a:lnTo>
                  <a:pt x="990" y="458"/>
                </a:lnTo>
                <a:lnTo>
                  <a:pt x="988" y="461"/>
                </a:lnTo>
                <a:lnTo>
                  <a:pt x="983" y="465"/>
                </a:lnTo>
                <a:lnTo>
                  <a:pt x="979" y="472"/>
                </a:lnTo>
                <a:lnTo>
                  <a:pt x="972" y="481"/>
                </a:lnTo>
                <a:lnTo>
                  <a:pt x="965" y="487"/>
                </a:lnTo>
                <a:lnTo>
                  <a:pt x="956" y="492"/>
                </a:lnTo>
                <a:lnTo>
                  <a:pt x="945" y="496"/>
                </a:lnTo>
                <a:lnTo>
                  <a:pt x="920" y="501"/>
                </a:lnTo>
                <a:lnTo>
                  <a:pt x="896" y="505"/>
                </a:lnTo>
                <a:lnTo>
                  <a:pt x="882" y="512"/>
                </a:lnTo>
                <a:lnTo>
                  <a:pt x="876" y="517"/>
                </a:lnTo>
                <a:lnTo>
                  <a:pt x="871" y="523"/>
                </a:lnTo>
                <a:lnTo>
                  <a:pt x="864" y="525"/>
                </a:lnTo>
                <a:lnTo>
                  <a:pt x="849" y="528"/>
                </a:lnTo>
                <a:lnTo>
                  <a:pt x="838" y="525"/>
                </a:lnTo>
                <a:lnTo>
                  <a:pt x="829" y="523"/>
                </a:lnTo>
                <a:lnTo>
                  <a:pt x="822" y="519"/>
                </a:lnTo>
                <a:lnTo>
                  <a:pt x="808" y="519"/>
                </a:lnTo>
                <a:lnTo>
                  <a:pt x="799" y="519"/>
                </a:lnTo>
                <a:lnTo>
                  <a:pt x="795" y="521"/>
                </a:lnTo>
                <a:lnTo>
                  <a:pt x="791" y="523"/>
                </a:lnTo>
                <a:lnTo>
                  <a:pt x="786" y="525"/>
                </a:lnTo>
                <a:lnTo>
                  <a:pt x="775" y="528"/>
                </a:lnTo>
                <a:lnTo>
                  <a:pt x="755" y="528"/>
                </a:lnTo>
                <a:lnTo>
                  <a:pt x="732" y="525"/>
                </a:lnTo>
                <a:lnTo>
                  <a:pt x="717" y="521"/>
                </a:lnTo>
                <a:lnTo>
                  <a:pt x="701" y="519"/>
                </a:lnTo>
                <a:lnTo>
                  <a:pt x="685" y="521"/>
                </a:lnTo>
                <a:lnTo>
                  <a:pt x="670" y="528"/>
                </a:lnTo>
                <a:lnTo>
                  <a:pt x="654" y="532"/>
                </a:lnTo>
                <a:lnTo>
                  <a:pt x="576" y="546"/>
                </a:lnTo>
                <a:lnTo>
                  <a:pt x="556" y="541"/>
                </a:lnTo>
                <a:lnTo>
                  <a:pt x="540" y="530"/>
                </a:lnTo>
                <a:lnTo>
                  <a:pt x="524" y="521"/>
                </a:lnTo>
                <a:lnTo>
                  <a:pt x="506" y="512"/>
                </a:lnTo>
                <a:lnTo>
                  <a:pt x="504" y="517"/>
                </a:lnTo>
                <a:lnTo>
                  <a:pt x="502" y="521"/>
                </a:lnTo>
                <a:lnTo>
                  <a:pt x="502" y="521"/>
                </a:lnTo>
                <a:lnTo>
                  <a:pt x="502" y="523"/>
                </a:lnTo>
                <a:lnTo>
                  <a:pt x="502" y="525"/>
                </a:lnTo>
                <a:lnTo>
                  <a:pt x="502" y="530"/>
                </a:lnTo>
                <a:lnTo>
                  <a:pt x="502" y="537"/>
                </a:lnTo>
                <a:lnTo>
                  <a:pt x="488" y="534"/>
                </a:lnTo>
                <a:lnTo>
                  <a:pt x="482" y="530"/>
                </a:lnTo>
                <a:lnTo>
                  <a:pt x="477" y="525"/>
                </a:lnTo>
                <a:lnTo>
                  <a:pt x="475" y="519"/>
                </a:lnTo>
                <a:lnTo>
                  <a:pt x="470" y="512"/>
                </a:lnTo>
                <a:lnTo>
                  <a:pt x="462" y="505"/>
                </a:lnTo>
                <a:lnTo>
                  <a:pt x="448" y="501"/>
                </a:lnTo>
                <a:lnTo>
                  <a:pt x="423" y="499"/>
                </a:lnTo>
                <a:lnTo>
                  <a:pt x="412" y="496"/>
                </a:lnTo>
                <a:lnTo>
                  <a:pt x="406" y="496"/>
                </a:lnTo>
                <a:lnTo>
                  <a:pt x="401" y="494"/>
                </a:lnTo>
                <a:lnTo>
                  <a:pt x="399" y="490"/>
                </a:lnTo>
                <a:lnTo>
                  <a:pt x="397" y="485"/>
                </a:lnTo>
                <a:lnTo>
                  <a:pt x="392" y="481"/>
                </a:lnTo>
                <a:lnTo>
                  <a:pt x="390" y="474"/>
                </a:lnTo>
                <a:lnTo>
                  <a:pt x="381" y="461"/>
                </a:lnTo>
                <a:lnTo>
                  <a:pt x="368" y="456"/>
                </a:lnTo>
                <a:lnTo>
                  <a:pt x="350" y="454"/>
                </a:lnTo>
                <a:lnTo>
                  <a:pt x="347" y="458"/>
                </a:lnTo>
                <a:lnTo>
                  <a:pt x="347" y="463"/>
                </a:lnTo>
                <a:lnTo>
                  <a:pt x="345" y="465"/>
                </a:lnTo>
                <a:lnTo>
                  <a:pt x="345" y="465"/>
                </a:lnTo>
                <a:lnTo>
                  <a:pt x="345" y="467"/>
                </a:lnTo>
                <a:lnTo>
                  <a:pt x="343" y="470"/>
                </a:lnTo>
                <a:lnTo>
                  <a:pt x="338" y="474"/>
                </a:lnTo>
                <a:lnTo>
                  <a:pt x="316" y="461"/>
                </a:lnTo>
                <a:lnTo>
                  <a:pt x="296" y="452"/>
                </a:lnTo>
                <a:lnTo>
                  <a:pt x="276" y="450"/>
                </a:lnTo>
                <a:lnTo>
                  <a:pt x="251" y="450"/>
                </a:lnTo>
                <a:lnTo>
                  <a:pt x="218" y="450"/>
                </a:lnTo>
                <a:lnTo>
                  <a:pt x="213" y="443"/>
                </a:lnTo>
                <a:lnTo>
                  <a:pt x="211" y="438"/>
                </a:lnTo>
                <a:lnTo>
                  <a:pt x="209" y="434"/>
                </a:lnTo>
                <a:lnTo>
                  <a:pt x="206" y="432"/>
                </a:lnTo>
                <a:lnTo>
                  <a:pt x="204" y="432"/>
                </a:lnTo>
                <a:lnTo>
                  <a:pt x="202" y="429"/>
                </a:lnTo>
                <a:lnTo>
                  <a:pt x="197" y="427"/>
                </a:lnTo>
                <a:lnTo>
                  <a:pt x="193" y="427"/>
                </a:lnTo>
                <a:lnTo>
                  <a:pt x="184" y="423"/>
                </a:lnTo>
                <a:lnTo>
                  <a:pt x="171" y="414"/>
                </a:lnTo>
                <a:lnTo>
                  <a:pt x="157" y="405"/>
                </a:lnTo>
                <a:lnTo>
                  <a:pt x="146" y="396"/>
                </a:lnTo>
                <a:lnTo>
                  <a:pt x="135" y="389"/>
                </a:lnTo>
                <a:lnTo>
                  <a:pt x="121" y="389"/>
                </a:lnTo>
                <a:lnTo>
                  <a:pt x="106" y="396"/>
                </a:lnTo>
                <a:lnTo>
                  <a:pt x="81" y="412"/>
                </a:lnTo>
                <a:lnTo>
                  <a:pt x="63" y="420"/>
                </a:lnTo>
                <a:lnTo>
                  <a:pt x="50" y="420"/>
                </a:lnTo>
                <a:lnTo>
                  <a:pt x="41" y="416"/>
                </a:lnTo>
                <a:lnTo>
                  <a:pt x="32" y="405"/>
                </a:lnTo>
                <a:lnTo>
                  <a:pt x="27" y="391"/>
                </a:lnTo>
                <a:lnTo>
                  <a:pt x="21" y="376"/>
                </a:lnTo>
                <a:lnTo>
                  <a:pt x="16" y="362"/>
                </a:lnTo>
                <a:lnTo>
                  <a:pt x="12" y="351"/>
                </a:lnTo>
                <a:lnTo>
                  <a:pt x="7" y="336"/>
                </a:lnTo>
                <a:lnTo>
                  <a:pt x="3" y="331"/>
                </a:lnTo>
                <a:lnTo>
                  <a:pt x="3" y="331"/>
                </a:lnTo>
                <a:lnTo>
                  <a:pt x="0" y="331"/>
                </a:lnTo>
                <a:lnTo>
                  <a:pt x="0" y="331"/>
                </a:lnTo>
                <a:lnTo>
                  <a:pt x="0" y="324"/>
                </a:lnTo>
                <a:lnTo>
                  <a:pt x="0" y="307"/>
                </a:lnTo>
                <a:lnTo>
                  <a:pt x="3" y="300"/>
                </a:lnTo>
                <a:lnTo>
                  <a:pt x="7" y="295"/>
                </a:lnTo>
                <a:lnTo>
                  <a:pt x="12" y="289"/>
                </a:lnTo>
                <a:lnTo>
                  <a:pt x="18" y="284"/>
                </a:lnTo>
                <a:lnTo>
                  <a:pt x="25" y="282"/>
                </a:lnTo>
                <a:lnTo>
                  <a:pt x="103" y="275"/>
                </a:lnTo>
                <a:lnTo>
                  <a:pt x="115" y="277"/>
                </a:lnTo>
                <a:lnTo>
                  <a:pt x="119" y="280"/>
                </a:lnTo>
                <a:lnTo>
                  <a:pt x="121" y="284"/>
                </a:lnTo>
                <a:lnTo>
                  <a:pt x="124" y="286"/>
                </a:lnTo>
                <a:lnTo>
                  <a:pt x="130" y="291"/>
                </a:lnTo>
                <a:lnTo>
                  <a:pt x="141" y="293"/>
                </a:lnTo>
                <a:lnTo>
                  <a:pt x="164" y="293"/>
                </a:lnTo>
                <a:lnTo>
                  <a:pt x="168" y="293"/>
                </a:lnTo>
                <a:lnTo>
                  <a:pt x="171" y="291"/>
                </a:lnTo>
                <a:lnTo>
                  <a:pt x="173" y="291"/>
                </a:lnTo>
                <a:lnTo>
                  <a:pt x="175" y="289"/>
                </a:lnTo>
                <a:lnTo>
                  <a:pt x="177" y="286"/>
                </a:lnTo>
                <a:lnTo>
                  <a:pt x="180" y="286"/>
                </a:lnTo>
                <a:lnTo>
                  <a:pt x="188" y="284"/>
                </a:lnTo>
                <a:lnTo>
                  <a:pt x="186" y="275"/>
                </a:lnTo>
                <a:lnTo>
                  <a:pt x="186" y="264"/>
                </a:lnTo>
                <a:lnTo>
                  <a:pt x="186" y="255"/>
                </a:lnTo>
                <a:lnTo>
                  <a:pt x="193" y="246"/>
                </a:lnTo>
                <a:lnTo>
                  <a:pt x="206" y="244"/>
                </a:lnTo>
                <a:lnTo>
                  <a:pt x="224" y="246"/>
                </a:lnTo>
                <a:lnTo>
                  <a:pt x="240" y="253"/>
                </a:lnTo>
                <a:lnTo>
                  <a:pt x="256" y="257"/>
                </a:lnTo>
                <a:lnTo>
                  <a:pt x="269" y="253"/>
                </a:lnTo>
                <a:lnTo>
                  <a:pt x="278" y="244"/>
                </a:lnTo>
                <a:lnTo>
                  <a:pt x="282" y="233"/>
                </a:lnTo>
                <a:lnTo>
                  <a:pt x="282" y="224"/>
                </a:lnTo>
                <a:lnTo>
                  <a:pt x="285" y="213"/>
                </a:lnTo>
                <a:lnTo>
                  <a:pt x="291" y="204"/>
                </a:lnTo>
                <a:lnTo>
                  <a:pt x="305" y="199"/>
                </a:lnTo>
                <a:lnTo>
                  <a:pt x="329" y="195"/>
                </a:lnTo>
                <a:lnTo>
                  <a:pt x="368" y="193"/>
                </a:lnTo>
                <a:lnTo>
                  <a:pt x="392" y="188"/>
                </a:lnTo>
                <a:lnTo>
                  <a:pt x="410" y="184"/>
                </a:lnTo>
                <a:lnTo>
                  <a:pt x="423" y="179"/>
                </a:lnTo>
                <a:lnTo>
                  <a:pt x="435" y="175"/>
                </a:lnTo>
                <a:lnTo>
                  <a:pt x="450" y="166"/>
                </a:lnTo>
                <a:lnTo>
                  <a:pt x="473" y="157"/>
                </a:lnTo>
                <a:lnTo>
                  <a:pt x="488" y="152"/>
                </a:lnTo>
                <a:lnTo>
                  <a:pt x="497" y="152"/>
                </a:lnTo>
                <a:lnTo>
                  <a:pt x="506" y="157"/>
                </a:lnTo>
                <a:lnTo>
                  <a:pt x="517" y="159"/>
                </a:lnTo>
                <a:lnTo>
                  <a:pt x="531" y="161"/>
                </a:lnTo>
                <a:lnTo>
                  <a:pt x="533" y="159"/>
                </a:lnTo>
                <a:lnTo>
                  <a:pt x="538" y="157"/>
                </a:lnTo>
                <a:lnTo>
                  <a:pt x="538" y="155"/>
                </a:lnTo>
                <a:lnTo>
                  <a:pt x="540" y="150"/>
                </a:lnTo>
                <a:lnTo>
                  <a:pt x="542" y="146"/>
                </a:lnTo>
                <a:lnTo>
                  <a:pt x="547" y="141"/>
                </a:lnTo>
                <a:lnTo>
                  <a:pt x="551" y="139"/>
                </a:lnTo>
                <a:lnTo>
                  <a:pt x="558" y="134"/>
                </a:lnTo>
                <a:lnTo>
                  <a:pt x="564" y="132"/>
                </a:lnTo>
                <a:lnTo>
                  <a:pt x="571" y="132"/>
                </a:lnTo>
                <a:lnTo>
                  <a:pt x="576" y="130"/>
                </a:lnTo>
                <a:lnTo>
                  <a:pt x="578" y="132"/>
                </a:lnTo>
                <a:lnTo>
                  <a:pt x="582" y="132"/>
                </a:lnTo>
                <a:lnTo>
                  <a:pt x="585" y="130"/>
                </a:lnTo>
                <a:lnTo>
                  <a:pt x="589" y="130"/>
                </a:lnTo>
                <a:lnTo>
                  <a:pt x="596" y="128"/>
                </a:lnTo>
                <a:lnTo>
                  <a:pt x="598" y="126"/>
                </a:lnTo>
                <a:lnTo>
                  <a:pt x="603" y="123"/>
                </a:lnTo>
                <a:lnTo>
                  <a:pt x="607" y="119"/>
                </a:lnTo>
                <a:lnTo>
                  <a:pt x="611" y="119"/>
                </a:lnTo>
                <a:lnTo>
                  <a:pt x="618" y="117"/>
                </a:lnTo>
                <a:lnTo>
                  <a:pt x="625" y="117"/>
                </a:lnTo>
                <a:lnTo>
                  <a:pt x="629" y="119"/>
                </a:lnTo>
                <a:lnTo>
                  <a:pt x="634" y="121"/>
                </a:lnTo>
                <a:lnTo>
                  <a:pt x="638" y="123"/>
                </a:lnTo>
                <a:lnTo>
                  <a:pt x="643" y="126"/>
                </a:lnTo>
                <a:lnTo>
                  <a:pt x="647" y="128"/>
                </a:lnTo>
                <a:lnTo>
                  <a:pt x="658" y="123"/>
                </a:lnTo>
                <a:lnTo>
                  <a:pt x="672" y="112"/>
                </a:lnTo>
                <a:lnTo>
                  <a:pt x="690" y="101"/>
                </a:lnTo>
                <a:lnTo>
                  <a:pt x="712" y="92"/>
                </a:lnTo>
                <a:lnTo>
                  <a:pt x="737" y="88"/>
                </a:lnTo>
                <a:lnTo>
                  <a:pt x="748" y="90"/>
                </a:lnTo>
                <a:lnTo>
                  <a:pt x="752" y="92"/>
                </a:lnTo>
                <a:lnTo>
                  <a:pt x="757" y="94"/>
                </a:lnTo>
                <a:lnTo>
                  <a:pt x="761" y="96"/>
                </a:lnTo>
                <a:lnTo>
                  <a:pt x="770" y="101"/>
                </a:lnTo>
                <a:lnTo>
                  <a:pt x="784" y="105"/>
                </a:lnTo>
                <a:lnTo>
                  <a:pt x="808" y="108"/>
                </a:lnTo>
                <a:lnTo>
                  <a:pt x="844" y="110"/>
                </a:lnTo>
                <a:lnTo>
                  <a:pt x="860" y="110"/>
                </a:lnTo>
                <a:lnTo>
                  <a:pt x="869" y="105"/>
                </a:lnTo>
                <a:lnTo>
                  <a:pt x="878" y="99"/>
                </a:lnTo>
                <a:lnTo>
                  <a:pt x="887" y="92"/>
                </a:lnTo>
                <a:lnTo>
                  <a:pt x="900" y="85"/>
                </a:lnTo>
                <a:lnTo>
                  <a:pt x="909" y="83"/>
                </a:lnTo>
                <a:lnTo>
                  <a:pt x="920" y="81"/>
                </a:lnTo>
                <a:lnTo>
                  <a:pt x="936" y="76"/>
                </a:lnTo>
                <a:lnTo>
                  <a:pt x="956" y="67"/>
                </a:lnTo>
                <a:lnTo>
                  <a:pt x="976" y="58"/>
                </a:lnTo>
                <a:lnTo>
                  <a:pt x="999" y="50"/>
                </a:lnTo>
                <a:lnTo>
                  <a:pt x="1017" y="41"/>
                </a:lnTo>
                <a:lnTo>
                  <a:pt x="1030" y="38"/>
                </a:lnTo>
                <a:lnTo>
                  <a:pt x="1037" y="38"/>
                </a:lnTo>
                <a:lnTo>
                  <a:pt x="1041" y="41"/>
                </a:lnTo>
                <a:lnTo>
                  <a:pt x="1046" y="41"/>
                </a:lnTo>
                <a:lnTo>
                  <a:pt x="1048" y="43"/>
                </a:lnTo>
                <a:lnTo>
                  <a:pt x="1050" y="45"/>
                </a:lnTo>
                <a:lnTo>
                  <a:pt x="1052" y="45"/>
                </a:lnTo>
                <a:lnTo>
                  <a:pt x="1059" y="45"/>
                </a:lnTo>
                <a:lnTo>
                  <a:pt x="1066" y="45"/>
                </a:lnTo>
                <a:lnTo>
                  <a:pt x="1070" y="43"/>
                </a:lnTo>
                <a:lnTo>
                  <a:pt x="1077" y="41"/>
                </a:lnTo>
                <a:lnTo>
                  <a:pt x="1088" y="38"/>
                </a:lnTo>
                <a:lnTo>
                  <a:pt x="1108" y="38"/>
                </a:lnTo>
                <a:lnTo>
                  <a:pt x="1117" y="38"/>
                </a:lnTo>
                <a:lnTo>
                  <a:pt x="1124" y="41"/>
                </a:lnTo>
                <a:lnTo>
                  <a:pt x="1126" y="43"/>
                </a:lnTo>
                <a:lnTo>
                  <a:pt x="1133" y="45"/>
                </a:lnTo>
                <a:lnTo>
                  <a:pt x="1144" y="47"/>
                </a:lnTo>
                <a:lnTo>
                  <a:pt x="1167" y="50"/>
                </a:lnTo>
                <a:lnTo>
                  <a:pt x="1187" y="45"/>
                </a:lnTo>
                <a:lnTo>
                  <a:pt x="1202" y="36"/>
                </a:lnTo>
                <a:lnTo>
                  <a:pt x="1218" y="27"/>
                </a:lnTo>
                <a:lnTo>
                  <a:pt x="1234" y="16"/>
                </a:lnTo>
                <a:lnTo>
                  <a:pt x="1252" y="12"/>
                </a:lnTo>
                <a:lnTo>
                  <a:pt x="1265" y="12"/>
                </a:lnTo>
                <a:lnTo>
                  <a:pt x="1276" y="14"/>
                </a:lnTo>
                <a:lnTo>
                  <a:pt x="1287" y="16"/>
                </a:lnTo>
                <a:lnTo>
                  <a:pt x="1301" y="16"/>
                </a:lnTo>
                <a:lnTo>
                  <a:pt x="1312" y="9"/>
                </a:lnTo>
                <a:lnTo>
                  <a:pt x="1321" y="5"/>
                </a:lnTo>
                <a:lnTo>
                  <a:pt x="1332" y="0"/>
                </a:lnTo>
                <a:lnTo>
                  <a:pt x="1348" y="0"/>
                </a:lnTo>
                <a:lnTo>
                  <a:pt x="1348" y="14"/>
                </a:lnTo>
                <a:lnTo>
                  <a:pt x="1339" y="18"/>
                </a:lnTo>
                <a:lnTo>
                  <a:pt x="1334" y="20"/>
                </a:lnTo>
                <a:lnTo>
                  <a:pt x="1330" y="23"/>
                </a:lnTo>
                <a:lnTo>
                  <a:pt x="1319" y="23"/>
                </a:lnTo>
                <a:lnTo>
                  <a:pt x="1299" y="25"/>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Freeform 18"/>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close/>
              </a:path>
            </a:pathLst>
          </a:custGeom>
          <a:solidFill>
            <a:srgbClr val="FFC000"/>
          </a:solidFill>
          <a:ln w="0">
            <a:solidFill>
              <a:srgbClr val="91CE55"/>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Freeform 19"/>
          <p:cNvSpPr>
            <a:spLocks/>
          </p:cNvSpPr>
          <p:nvPr/>
        </p:nvSpPr>
        <p:spPr bwMode="auto">
          <a:xfrm>
            <a:off x="3015815" y="7766747"/>
            <a:ext cx="3659188" cy="2706688"/>
          </a:xfrm>
          <a:custGeom>
            <a:avLst/>
            <a:gdLst>
              <a:gd name="T0" fmla="*/ 1023 w 2305"/>
              <a:gd name="T1" fmla="*/ 357 h 1705"/>
              <a:gd name="T2" fmla="*/ 882 w 2305"/>
              <a:gd name="T3" fmla="*/ 476 h 1705"/>
              <a:gd name="T4" fmla="*/ 835 w 2305"/>
              <a:gd name="T5" fmla="*/ 473 h 1705"/>
              <a:gd name="T6" fmla="*/ 804 w 2305"/>
              <a:gd name="T7" fmla="*/ 534 h 1705"/>
              <a:gd name="T8" fmla="*/ 781 w 2305"/>
              <a:gd name="T9" fmla="*/ 545 h 1705"/>
              <a:gd name="T10" fmla="*/ 665 w 2305"/>
              <a:gd name="T11" fmla="*/ 451 h 1705"/>
              <a:gd name="T12" fmla="*/ 618 w 2305"/>
              <a:gd name="T13" fmla="*/ 487 h 1705"/>
              <a:gd name="T14" fmla="*/ 667 w 2305"/>
              <a:gd name="T15" fmla="*/ 612 h 1705"/>
              <a:gd name="T16" fmla="*/ 526 w 2305"/>
              <a:gd name="T17" fmla="*/ 596 h 1705"/>
              <a:gd name="T18" fmla="*/ 499 w 2305"/>
              <a:gd name="T19" fmla="*/ 558 h 1705"/>
              <a:gd name="T20" fmla="*/ 358 w 2305"/>
              <a:gd name="T21" fmla="*/ 679 h 1705"/>
              <a:gd name="T22" fmla="*/ 383 w 2305"/>
              <a:gd name="T23" fmla="*/ 737 h 1705"/>
              <a:gd name="T24" fmla="*/ 519 w 2305"/>
              <a:gd name="T25" fmla="*/ 742 h 1705"/>
              <a:gd name="T26" fmla="*/ 519 w 2305"/>
              <a:gd name="T27" fmla="*/ 802 h 1705"/>
              <a:gd name="T28" fmla="*/ 548 w 2305"/>
              <a:gd name="T29" fmla="*/ 833 h 1705"/>
              <a:gd name="T30" fmla="*/ 546 w 2305"/>
              <a:gd name="T31" fmla="*/ 898 h 1705"/>
              <a:gd name="T32" fmla="*/ 553 w 2305"/>
              <a:gd name="T33" fmla="*/ 990 h 1705"/>
              <a:gd name="T34" fmla="*/ 609 w 2305"/>
              <a:gd name="T35" fmla="*/ 1048 h 1705"/>
              <a:gd name="T36" fmla="*/ 676 w 2305"/>
              <a:gd name="T37" fmla="*/ 1115 h 1705"/>
              <a:gd name="T38" fmla="*/ 629 w 2305"/>
              <a:gd name="T39" fmla="*/ 1247 h 1705"/>
              <a:gd name="T40" fmla="*/ 470 w 2305"/>
              <a:gd name="T41" fmla="*/ 1289 h 1705"/>
              <a:gd name="T42" fmla="*/ 432 w 2305"/>
              <a:gd name="T43" fmla="*/ 1300 h 1705"/>
              <a:gd name="T44" fmla="*/ 329 w 2305"/>
              <a:gd name="T45" fmla="*/ 1280 h 1705"/>
              <a:gd name="T46" fmla="*/ 215 w 2305"/>
              <a:gd name="T47" fmla="*/ 1238 h 1705"/>
              <a:gd name="T48" fmla="*/ 134 w 2305"/>
              <a:gd name="T49" fmla="*/ 1204 h 1705"/>
              <a:gd name="T50" fmla="*/ 29 w 2305"/>
              <a:gd name="T51" fmla="*/ 1289 h 1705"/>
              <a:gd name="T52" fmla="*/ 27 w 2305"/>
              <a:gd name="T53" fmla="*/ 1331 h 1705"/>
              <a:gd name="T54" fmla="*/ 56 w 2305"/>
              <a:gd name="T55" fmla="*/ 1450 h 1705"/>
              <a:gd name="T56" fmla="*/ 177 w 2305"/>
              <a:gd name="T57" fmla="*/ 1499 h 1705"/>
              <a:gd name="T58" fmla="*/ 271 w 2305"/>
              <a:gd name="T59" fmla="*/ 1571 h 1705"/>
              <a:gd name="T60" fmla="*/ 423 w 2305"/>
              <a:gd name="T61" fmla="*/ 1606 h 1705"/>
              <a:gd name="T62" fmla="*/ 479 w 2305"/>
              <a:gd name="T63" fmla="*/ 1691 h 1705"/>
              <a:gd name="T64" fmla="*/ 575 w 2305"/>
              <a:gd name="T65" fmla="*/ 1566 h 1705"/>
              <a:gd name="T66" fmla="*/ 674 w 2305"/>
              <a:gd name="T67" fmla="*/ 1546 h 1705"/>
              <a:gd name="T68" fmla="*/ 739 w 2305"/>
              <a:gd name="T69" fmla="*/ 1535 h 1705"/>
              <a:gd name="T70" fmla="*/ 902 w 2305"/>
              <a:gd name="T71" fmla="*/ 1544 h 1705"/>
              <a:gd name="T72" fmla="*/ 1041 w 2305"/>
              <a:gd name="T73" fmla="*/ 1550 h 1705"/>
              <a:gd name="T74" fmla="*/ 1186 w 2305"/>
              <a:gd name="T75" fmla="*/ 1539 h 1705"/>
              <a:gd name="T76" fmla="*/ 1269 w 2305"/>
              <a:gd name="T77" fmla="*/ 1499 h 1705"/>
              <a:gd name="T78" fmla="*/ 1415 w 2305"/>
              <a:gd name="T79" fmla="*/ 1457 h 1705"/>
              <a:gd name="T80" fmla="*/ 1616 w 2305"/>
              <a:gd name="T81" fmla="*/ 1443 h 1705"/>
              <a:gd name="T82" fmla="*/ 1652 w 2305"/>
              <a:gd name="T83" fmla="*/ 1327 h 1705"/>
              <a:gd name="T84" fmla="*/ 1596 w 2305"/>
              <a:gd name="T85" fmla="*/ 1155 h 1705"/>
              <a:gd name="T86" fmla="*/ 1663 w 2305"/>
              <a:gd name="T87" fmla="*/ 1041 h 1705"/>
              <a:gd name="T88" fmla="*/ 1741 w 2305"/>
              <a:gd name="T89" fmla="*/ 954 h 1705"/>
              <a:gd name="T90" fmla="*/ 1811 w 2305"/>
              <a:gd name="T91" fmla="*/ 916 h 1705"/>
              <a:gd name="T92" fmla="*/ 1860 w 2305"/>
              <a:gd name="T93" fmla="*/ 889 h 1705"/>
              <a:gd name="T94" fmla="*/ 2097 w 2305"/>
              <a:gd name="T95" fmla="*/ 786 h 1705"/>
              <a:gd name="T96" fmla="*/ 2234 w 2305"/>
              <a:gd name="T97" fmla="*/ 717 h 1705"/>
              <a:gd name="T98" fmla="*/ 2247 w 2305"/>
              <a:gd name="T99" fmla="*/ 648 h 1705"/>
              <a:gd name="T100" fmla="*/ 2198 w 2305"/>
              <a:gd name="T101" fmla="*/ 552 h 1705"/>
              <a:gd name="T102" fmla="*/ 2095 w 2305"/>
              <a:gd name="T103" fmla="*/ 496 h 1705"/>
              <a:gd name="T104" fmla="*/ 1900 w 2305"/>
              <a:gd name="T105" fmla="*/ 330 h 1705"/>
              <a:gd name="T106" fmla="*/ 1804 w 2305"/>
              <a:gd name="T107" fmla="*/ 230 h 1705"/>
              <a:gd name="T108" fmla="*/ 1641 w 2305"/>
              <a:gd name="T109" fmla="*/ 62 h 1705"/>
              <a:gd name="T110" fmla="*/ 1556 w 2305"/>
              <a:gd name="T111" fmla="*/ 91 h 1705"/>
              <a:gd name="T112" fmla="*/ 1464 w 2305"/>
              <a:gd name="T113" fmla="*/ 152 h 1705"/>
              <a:gd name="T114" fmla="*/ 1462 w 2305"/>
              <a:gd name="T115" fmla="*/ 9 h 1705"/>
              <a:gd name="T116" fmla="*/ 1350 w 2305"/>
              <a:gd name="T117" fmla="*/ 47 h 1705"/>
              <a:gd name="T118" fmla="*/ 1276 w 2305"/>
              <a:gd name="T119" fmla="*/ 96 h 1705"/>
              <a:gd name="T120" fmla="*/ 1200 w 2305"/>
              <a:gd name="T121" fmla="*/ 163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5" h="1705">
                <a:moveTo>
                  <a:pt x="1150" y="252"/>
                </a:moveTo>
                <a:lnTo>
                  <a:pt x="1157" y="270"/>
                </a:lnTo>
                <a:lnTo>
                  <a:pt x="1157" y="283"/>
                </a:lnTo>
                <a:lnTo>
                  <a:pt x="1148" y="295"/>
                </a:lnTo>
                <a:lnTo>
                  <a:pt x="1135" y="306"/>
                </a:lnTo>
                <a:lnTo>
                  <a:pt x="1115" y="317"/>
                </a:lnTo>
                <a:lnTo>
                  <a:pt x="1092" y="326"/>
                </a:lnTo>
                <a:lnTo>
                  <a:pt x="1074" y="333"/>
                </a:lnTo>
                <a:lnTo>
                  <a:pt x="1054" y="339"/>
                </a:lnTo>
                <a:lnTo>
                  <a:pt x="1039" y="346"/>
                </a:lnTo>
                <a:lnTo>
                  <a:pt x="1030" y="353"/>
                </a:lnTo>
                <a:lnTo>
                  <a:pt x="1023" y="357"/>
                </a:lnTo>
                <a:lnTo>
                  <a:pt x="1016" y="362"/>
                </a:lnTo>
                <a:lnTo>
                  <a:pt x="1005" y="366"/>
                </a:lnTo>
                <a:lnTo>
                  <a:pt x="985" y="371"/>
                </a:lnTo>
                <a:lnTo>
                  <a:pt x="962" y="375"/>
                </a:lnTo>
                <a:lnTo>
                  <a:pt x="942" y="380"/>
                </a:lnTo>
                <a:lnTo>
                  <a:pt x="924" y="382"/>
                </a:lnTo>
                <a:lnTo>
                  <a:pt x="907" y="391"/>
                </a:lnTo>
                <a:lnTo>
                  <a:pt x="895" y="402"/>
                </a:lnTo>
                <a:lnTo>
                  <a:pt x="884" y="422"/>
                </a:lnTo>
                <a:lnTo>
                  <a:pt x="882" y="438"/>
                </a:lnTo>
                <a:lnTo>
                  <a:pt x="882" y="458"/>
                </a:lnTo>
                <a:lnTo>
                  <a:pt x="882" y="476"/>
                </a:lnTo>
                <a:lnTo>
                  <a:pt x="877" y="489"/>
                </a:lnTo>
                <a:lnTo>
                  <a:pt x="871" y="494"/>
                </a:lnTo>
                <a:lnTo>
                  <a:pt x="868" y="494"/>
                </a:lnTo>
                <a:lnTo>
                  <a:pt x="864" y="494"/>
                </a:lnTo>
                <a:lnTo>
                  <a:pt x="862" y="494"/>
                </a:lnTo>
                <a:lnTo>
                  <a:pt x="860" y="491"/>
                </a:lnTo>
                <a:lnTo>
                  <a:pt x="857" y="487"/>
                </a:lnTo>
                <a:lnTo>
                  <a:pt x="855" y="485"/>
                </a:lnTo>
                <a:lnTo>
                  <a:pt x="853" y="482"/>
                </a:lnTo>
                <a:lnTo>
                  <a:pt x="844" y="478"/>
                </a:lnTo>
                <a:lnTo>
                  <a:pt x="839" y="473"/>
                </a:lnTo>
                <a:lnTo>
                  <a:pt x="835" y="473"/>
                </a:lnTo>
                <a:lnTo>
                  <a:pt x="833" y="471"/>
                </a:lnTo>
                <a:lnTo>
                  <a:pt x="830" y="471"/>
                </a:lnTo>
                <a:lnTo>
                  <a:pt x="828" y="473"/>
                </a:lnTo>
                <a:lnTo>
                  <a:pt x="828" y="476"/>
                </a:lnTo>
                <a:lnTo>
                  <a:pt x="828" y="476"/>
                </a:lnTo>
                <a:lnTo>
                  <a:pt x="828" y="478"/>
                </a:lnTo>
                <a:lnTo>
                  <a:pt x="828" y="478"/>
                </a:lnTo>
                <a:lnTo>
                  <a:pt x="815" y="489"/>
                </a:lnTo>
                <a:lnTo>
                  <a:pt x="813" y="500"/>
                </a:lnTo>
                <a:lnTo>
                  <a:pt x="810" y="514"/>
                </a:lnTo>
                <a:lnTo>
                  <a:pt x="806" y="529"/>
                </a:lnTo>
                <a:lnTo>
                  <a:pt x="804" y="534"/>
                </a:lnTo>
                <a:lnTo>
                  <a:pt x="804" y="536"/>
                </a:lnTo>
                <a:lnTo>
                  <a:pt x="801" y="538"/>
                </a:lnTo>
                <a:lnTo>
                  <a:pt x="801" y="538"/>
                </a:lnTo>
                <a:lnTo>
                  <a:pt x="797" y="540"/>
                </a:lnTo>
                <a:lnTo>
                  <a:pt x="792" y="543"/>
                </a:lnTo>
                <a:lnTo>
                  <a:pt x="792" y="543"/>
                </a:lnTo>
                <a:lnTo>
                  <a:pt x="792" y="543"/>
                </a:lnTo>
                <a:lnTo>
                  <a:pt x="792" y="545"/>
                </a:lnTo>
                <a:lnTo>
                  <a:pt x="790" y="547"/>
                </a:lnTo>
                <a:lnTo>
                  <a:pt x="788" y="547"/>
                </a:lnTo>
                <a:lnTo>
                  <a:pt x="786" y="547"/>
                </a:lnTo>
                <a:lnTo>
                  <a:pt x="781" y="545"/>
                </a:lnTo>
                <a:lnTo>
                  <a:pt x="774" y="543"/>
                </a:lnTo>
                <a:lnTo>
                  <a:pt x="768" y="538"/>
                </a:lnTo>
                <a:lnTo>
                  <a:pt x="761" y="531"/>
                </a:lnTo>
                <a:lnTo>
                  <a:pt x="752" y="523"/>
                </a:lnTo>
                <a:lnTo>
                  <a:pt x="745" y="516"/>
                </a:lnTo>
                <a:lnTo>
                  <a:pt x="730" y="505"/>
                </a:lnTo>
                <a:lnTo>
                  <a:pt x="714" y="500"/>
                </a:lnTo>
                <a:lnTo>
                  <a:pt x="698" y="496"/>
                </a:lnTo>
                <a:lnTo>
                  <a:pt x="687" y="487"/>
                </a:lnTo>
                <a:lnTo>
                  <a:pt x="683" y="480"/>
                </a:lnTo>
                <a:lnTo>
                  <a:pt x="676" y="467"/>
                </a:lnTo>
                <a:lnTo>
                  <a:pt x="665" y="451"/>
                </a:lnTo>
                <a:lnTo>
                  <a:pt x="651" y="438"/>
                </a:lnTo>
                <a:lnTo>
                  <a:pt x="636" y="431"/>
                </a:lnTo>
                <a:lnTo>
                  <a:pt x="613" y="431"/>
                </a:lnTo>
                <a:lnTo>
                  <a:pt x="607" y="433"/>
                </a:lnTo>
                <a:lnTo>
                  <a:pt x="602" y="438"/>
                </a:lnTo>
                <a:lnTo>
                  <a:pt x="598" y="442"/>
                </a:lnTo>
                <a:lnTo>
                  <a:pt x="595" y="447"/>
                </a:lnTo>
                <a:lnTo>
                  <a:pt x="593" y="453"/>
                </a:lnTo>
                <a:lnTo>
                  <a:pt x="598" y="471"/>
                </a:lnTo>
                <a:lnTo>
                  <a:pt x="607" y="478"/>
                </a:lnTo>
                <a:lnTo>
                  <a:pt x="613" y="482"/>
                </a:lnTo>
                <a:lnTo>
                  <a:pt x="618" y="487"/>
                </a:lnTo>
                <a:lnTo>
                  <a:pt x="620" y="498"/>
                </a:lnTo>
                <a:lnTo>
                  <a:pt x="620" y="507"/>
                </a:lnTo>
                <a:lnTo>
                  <a:pt x="616" y="516"/>
                </a:lnTo>
                <a:lnTo>
                  <a:pt x="611" y="523"/>
                </a:lnTo>
                <a:lnTo>
                  <a:pt x="611" y="531"/>
                </a:lnTo>
                <a:lnTo>
                  <a:pt x="613" y="540"/>
                </a:lnTo>
                <a:lnTo>
                  <a:pt x="625" y="554"/>
                </a:lnTo>
                <a:lnTo>
                  <a:pt x="636" y="561"/>
                </a:lnTo>
                <a:lnTo>
                  <a:pt x="647" y="569"/>
                </a:lnTo>
                <a:lnTo>
                  <a:pt x="658" y="578"/>
                </a:lnTo>
                <a:lnTo>
                  <a:pt x="665" y="592"/>
                </a:lnTo>
                <a:lnTo>
                  <a:pt x="667" y="612"/>
                </a:lnTo>
                <a:lnTo>
                  <a:pt x="663" y="625"/>
                </a:lnTo>
                <a:lnTo>
                  <a:pt x="654" y="639"/>
                </a:lnTo>
                <a:lnTo>
                  <a:pt x="647" y="650"/>
                </a:lnTo>
                <a:lnTo>
                  <a:pt x="618" y="650"/>
                </a:lnTo>
                <a:lnTo>
                  <a:pt x="602" y="630"/>
                </a:lnTo>
                <a:lnTo>
                  <a:pt x="589" y="619"/>
                </a:lnTo>
                <a:lnTo>
                  <a:pt x="573" y="612"/>
                </a:lnTo>
                <a:lnTo>
                  <a:pt x="553" y="607"/>
                </a:lnTo>
                <a:lnTo>
                  <a:pt x="524" y="605"/>
                </a:lnTo>
                <a:lnTo>
                  <a:pt x="526" y="601"/>
                </a:lnTo>
                <a:lnTo>
                  <a:pt x="526" y="599"/>
                </a:lnTo>
                <a:lnTo>
                  <a:pt x="526" y="596"/>
                </a:lnTo>
                <a:lnTo>
                  <a:pt x="528" y="596"/>
                </a:lnTo>
                <a:lnTo>
                  <a:pt x="528" y="599"/>
                </a:lnTo>
                <a:lnTo>
                  <a:pt x="531" y="599"/>
                </a:lnTo>
                <a:lnTo>
                  <a:pt x="533" y="599"/>
                </a:lnTo>
                <a:lnTo>
                  <a:pt x="535" y="599"/>
                </a:lnTo>
                <a:lnTo>
                  <a:pt x="539" y="599"/>
                </a:lnTo>
                <a:lnTo>
                  <a:pt x="546" y="594"/>
                </a:lnTo>
                <a:lnTo>
                  <a:pt x="553" y="590"/>
                </a:lnTo>
                <a:lnTo>
                  <a:pt x="546" y="572"/>
                </a:lnTo>
                <a:lnTo>
                  <a:pt x="535" y="561"/>
                </a:lnTo>
                <a:lnTo>
                  <a:pt x="517" y="556"/>
                </a:lnTo>
                <a:lnTo>
                  <a:pt x="499" y="558"/>
                </a:lnTo>
                <a:lnTo>
                  <a:pt x="481" y="567"/>
                </a:lnTo>
                <a:lnTo>
                  <a:pt x="461" y="581"/>
                </a:lnTo>
                <a:lnTo>
                  <a:pt x="450" y="592"/>
                </a:lnTo>
                <a:lnTo>
                  <a:pt x="441" y="599"/>
                </a:lnTo>
                <a:lnTo>
                  <a:pt x="434" y="605"/>
                </a:lnTo>
                <a:lnTo>
                  <a:pt x="430" y="614"/>
                </a:lnTo>
                <a:lnTo>
                  <a:pt x="425" y="630"/>
                </a:lnTo>
                <a:lnTo>
                  <a:pt x="419" y="645"/>
                </a:lnTo>
                <a:lnTo>
                  <a:pt x="407" y="659"/>
                </a:lnTo>
                <a:lnTo>
                  <a:pt x="392" y="666"/>
                </a:lnTo>
                <a:lnTo>
                  <a:pt x="376" y="672"/>
                </a:lnTo>
                <a:lnTo>
                  <a:pt x="358" y="679"/>
                </a:lnTo>
                <a:lnTo>
                  <a:pt x="351" y="681"/>
                </a:lnTo>
                <a:lnTo>
                  <a:pt x="347" y="683"/>
                </a:lnTo>
                <a:lnTo>
                  <a:pt x="343" y="688"/>
                </a:lnTo>
                <a:lnTo>
                  <a:pt x="338" y="692"/>
                </a:lnTo>
                <a:lnTo>
                  <a:pt x="334" y="697"/>
                </a:lnTo>
                <a:lnTo>
                  <a:pt x="334" y="704"/>
                </a:lnTo>
                <a:lnTo>
                  <a:pt x="334" y="712"/>
                </a:lnTo>
                <a:lnTo>
                  <a:pt x="340" y="724"/>
                </a:lnTo>
                <a:lnTo>
                  <a:pt x="349" y="728"/>
                </a:lnTo>
                <a:lnTo>
                  <a:pt x="365" y="728"/>
                </a:lnTo>
                <a:lnTo>
                  <a:pt x="383" y="728"/>
                </a:lnTo>
                <a:lnTo>
                  <a:pt x="383" y="737"/>
                </a:lnTo>
                <a:lnTo>
                  <a:pt x="398" y="735"/>
                </a:lnTo>
                <a:lnTo>
                  <a:pt x="419" y="728"/>
                </a:lnTo>
                <a:lnTo>
                  <a:pt x="439" y="721"/>
                </a:lnTo>
                <a:lnTo>
                  <a:pt x="454" y="715"/>
                </a:lnTo>
                <a:lnTo>
                  <a:pt x="461" y="710"/>
                </a:lnTo>
                <a:lnTo>
                  <a:pt x="468" y="704"/>
                </a:lnTo>
                <a:lnTo>
                  <a:pt x="472" y="701"/>
                </a:lnTo>
                <a:lnTo>
                  <a:pt x="481" y="701"/>
                </a:lnTo>
                <a:lnTo>
                  <a:pt x="495" y="704"/>
                </a:lnTo>
                <a:lnTo>
                  <a:pt x="515" y="710"/>
                </a:lnTo>
                <a:lnTo>
                  <a:pt x="519" y="730"/>
                </a:lnTo>
                <a:lnTo>
                  <a:pt x="519" y="742"/>
                </a:lnTo>
                <a:lnTo>
                  <a:pt x="515" y="750"/>
                </a:lnTo>
                <a:lnTo>
                  <a:pt x="510" y="755"/>
                </a:lnTo>
                <a:lnTo>
                  <a:pt x="504" y="762"/>
                </a:lnTo>
                <a:lnTo>
                  <a:pt x="497" y="773"/>
                </a:lnTo>
                <a:lnTo>
                  <a:pt x="504" y="775"/>
                </a:lnTo>
                <a:lnTo>
                  <a:pt x="508" y="775"/>
                </a:lnTo>
                <a:lnTo>
                  <a:pt x="513" y="777"/>
                </a:lnTo>
                <a:lnTo>
                  <a:pt x="517" y="780"/>
                </a:lnTo>
                <a:lnTo>
                  <a:pt x="519" y="782"/>
                </a:lnTo>
                <a:lnTo>
                  <a:pt x="526" y="786"/>
                </a:lnTo>
                <a:lnTo>
                  <a:pt x="522" y="795"/>
                </a:lnTo>
                <a:lnTo>
                  <a:pt x="519" y="802"/>
                </a:lnTo>
                <a:lnTo>
                  <a:pt x="517" y="806"/>
                </a:lnTo>
                <a:lnTo>
                  <a:pt x="515" y="806"/>
                </a:lnTo>
                <a:lnTo>
                  <a:pt x="513" y="809"/>
                </a:lnTo>
                <a:lnTo>
                  <a:pt x="508" y="809"/>
                </a:lnTo>
                <a:lnTo>
                  <a:pt x="506" y="811"/>
                </a:lnTo>
                <a:lnTo>
                  <a:pt x="504" y="811"/>
                </a:lnTo>
                <a:lnTo>
                  <a:pt x="499" y="815"/>
                </a:lnTo>
                <a:lnTo>
                  <a:pt x="495" y="820"/>
                </a:lnTo>
                <a:lnTo>
                  <a:pt x="513" y="822"/>
                </a:lnTo>
                <a:lnTo>
                  <a:pt x="528" y="824"/>
                </a:lnTo>
                <a:lnTo>
                  <a:pt x="539" y="826"/>
                </a:lnTo>
                <a:lnTo>
                  <a:pt x="548" y="833"/>
                </a:lnTo>
                <a:lnTo>
                  <a:pt x="553" y="847"/>
                </a:lnTo>
                <a:lnTo>
                  <a:pt x="555" y="864"/>
                </a:lnTo>
                <a:lnTo>
                  <a:pt x="551" y="871"/>
                </a:lnTo>
                <a:lnTo>
                  <a:pt x="544" y="878"/>
                </a:lnTo>
                <a:lnTo>
                  <a:pt x="539" y="882"/>
                </a:lnTo>
                <a:lnTo>
                  <a:pt x="533" y="885"/>
                </a:lnTo>
                <a:lnTo>
                  <a:pt x="528" y="889"/>
                </a:lnTo>
                <a:lnTo>
                  <a:pt x="519" y="893"/>
                </a:lnTo>
                <a:lnTo>
                  <a:pt x="528" y="896"/>
                </a:lnTo>
                <a:lnTo>
                  <a:pt x="533" y="896"/>
                </a:lnTo>
                <a:lnTo>
                  <a:pt x="539" y="898"/>
                </a:lnTo>
                <a:lnTo>
                  <a:pt x="546" y="898"/>
                </a:lnTo>
                <a:lnTo>
                  <a:pt x="551" y="900"/>
                </a:lnTo>
                <a:lnTo>
                  <a:pt x="555" y="907"/>
                </a:lnTo>
                <a:lnTo>
                  <a:pt x="560" y="918"/>
                </a:lnTo>
                <a:lnTo>
                  <a:pt x="557" y="927"/>
                </a:lnTo>
                <a:lnTo>
                  <a:pt x="555" y="934"/>
                </a:lnTo>
                <a:lnTo>
                  <a:pt x="553" y="943"/>
                </a:lnTo>
                <a:lnTo>
                  <a:pt x="555" y="952"/>
                </a:lnTo>
                <a:lnTo>
                  <a:pt x="557" y="958"/>
                </a:lnTo>
                <a:lnTo>
                  <a:pt x="560" y="967"/>
                </a:lnTo>
                <a:lnTo>
                  <a:pt x="557" y="978"/>
                </a:lnTo>
                <a:lnTo>
                  <a:pt x="555" y="985"/>
                </a:lnTo>
                <a:lnTo>
                  <a:pt x="553" y="990"/>
                </a:lnTo>
                <a:lnTo>
                  <a:pt x="551" y="992"/>
                </a:lnTo>
                <a:lnTo>
                  <a:pt x="548" y="992"/>
                </a:lnTo>
                <a:lnTo>
                  <a:pt x="548" y="992"/>
                </a:lnTo>
                <a:lnTo>
                  <a:pt x="546" y="994"/>
                </a:lnTo>
                <a:lnTo>
                  <a:pt x="544" y="998"/>
                </a:lnTo>
                <a:lnTo>
                  <a:pt x="544" y="1003"/>
                </a:lnTo>
                <a:lnTo>
                  <a:pt x="542" y="1012"/>
                </a:lnTo>
                <a:lnTo>
                  <a:pt x="571" y="1021"/>
                </a:lnTo>
                <a:lnTo>
                  <a:pt x="591" y="1025"/>
                </a:lnTo>
                <a:lnTo>
                  <a:pt x="600" y="1032"/>
                </a:lnTo>
                <a:lnTo>
                  <a:pt x="607" y="1039"/>
                </a:lnTo>
                <a:lnTo>
                  <a:pt x="609" y="1048"/>
                </a:lnTo>
                <a:lnTo>
                  <a:pt x="611" y="1061"/>
                </a:lnTo>
                <a:lnTo>
                  <a:pt x="616" y="1081"/>
                </a:lnTo>
                <a:lnTo>
                  <a:pt x="627" y="1108"/>
                </a:lnTo>
                <a:lnTo>
                  <a:pt x="636" y="1097"/>
                </a:lnTo>
                <a:lnTo>
                  <a:pt x="638" y="1088"/>
                </a:lnTo>
                <a:lnTo>
                  <a:pt x="642" y="1081"/>
                </a:lnTo>
                <a:lnTo>
                  <a:pt x="651" y="1079"/>
                </a:lnTo>
                <a:lnTo>
                  <a:pt x="665" y="1079"/>
                </a:lnTo>
                <a:lnTo>
                  <a:pt x="674" y="1090"/>
                </a:lnTo>
                <a:lnTo>
                  <a:pt x="676" y="1099"/>
                </a:lnTo>
                <a:lnTo>
                  <a:pt x="674" y="1108"/>
                </a:lnTo>
                <a:lnTo>
                  <a:pt x="676" y="1115"/>
                </a:lnTo>
                <a:lnTo>
                  <a:pt x="680" y="1124"/>
                </a:lnTo>
                <a:lnTo>
                  <a:pt x="692" y="1137"/>
                </a:lnTo>
                <a:lnTo>
                  <a:pt x="701" y="1144"/>
                </a:lnTo>
                <a:lnTo>
                  <a:pt x="707" y="1153"/>
                </a:lnTo>
                <a:lnTo>
                  <a:pt x="714" y="1164"/>
                </a:lnTo>
                <a:lnTo>
                  <a:pt x="716" y="1177"/>
                </a:lnTo>
                <a:lnTo>
                  <a:pt x="714" y="1195"/>
                </a:lnTo>
                <a:lnTo>
                  <a:pt x="705" y="1213"/>
                </a:lnTo>
                <a:lnTo>
                  <a:pt x="687" y="1226"/>
                </a:lnTo>
                <a:lnTo>
                  <a:pt x="669" y="1235"/>
                </a:lnTo>
                <a:lnTo>
                  <a:pt x="647" y="1242"/>
                </a:lnTo>
                <a:lnTo>
                  <a:pt x="629" y="1247"/>
                </a:lnTo>
                <a:lnTo>
                  <a:pt x="613" y="1249"/>
                </a:lnTo>
                <a:lnTo>
                  <a:pt x="602" y="1251"/>
                </a:lnTo>
                <a:lnTo>
                  <a:pt x="589" y="1260"/>
                </a:lnTo>
                <a:lnTo>
                  <a:pt x="580" y="1269"/>
                </a:lnTo>
                <a:lnTo>
                  <a:pt x="573" y="1280"/>
                </a:lnTo>
                <a:lnTo>
                  <a:pt x="560" y="1291"/>
                </a:lnTo>
                <a:lnTo>
                  <a:pt x="535" y="1302"/>
                </a:lnTo>
                <a:lnTo>
                  <a:pt x="515" y="1307"/>
                </a:lnTo>
                <a:lnTo>
                  <a:pt x="497" y="1305"/>
                </a:lnTo>
                <a:lnTo>
                  <a:pt x="486" y="1298"/>
                </a:lnTo>
                <a:lnTo>
                  <a:pt x="477" y="1293"/>
                </a:lnTo>
                <a:lnTo>
                  <a:pt x="470" y="1289"/>
                </a:lnTo>
                <a:lnTo>
                  <a:pt x="461" y="1285"/>
                </a:lnTo>
                <a:lnTo>
                  <a:pt x="454" y="1282"/>
                </a:lnTo>
                <a:lnTo>
                  <a:pt x="448" y="1282"/>
                </a:lnTo>
                <a:lnTo>
                  <a:pt x="445" y="1282"/>
                </a:lnTo>
                <a:lnTo>
                  <a:pt x="443" y="1282"/>
                </a:lnTo>
                <a:lnTo>
                  <a:pt x="441" y="1285"/>
                </a:lnTo>
                <a:lnTo>
                  <a:pt x="441" y="1287"/>
                </a:lnTo>
                <a:lnTo>
                  <a:pt x="441" y="1287"/>
                </a:lnTo>
                <a:lnTo>
                  <a:pt x="441" y="1289"/>
                </a:lnTo>
                <a:lnTo>
                  <a:pt x="441" y="1289"/>
                </a:lnTo>
                <a:lnTo>
                  <a:pt x="437" y="1293"/>
                </a:lnTo>
                <a:lnTo>
                  <a:pt x="432" y="1300"/>
                </a:lnTo>
                <a:lnTo>
                  <a:pt x="428" y="1307"/>
                </a:lnTo>
                <a:lnTo>
                  <a:pt x="421" y="1311"/>
                </a:lnTo>
                <a:lnTo>
                  <a:pt x="410" y="1309"/>
                </a:lnTo>
                <a:lnTo>
                  <a:pt x="398" y="1298"/>
                </a:lnTo>
                <a:lnTo>
                  <a:pt x="392" y="1285"/>
                </a:lnTo>
                <a:lnTo>
                  <a:pt x="381" y="1289"/>
                </a:lnTo>
                <a:lnTo>
                  <a:pt x="369" y="1293"/>
                </a:lnTo>
                <a:lnTo>
                  <a:pt x="354" y="1293"/>
                </a:lnTo>
                <a:lnTo>
                  <a:pt x="345" y="1291"/>
                </a:lnTo>
                <a:lnTo>
                  <a:pt x="338" y="1289"/>
                </a:lnTo>
                <a:lnTo>
                  <a:pt x="334" y="1285"/>
                </a:lnTo>
                <a:lnTo>
                  <a:pt x="329" y="1280"/>
                </a:lnTo>
                <a:lnTo>
                  <a:pt x="322" y="1276"/>
                </a:lnTo>
                <a:lnTo>
                  <a:pt x="307" y="1262"/>
                </a:lnTo>
                <a:lnTo>
                  <a:pt x="296" y="1255"/>
                </a:lnTo>
                <a:lnTo>
                  <a:pt x="287" y="1253"/>
                </a:lnTo>
                <a:lnTo>
                  <a:pt x="280" y="1255"/>
                </a:lnTo>
                <a:lnTo>
                  <a:pt x="271" y="1260"/>
                </a:lnTo>
                <a:lnTo>
                  <a:pt x="264" y="1260"/>
                </a:lnTo>
                <a:lnTo>
                  <a:pt x="248" y="1260"/>
                </a:lnTo>
                <a:lnTo>
                  <a:pt x="240" y="1258"/>
                </a:lnTo>
                <a:lnTo>
                  <a:pt x="235" y="1251"/>
                </a:lnTo>
                <a:lnTo>
                  <a:pt x="228" y="1244"/>
                </a:lnTo>
                <a:lnTo>
                  <a:pt x="215" y="1238"/>
                </a:lnTo>
                <a:lnTo>
                  <a:pt x="190" y="1226"/>
                </a:lnTo>
                <a:lnTo>
                  <a:pt x="177" y="1217"/>
                </a:lnTo>
                <a:lnTo>
                  <a:pt x="172" y="1211"/>
                </a:lnTo>
                <a:lnTo>
                  <a:pt x="168" y="1202"/>
                </a:lnTo>
                <a:lnTo>
                  <a:pt x="161" y="1195"/>
                </a:lnTo>
                <a:lnTo>
                  <a:pt x="148" y="1191"/>
                </a:lnTo>
                <a:lnTo>
                  <a:pt x="146" y="1191"/>
                </a:lnTo>
                <a:lnTo>
                  <a:pt x="143" y="1193"/>
                </a:lnTo>
                <a:lnTo>
                  <a:pt x="143" y="1193"/>
                </a:lnTo>
                <a:lnTo>
                  <a:pt x="141" y="1195"/>
                </a:lnTo>
                <a:lnTo>
                  <a:pt x="137" y="1200"/>
                </a:lnTo>
                <a:lnTo>
                  <a:pt x="134" y="1204"/>
                </a:lnTo>
                <a:lnTo>
                  <a:pt x="132" y="1206"/>
                </a:lnTo>
                <a:lnTo>
                  <a:pt x="130" y="1211"/>
                </a:lnTo>
                <a:lnTo>
                  <a:pt x="121" y="1224"/>
                </a:lnTo>
                <a:lnTo>
                  <a:pt x="112" y="1233"/>
                </a:lnTo>
                <a:lnTo>
                  <a:pt x="103" y="1238"/>
                </a:lnTo>
                <a:lnTo>
                  <a:pt x="92" y="1242"/>
                </a:lnTo>
                <a:lnTo>
                  <a:pt x="74" y="1244"/>
                </a:lnTo>
                <a:lnTo>
                  <a:pt x="56" y="1249"/>
                </a:lnTo>
                <a:lnTo>
                  <a:pt x="45" y="1255"/>
                </a:lnTo>
                <a:lnTo>
                  <a:pt x="38" y="1267"/>
                </a:lnTo>
                <a:lnTo>
                  <a:pt x="34" y="1278"/>
                </a:lnTo>
                <a:lnTo>
                  <a:pt x="29" y="1289"/>
                </a:lnTo>
                <a:lnTo>
                  <a:pt x="27" y="1296"/>
                </a:lnTo>
                <a:lnTo>
                  <a:pt x="25" y="1300"/>
                </a:lnTo>
                <a:lnTo>
                  <a:pt x="25" y="1302"/>
                </a:lnTo>
                <a:lnTo>
                  <a:pt x="25" y="1305"/>
                </a:lnTo>
                <a:lnTo>
                  <a:pt x="25" y="1305"/>
                </a:lnTo>
                <a:lnTo>
                  <a:pt x="25" y="1302"/>
                </a:lnTo>
                <a:lnTo>
                  <a:pt x="22" y="1302"/>
                </a:lnTo>
                <a:lnTo>
                  <a:pt x="20" y="1302"/>
                </a:lnTo>
                <a:lnTo>
                  <a:pt x="16" y="1302"/>
                </a:lnTo>
                <a:lnTo>
                  <a:pt x="22" y="1316"/>
                </a:lnTo>
                <a:lnTo>
                  <a:pt x="25" y="1322"/>
                </a:lnTo>
                <a:lnTo>
                  <a:pt x="27" y="1331"/>
                </a:lnTo>
                <a:lnTo>
                  <a:pt x="29" y="1343"/>
                </a:lnTo>
                <a:lnTo>
                  <a:pt x="29" y="1363"/>
                </a:lnTo>
                <a:lnTo>
                  <a:pt x="22" y="1365"/>
                </a:lnTo>
                <a:lnTo>
                  <a:pt x="18" y="1367"/>
                </a:lnTo>
                <a:lnTo>
                  <a:pt x="13" y="1369"/>
                </a:lnTo>
                <a:lnTo>
                  <a:pt x="11" y="1372"/>
                </a:lnTo>
                <a:lnTo>
                  <a:pt x="7" y="1374"/>
                </a:lnTo>
                <a:lnTo>
                  <a:pt x="0" y="1378"/>
                </a:lnTo>
                <a:lnTo>
                  <a:pt x="2" y="1403"/>
                </a:lnTo>
                <a:lnTo>
                  <a:pt x="11" y="1421"/>
                </a:lnTo>
                <a:lnTo>
                  <a:pt x="27" y="1436"/>
                </a:lnTo>
                <a:lnTo>
                  <a:pt x="56" y="1450"/>
                </a:lnTo>
                <a:lnTo>
                  <a:pt x="81" y="1454"/>
                </a:lnTo>
                <a:lnTo>
                  <a:pt x="101" y="1454"/>
                </a:lnTo>
                <a:lnTo>
                  <a:pt x="116" y="1445"/>
                </a:lnTo>
                <a:lnTo>
                  <a:pt x="132" y="1434"/>
                </a:lnTo>
                <a:lnTo>
                  <a:pt x="148" y="1421"/>
                </a:lnTo>
                <a:lnTo>
                  <a:pt x="159" y="1432"/>
                </a:lnTo>
                <a:lnTo>
                  <a:pt x="172" y="1445"/>
                </a:lnTo>
                <a:lnTo>
                  <a:pt x="184" y="1459"/>
                </a:lnTo>
                <a:lnTo>
                  <a:pt x="190" y="1472"/>
                </a:lnTo>
                <a:lnTo>
                  <a:pt x="190" y="1483"/>
                </a:lnTo>
                <a:lnTo>
                  <a:pt x="186" y="1492"/>
                </a:lnTo>
                <a:lnTo>
                  <a:pt x="177" y="1499"/>
                </a:lnTo>
                <a:lnTo>
                  <a:pt x="166" y="1506"/>
                </a:lnTo>
                <a:lnTo>
                  <a:pt x="150" y="1519"/>
                </a:lnTo>
                <a:lnTo>
                  <a:pt x="143" y="1537"/>
                </a:lnTo>
                <a:lnTo>
                  <a:pt x="143" y="1557"/>
                </a:lnTo>
                <a:lnTo>
                  <a:pt x="150" y="1575"/>
                </a:lnTo>
                <a:lnTo>
                  <a:pt x="161" y="1591"/>
                </a:lnTo>
                <a:lnTo>
                  <a:pt x="179" y="1602"/>
                </a:lnTo>
                <a:lnTo>
                  <a:pt x="199" y="1609"/>
                </a:lnTo>
                <a:lnTo>
                  <a:pt x="219" y="1609"/>
                </a:lnTo>
                <a:lnTo>
                  <a:pt x="242" y="1600"/>
                </a:lnTo>
                <a:lnTo>
                  <a:pt x="255" y="1586"/>
                </a:lnTo>
                <a:lnTo>
                  <a:pt x="271" y="1571"/>
                </a:lnTo>
                <a:lnTo>
                  <a:pt x="287" y="1553"/>
                </a:lnTo>
                <a:lnTo>
                  <a:pt x="304" y="1537"/>
                </a:lnTo>
                <a:lnTo>
                  <a:pt x="329" y="1530"/>
                </a:lnTo>
                <a:lnTo>
                  <a:pt x="354" y="1526"/>
                </a:lnTo>
                <a:lnTo>
                  <a:pt x="372" y="1521"/>
                </a:lnTo>
                <a:lnTo>
                  <a:pt x="383" y="1519"/>
                </a:lnTo>
                <a:lnTo>
                  <a:pt x="392" y="1524"/>
                </a:lnTo>
                <a:lnTo>
                  <a:pt x="396" y="1539"/>
                </a:lnTo>
                <a:lnTo>
                  <a:pt x="396" y="1562"/>
                </a:lnTo>
                <a:lnTo>
                  <a:pt x="398" y="1584"/>
                </a:lnTo>
                <a:lnTo>
                  <a:pt x="401" y="1602"/>
                </a:lnTo>
                <a:lnTo>
                  <a:pt x="423" y="1606"/>
                </a:lnTo>
                <a:lnTo>
                  <a:pt x="439" y="1611"/>
                </a:lnTo>
                <a:lnTo>
                  <a:pt x="450" y="1613"/>
                </a:lnTo>
                <a:lnTo>
                  <a:pt x="457" y="1615"/>
                </a:lnTo>
                <a:lnTo>
                  <a:pt x="463" y="1622"/>
                </a:lnTo>
                <a:lnTo>
                  <a:pt x="472" y="1633"/>
                </a:lnTo>
                <a:lnTo>
                  <a:pt x="484" y="1651"/>
                </a:lnTo>
                <a:lnTo>
                  <a:pt x="481" y="1660"/>
                </a:lnTo>
                <a:lnTo>
                  <a:pt x="477" y="1667"/>
                </a:lnTo>
                <a:lnTo>
                  <a:pt x="472" y="1673"/>
                </a:lnTo>
                <a:lnTo>
                  <a:pt x="470" y="1680"/>
                </a:lnTo>
                <a:lnTo>
                  <a:pt x="475" y="1687"/>
                </a:lnTo>
                <a:lnTo>
                  <a:pt x="479" y="1691"/>
                </a:lnTo>
                <a:lnTo>
                  <a:pt x="481" y="1696"/>
                </a:lnTo>
                <a:lnTo>
                  <a:pt x="484" y="1698"/>
                </a:lnTo>
                <a:lnTo>
                  <a:pt x="488" y="1700"/>
                </a:lnTo>
                <a:lnTo>
                  <a:pt x="492" y="1702"/>
                </a:lnTo>
                <a:lnTo>
                  <a:pt x="499" y="1705"/>
                </a:lnTo>
                <a:lnTo>
                  <a:pt x="515" y="1689"/>
                </a:lnTo>
                <a:lnTo>
                  <a:pt x="526" y="1669"/>
                </a:lnTo>
                <a:lnTo>
                  <a:pt x="533" y="1644"/>
                </a:lnTo>
                <a:lnTo>
                  <a:pt x="542" y="1620"/>
                </a:lnTo>
                <a:lnTo>
                  <a:pt x="548" y="1597"/>
                </a:lnTo>
                <a:lnTo>
                  <a:pt x="560" y="1579"/>
                </a:lnTo>
                <a:lnTo>
                  <a:pt x="575" y="1566"/>
                </a:lnTo>
                <a:lnTo>
                  <a:pt x="591" y="1557"/>
                </a:lnTo>
                <a:lnTo>
                  <a:pt x="598" y="1553"/>
                </a:lnTo>
                <a:lnTo>
                  <a:pt x="602" y="1550"/>
                </a:lnTo>
                <a:lnTo>
                  <a:pt x="602" y="1550"/>
                </a:lnTo>
                <a:lnTo>
                  <a:pt x="602" y="1548"/>
                </a:lnTo>
                <a:lnTo>
                  <a:pt x="607" y="1544"/>
                </a:lnTo>
                <a:lnTo>
                  <a:pt x="618" y="1535"/>
                </a:lnTo>
                <a:lnTo>
                  <a:pt x="633" y="1539"/>
                </a:lnTo>
                <a:lnTo>
                  <a:pt x="647" y="1548"/>
                </a:lnTo>
                <a:lnTo>
                  <a:pt x="660" y="1553"/>
                </a:lnTo>
                <a:lnTo>
                  <a:pt x="669" y="1548"/>
                </a:lnTo>
                <a:lnTo>
                  <a:pt x="674" y="1546"/>
                </a:lnTo>
                <a:lnTo>
                  <a:pt x="678" y="1541"/>
                </a:lnTo>
                <a:lnTo>
                  <a:pt x="680" y="1539"/>
                </a:lnTo>
                <a:lnTo>
                  <a:pt x="683" y="1537"/>
                </a:lnTo>
                <a:lnTo>
                  <a:pt x="685" y="1535"/>
                </a:lnTo>
                <a:lnTo>
                  <a:pt x="687" y="1533"/>
                </a:lnTo>
                <a:lnTo>
                  <a:pt x="689" y="1528"/>
                </a:lnTo>
                <a:lnTo>
                  <a:pt x="696" y="1524"/>
                </a:lnTo>
                <a:lnTo>
                  <a:pt x="707" y="1528"/>
                </a:lnTo>
                <a:lnTo>
                  <a:pt x="714" y="1535"/>
                </a:lnTo>
                <a:lnTo>
                  <a:pt x="719" y="1539"/>
                </a:lnTo>
                <a:lnTo>
                  <a:pt x="725" y="1539"/>
                </a:lnTo>
                <a:lnTo>
                  <a:pt x="739" y="1535"/>
                </a:lnTo>
                <a:lnTo>
                  <a:pt x="750" y="1528"/>
                </a:lnTo>
                <a:lnTo>
                  <a:pt x="754" y="1521"/>
                </a:lnTo>
                <a:lnTo>
                  <a:pt x="759" y="1515"/>
                </a:lnTo>
                <a:lnTo>
                  <a:pt x="768" y="1512"/>
                </a:lnTo>
                <a:lnTo>
                  <a:pt x="783" y="1508"/>
                </a:lnTo>
                <a:lnTo>
                  <a:pt x="810" y="1510"/>
                </a:lnTo>
                <a:lnTo>
                  <a:pt x="828" y="1512"/>
                </a:lnTo>
                <a:lnTo>
                  <a:pt x="842" y="1519"/>
                </a:lnTo>
                <a:lnTo>
                  <a:pt x="855" y="1528"/>
                </a:lnTo>
                <a:lnTo>
                  <a:pt x="866" y="1535"/>
                </a:lnTo>
                <a:lnTo>
                  <a:pt x="884" y="1541"/>
                </a:lnTo>
                <a:lnTo>
                  <a:pt x="902" y="1544"/>
                </a:lnTo>
                <a:lnTo>
                  <a:pt x="915" y="1544"/>
                </a:lnTo>
                <a:lnTo>
                  <a:pt x="924" y="1539"/>
                </a:lnTo>
                <a:lnTo>
                  <a:pt x="933" y="1535"/>
                </a:lnTo>
                <a:lnTo>
                  <a:pt x="942" y="1530"/>
                </a:lnTo>
                <a:lnTo>
                  <a:pt x="954" y="1530"/>
                </a:lnTo>
                <a:lnTo>
                  <a:pt x="965" y="1535"/>
                </a:lnTo>
                <a:lnTo>
                  <a:pt x="983" y="1546"/>
                </a:lnTo>
                <a:lnTo>
                  <a:pt x="992" y="1553"/>
                </a:lnTo>
                <a:lnTo>
                  <a:pt x="1003" y="1557"/>
                </a:lnTo>
                <a:lnTo>
                  <a:pt x="1014" y="1559"/>
                </a:lnTo>
                <a:lnTo>
                  <a:pt x="1032" y="1557"/>
                </a:lnTo>
                <a:lnTo>
                  <a:pt x="1041" y="1550"/>
                </a:lnTo>
                <a:lnTo>
                  <a:pt x="1050" y="1544"/>
                </a:lnTo>
                <a:lnTo>
                  <a:pt x="1056" y="1535"/>
                </a:lnTo>
                <a:lnTo>
                  <a:pt x="1068" y="1524"/>
                </a:lnTo>
                <a:lnTo>
                  <a:pt x="1083" y="1530"/>
                </a:lnTo>
                <a:lnTo>
                  <a:pt x="1092" y="1535"/>
                </a:lnTo>
                <a:lnTo>
                  <a:pt x="1099" y="1541"/>
                </a:lnTo>
                <a:lnTo>
                  <a:pt x="1103" y="1548"/>
                </a:lnTo>
                <a:lnTo>
                  <a:pt x="1110" y="1553"/>
                </a:lnTo>
                <a:lnTo>
                  <a:pt x="1119" y="1553"/>
                </a:lnTo>
                <a:lnTo>
                  <a:pt x="1133" y="1553"/>
                </a:lnTo>
                <a:lnTo>
                  <a:pt x="1155" y="1548"/>
                </a:lnTo>
                <a:lnTo>
                  <a:pt x="1186" y="1539"/>
                </a:lnTo>
                <a:lnTo>
                  <a:pt x="1204" y="1535"/>
                </a:lnTo>
                <a:lnTo>
                  <a:pt x="1224" y="1535"/>
                </a:lnTo>
                <a:lnTo>
                  <a:pt x="1240" y="1533"/>
                </a:lnTo>
                <a:lnTo>
                  <a:pt x="1251" y="1528"/>
                </a:lnTo>
                <a:lnTo>
                  <a:pt x="1258" y="1524"/>
                </a:lnTo>
                <a:lnTo>
                  <a:pt x="1260" y="1519"/>
                </a:lnTo>
                <a:lnTo>
                  <a:pt x="1262" y="1517"/>
                </a:lnTo>
                <a:lnTo>
                  <a:pt x="1262" y="1512"/>
                </a:lnTo>
                <a:lnTo>
                  <a:pt x="1262" y="1510"/>
                </a:lnTo>
                <a:lnTo>
                  <a:pt x="1262" y="1506"/>
                </a:lnTo>
                <a:lnTo>
                  <a:pt x="1265" y="1503"/>
                </a:lnTo>
                <a:lnTo>
                  <a:pt x="1269" y="1499"/>
                </a:lnTo>
                <a:lnTo>
                  <a:pt x="1274" y="1495"/>
                </a:lnTo>
                <a:lnTo>
                  <a:pt x="1278" y="1492"/>
                </a:lnTo>
                <a:lnTo>
                  <a:pt x="1283" y="1492"/>
                </a:lnTo>
                <a:lnTo>
                  <a:pt x="1287" y="1490"/>
                </a:lnTo>
                <a:lnTo>
                  <a:pt x="1291" y="1488"/>
                </a:lnTo>
                <a:lnTo>
                  <a:pt x="1296" y="1486"/>
                </a:lnTo>
                <a:lnTo>
                  <a:pt x="1300" y="1483"/>
                </a:lnTo>
                <a:lnTo>
                  <a:pt x="1307" y="1477"/>
                </a:lnTo>
                <a:lnTo>
                  <a:pt x="1332" y="1459"/>
                </a:lnTo>
                <a:lnTo>
                  <a:pt x="1356" y="1450"/>
                </a:lnTo>
                <a:lnTo>
                  <a:pt x="1385" y="1450"/>
                </a:lnTo>
                <a:lnTo>
                  <a:pt x="1415" y="1457"/>
                </a:lnTo>
                <a:lnTo>
                  <a:pt x="1439" y="1463"/>
                </a:lnTo>
                <a:lnTo>
                  <a:pt x="1455" y="1466"/>
                </a:lnTo>
                <a:lnTo>
                  <a:pt x="1471" y="1466"/>
                </a:lnTo>
                <a:lnTo>
                  <a:pt x="1488" y="1466"/>
                </a:lnTo>
                <a:lnTo>
                  <a:pt x="1513" y="1466"/>
                </a:lnTo>
                <a:lnTo>
                  <a:pt x="1527" y="1466"/>
                </a:lnTo>
                <a:lnTo>
                  <a:pt x="1544" y="1468"/>
                </a:lnTo>
                <a:lnTo>
                  <a:pt x="1560" y="1470"/>
                </a:lnTo>
                <a:lnTo>
                  <a:pt x="1578" y="1470"/>
                </a:lnTo>
                <a:lnTo>
                  <a:pt x="1591" y="1466"/>
                </a:lnTo>
                <a:lnTo>
                  <a:pt x="1605" y="1459"/>
                </a:lnTo>
                <a:lnTo>
                  <a:pt x="1616" y="1443"/>
                </a:lnTo>
                <a:lnTo>
                  <a:pt x="1621" y="1421"/>
                </a:lnTo>
                <a:lnTo>
                  <a:pt x="1625" y="1398"/>
                </a:lnTo>
                <a:lnTo>
                  <a:pt x="1632" y="1385"/>
                </a:lnTo>
                <a:lnTo>
                  <a:pt x="1641" y="1378"/>
                </a:lnTo>
                <a:lnTo>
                  <a:pt x="1647" y="1374"/>
                </a:lnTo>
                <a:lnTo>
                  <a:pt x="1656" y="1372"/>
                </a:lnTo>
                <a:lnTo>
                  <a:pt x="1661" y="1365"/>
                </a:lnTo>
                <a:lnTo>
                  <a:pt x="1665" y="1354"/>
                </a:lnTo>
                <a:lnTo>
                  <a:pt x="1663" y="1340"/>
                </a:lnTo>
                <a:lnTo>
                  <a:pt x="1659" y="1336"/>
                </a:lnTo>
                <a:lnTo>
                  <a:pt x="1656" y="1334"/>
                </a:lnTo>
                <a:lnTo>
                  <a:pt x="1652" y="1327"/>
                </a:lnTo>
                <a:lnTo>
                  <a:pt x="1650" y="1314"/>
                </a:lnTo>
                <a:lnTo>
                  <a:pt x="1650" y="1289"/>
                </a:lnTo>
                <a:lnTo>
                  <a:pt x="1647" y="1262"/>
                </a:lnTo>
                <a:lnTo>
                  <a:pt x="1643" y="1244"/>
                </a:lnTo>
                <a:lnTo>
                  <a:pt x="1632" y="1233"/>
                </a:lnTo>
                <a:lnTo>
                  <a:pt x="1623" y="1229"/>
                </a:lnTo>
                <a:lnTo>
                  <a:pt x="1612" y="1224"/>
                </a:lnTo>
                <a:lnTo>
                  <a:pt x="1600" y="1220"/>
                </a:lnTo>
                <a:lnTo>
                  <a:pt x="1591" y="1211"/>
                </a:lnTo>
                <a:lnTo>
                  <a:pt x="1585" y="1191"/>
                </a:lnTo>
                <a:lnTo>
                  <a:pt x="1587" y="1171"/>
                </a:lnTo>
                <a:lnTo>
                  <a:pt x="1596" y="1155"/>
                </a:lnTo>
                <a:lnTo>
                  <a:pt x="1607" y="1139"/>
                </a:lnTo>
                <a:lnTo>
                  <a:pt x="1623" y="1126"/>
                </a:lnTo>
                <a:lnTo>
                  <a:pt x="1636" y="1115"/>
                </a:lnTo>
                <a:lnTo>
                  <a:pt x="1645" y="1104"/>
                </a:lnTo>
                <a:lnTo>
                  <a:pt x="1647" y="1095"/>
                </a:lnTo>
                <a:lnTo>
                  <a:pt x="1645" y="1086"/>
                </a:lnTo>
                <a:lnTo>
                  <a:pt x="1641" y="1079"/>
                </a:lnTo>
                <a:lnTo>
                  <a:pt x="1641" y="1070"/>
                </a:lnTo>
                <a:lnTo>
                  <a:pt x="1643" y="1061"/>
                </a:lnTo>
                <a:lnTo>
                  <a:pt x="1654" y="1048"/>
                </a:lnTo>
                <a:lnTo>
                  <a:pt x="1659" y="1043"/>
                </a:lnTo>
                <a:lnTo>
                  <a:pt x="1663" y="1041"/>
                </a:lnTo>
                <a:lnTo>
                  <a:pt x="1665" y="1039"/>
                </a:lnTo>
                <a:lnTo>
                  <a:pt x="1668" y="1039"/>
                </a:lnTo>
                <a:lnTo>
                  <a:pt x="1670" y="1036"/>
                </a:lnTo>
                <a:lnTo>
                  <a:pt x="1672" y="1032"/>
                </a:lnTo>
                <a:lnTo>
                  <a:pt x="1674" y="1028"/>
                </a:lnTo>
                <a:lnTo>
                  <a:pt x="1679" y="1019"/>
                </a:lnTo>
                <a:lnTo>
                  <a:pt x="1692" y="978"/>
                </a:lnTo>
                <a:lnTo>
                  <a:pt x="1703" y="938"/>
                </a:lnTo>
                <a:lnTo>
                  <a:pt x="1719" y="940"/>
                </a:lnTo>
                <a:lnTo>
                  <a:pt x="1728" y="945"/>
                </a:lnTo>
                <a:lnTo>
                  <a:pt x="1735" y="949"/>
                </a:lnTo>
                <a:lnTo>
                  <a:pt x="1741" y="954"/>
                </a:lnTo>
                <a:lnTo>
                  <a:pt x="1748" y="954"/>
                </a:lnTo>
                <a:lnTo>
                  <a:pt x="1757" y="947"/>
                </a:lnTo>
                <a:lnTo>
                  <a:pt x="1773" y="934"/>
                </a:lnTo>
                <a:lnTo>
                  <a:pt x="1779" y="929"/>
                </a:lnTo>
                <a:lnTo>
                  <a:pt x="1782" y="927"/>
                </a:lnTo>
                <a:lnTo>
                  <a:pt x="1784" y="925"/>
                </a:lnTo>
                <a:lnTo>
                  <a:pt x="1786" y="923"/>
                </a:lnTo>
                <a:lnTo>
                  <a:pt x="1788" y="923"/>
                </a:lnTo>
                <a:lnTo>
                  <a:pt x="1793" y="923"/>
                </a:lnTo>
                <a:lnTo>
                  <a:pt x="1797" y="920"/>
                </a:lnTo>
                <a:lnTo>
                  <a:pt x="1804" y="918"/>
                </a:lnTo>
                <a:lnTo>
                  <a:pt x="1811" y="916"/>
                </a:lnTo>
                <a:lnTo>
                  <a:pt x="1817" y="916"/>
                </a:lnTo>
                <a:lnTo>
                  <a:pt x="1820" y="914"/>
                </a:lnTo>
                <a:lnTo>
                  <a:pt x="1822" y="911"/>
                </a:lnTo>
                <a:lnTo>
                  <a:pt x="1824" y="911"/>
                </a:lnTo>
                <a:lnTo>
                  <a:pt x="1824" y="909"/>
                </a:lnTo>
                <a:lnTo>
                  <a:pt x="1826" y="909"/>
                </a:lnTo>
                <a:lnTo>
                  <a:pt x="1829" y="907"/>
                </a:lnTo>
                <a:lnTo>
                  <a:pt x="1831" y="902"/>
                </a:lnTo>
                <a:lnTo>
                  <a:pt x="1838" y="898"/>
                </a:lnTo>
                <a:lnTo>
                  <a:pt x="1844" y="893"/>
                </a:lnTo>
                <a:lnTo>
                  <a:pt x="1851" y="891"/>
                </a:lnTo>
                <a:lnTo>
                  <a:pt x="1860" y="889"/>
                </a:lnTo>
                <a:lnTo>
                  <a:pt x="1869" y="900"/>
                </a:lnTo>
                <a:lnTo>
                  <a:pt x="1878" y="914"/>
                </a:lnTo>
                <a:lnTo>
                  <a:pt x="1887" y="923"/>
                </a:lnTo>
                <a:lnTo>
                  <a:pt x="1900" y="927"/>
                </a:lnTo>
                <a:lnTo>
                  <a:pt x="1918" y="929"/>
                </a:lnTo>
                <a:lnTo>
                  <a:pt x="1943" y="923"/>
                </a:lnTo>
                <a:lnTo>
                  <a:pt x="1976" y="907"/>
                </a:lnTo>
                <a:lnTo>
                  <a:pt x="2005" y="885"/>
                </a:lnTo>
                <a:lnTo>
                  <a:pt x="2030" y="860"/>
                </a:lnTo>
                <a:lnTo>
                  <a:pt x="2052" y="833"/>
                </a:lnTo>
                <a:lnTo>
                  <a:pt x="2073" y="809"/>
                </a:lnTo>
                <a:lnTo>
                  <a:pt x="2097" y="786"/>
                </a:lnTo>
                <a:lnTo>
                  <a:pt x="2122" y="768"/>
                </a:lnTo>
                <a:lnTo>
                  <a:pt x="2135" y="759"/>
                </a:lnTo>
                <a:lnTo>
                  <a:pt x="2146" y="755"/>
                </a:lnTo>
                <a:lnTo>
                  <a:pt x="2153" y="750"/>
                </a:lnTo>
                <a:lnTo>
                  <a:pt x="2158" y="744"/>
                </a:lnTo>
                <a:lnTo>
                  <a:pt x="2164" y="735"/>
                </a:lnTo>
                <a:lnTo>
                  <a:pt x="2173" y="719"/>
                </a:lnTo>
                <a:lnTo>
                  <a:pt x="2189" y="699"/>
                </a:lnTo>
                <a:lnTo>
                  <a:pt x="2209" y="704"/>
                </a:lnTo>
                <a:lnTo>
                  <a:pt x="2220" y="708"/>
                </a:lnTo>
                <a:lnTo>
                  <a:pt x="2225" y="710"/>
                </a:lnTo>
                <a:lnTo>
                  <a:pt x="2234" y="717"/>
                </a:lnTo>
                <a:lnTo>
                  <a:pt x="2245" y="724"/>
                </a:lnTo>
                <a:lnTo>
                  <a:pt x="2265" y="733"/>
                </a:lnTo>
                <a:lnTo>
                  <a:pt x="2279" y="735"/>
                </a:lnTo>
                <a:lnTo>
                  <a:pt x="2290" y="733"/>
                </a:lnTo>
                <a:lnTo>
                  <a:pt x="2305" y="721"/>
                </a:lnTo>
                <a:lnTo>
                  <a:pt x="2305" y="695"/>
                </a:lnTo>
                <a:lnTo>
                  <a:pt x="2299" y="679"/>
                </a:lnTo>
                <a:lnTo>
                  <a:pt x="2292" y="670"/>
                </a:lnTo>
                <a:lnTo>
                  <a:pt x="2283" y="666"/>
                </a:lnTo>
                <a:lnTo>
                  <a:pt x="2272" y="661"/>
                </a:lnTo>
                <a:lnTo>
                  <a:pt x="2261" y="657"/>
                </a:lnTo>
                <a:lnTo>
                  <a:pt x="2247" y="648"/>
                </a:lnTo>
                <a:lnTo>
                  <a:pt x="2240" y="634"/>
                </a:lnTo>
                <a:lnTo>
                  <a:pt x="2240" y="623"/>
                </a:lnTo>
                <a:lnTo>
                  <a:pt x="2247" y="610"/>
                </a:lnTo>
                <a:lnTo>
                  <a:pt x="2258" y="599"/>
                </a:lnTo>
                <a:lnTo>
                  <a:pt x="2267" y="583"/>
                </a:lnTo>
                <a:lnTo>
                  <a:pt x="2272" y="561"/>
                </a:lnTo>
                <a:lnTo>
                  <a:pt x="2258" y="558"/>
                </a:lnTo>
                <a:lnTo>
                  <a:pt x="2249" y="552"/>
                </a:lnTo>
                <a:lnTo>
                  <a:pt x="2238" y="549"/>
                </a:lnTo>
                <a:lnTo>
                  <a:pt x="2225" y="547"/>
                </a:lnTo>
                <a:lnTo>
                  <a:pt x="2209" y="549"/>
                </a:lnTo>
                <a:lnTo>
                  <a:pt x="2198" y="552"/>
                </a:lnTo>
                <a:lnTo>
                  <a:pt x="2187" y="552"/>
                </a:lnTo>
                <a:lnTo>
                  <a:pt x="2171" y="545"/>
                </a:lnTo>
                <a:lnTo>
                  <a:pt x="2160" y="536"/>
                </a:lnTo>
                <a:lnTo>
                  <a:pt x="2153" y="529"/>
                </a:lnTo>
                <a:lnTo>
                  <a:pt x="2144" y="527"/>
                </a:lnTo>
                <a:lnTo>
                  <a:pt x="2126" y="529"/>
                </a:lnTo>
                <a:lnTo>
                  <a:pt x="2111" y="531"/>
                </a:lnTo>
                <a:lnTo>
                  <a:pt x="2102" y="529"/>
                </a:lnTo>
                <a:lnTo>
                  <a:pt x="2095" y="525"/>
                </a:lnTo>
                <a:lnTo>
                  <a:pt x="2086" y="511"/>
                </a:lnTo>
                <a:lnTo>
                  <a:pt x="2091" y="502"/>
                </a:lnTo>
                <a:lnTo>
                  <a:pt x="2095" y="496"/>
                </a:lnTo>
                <a:lnTo>
                  <a:pt x="2097" y="489"/>
                </a:lnTo>
                <a:lnTo>
                  <a:pt x="2095" y="480"/>
                </a:lnTo>
                <a:lnTo>
                  <a:pt x="2088" y="464"/>
                </a:lnTo>
                <a:lnTo>
                  <a:pt x="2077" y="451"/>
                </a:lnTo>
                <a:lnTo>
                  <a:pt x="2061" y="442"/>
                </a:lnTo>
                <a:lnTo>
                  <a:pt x="2041" y="440"/>
                </a:lnTo>
                <a:lnTo>
                  <a:pt x="2021" y="438"/>
                </a:lnTo>
                <a:lnTo>
                  <a:pt x="2001" y="435"/>
                </a:lnTo>
                <a:lnTo>
                  <a:pt x="1981" y="429"/>
                </a:lnTo>
                <a:lnTo>
                  <a:pt x="1963" y="415"/>
                </a:lnTo>
                <a:lnTo>
                  <a:pt x="1911" y="348"/>
                </a:lnTo>
                <a:lnTo>
                  <a:pt x="1900" y="330"/>
                </a:lnTo>
                <a:lnTo>
                  <a:pt x="1891" y="321"/>
                </a:lnTo>
                <a:lnTo>
                  <a:pt x="1882" y="317"/>
                </a:lnTo>
                <a:lnTo>
                  <a:pt x="1871" y="315"/>
                </a:lnTo>
                <a:lnTo>
                  <a:pt x="1860" y="310"/>
                </a:lnTo>
                <a:lnTo>
                  <a:pt x="1844" y="301"/>
                </a:lnTo>
                <a:lnTo>
                  <a:pt x="1844" y="288"/>
                </a:lnTo>
                <a:lnTo>
                  <a:pt x="1847" y="275"/>
                </a:lnTo>
                <a:lnTo>
                  <a:pt x="1849" y="263"/>
                </a:lnTo>
                <a:lnTo>
                  <a:pt x="1849" y="254"/>
                </a:lnTo>
                <a:lnTo>
                  <a:pt x="1840" y="243"/>
                </a:lnTo>
                <a:lnTo>
                  <a:pt x="1824" y="237"/>
                </a:lnTo>
                <a:lnTo>
                  <a:pt x="1804" y="230"/>
                </a:lnTo>
                <a:lnTo>
                  <a:pt x="1788" y="223"/>
                </a:lnTo>
                <a:lnTo>
                  <a:pt x="1775" y="214"/>
                </a:lnTo>
                <a:lnTo>
                  <a:pt x="1764" y="199"/>
                </a:lnTo>
                <a:lnTo>
                  <a:pt x="1744" y="174"/>
                </a:lnTo>
                <a:lnTo>
                  <a:pt x="1728" y="158"/>
                </a:lnTo>
                <a:lnTo>
                  <a:pt x="1710" y="149"/>
                </a:lnTo>
                <a:lnTo>
                  <a:pt x="1692" y="140"/>
                </a:lnTo>
                <a:lnTo>
                  <a:pt x="1670" y="132"/>
                </a:lnTo>
                <a:lnTo>
                  <a:pt x="1645" y="116"/>
                </a:lnTo>
                <a:lnTo>
                  <a:pt x="1647" y="94"/>
                </a:lnTo>
                <a:lnTo>
                  <a:pt x="1647" y="76"/>
                </a:lnTo>
                <a:lnTo>
                  <a:pt x="1641" y="62"/>
                </a:lnTo>
                <a:lnTo>
                  <a:pt x="1627" y="51"/>
                </a:lnTo>
                <a:lnTo>
                  <a:pt x="1629" y="49"/>
                </a:lnTo>
                <a:lnTo>
                  <a:pt x="1632" y="44"/>
                </a:lnTo>
                <a:lnTo>
                  <a:pt x="1634" y="35"/>
                </a:lnTo>
                <a:lnTo>
                  <a:pt x="1636" y="26"/>
                </a:lnTo>
                <a:lnTo>
                  <a:pt x="1632" y="20"/>
                </a:lnTo>
                <a:lnTo>
                  <a:pt x="1623" y="15"/>
                </a:lnTo>
                <a:lnTo>
                  <a:pt x="1605" y="13"/>
                </a:lnTo>
                <a:lnTo>
                  <a:pt x="1594" y="38"/>
                </a:lnTo>
                <a:lnTo>
                  <a:pt x="1585" y="58"/>
                </a:lnTo>
                <a:lnTo>
                  <a:pt x="1574" y="73"/>
                </a:lnTo>
                <a:lnTo>
                  <a:pt x="1556" y="91"/>
                </a:lnTo>
                <a:lnTo>
                  <a:pt x="1535" y="109"/>
                </a:lnTo>
                <a:lnTo>
                  <a:pt x="1524" y="123"/>
                </a:lnTo>
                <a:lnTo>
                  <a:pt x="1518" y="129"/>
                </a:lnTo>
                <a:lnTo>
                  <a:pt x="1515" y="136"/>
                </a:lnTo>
                <a:lnTo>
                  <a:pt x="1518" y="143"/>
                </a:lnTo>
                <a:lnTo>
                  <a:pt x="1518" y="149"/>
                </a:lnTo>
                <a:lnTo>
                  <a:pt x="1518" y="158"/>
                </a:lnTo>
                <a:lnTo>
                  <a:pt x="1513" y="172"/>
                </a:lnTo>
                <a:lnTo>
                  <a:pt x="1497" y="172"/>
                </a:lnTo>
                <a:lnTo>
                  <a:pt x="1484" y="170"/>
                </a:lnTo>
                <a:lnTo>
                  <a:pt x="1473" y="161"/>
                </a:lnTo>
                <a:lnTo>
                  <a:pt x="1464" y="152"/>
                </a:lnTo>
                <a:lnTo>
                  <a:pt x="1450" y="134"/>
                </a:lnTo>
                <a:lnTo>
                  <a:pt x="1448" y="116"/>
                </a:lnTo>
                <a:lnTo>
                  <a:pt x="1448" y="91"/>
                </a:lnTo>
                <a:lnTo>
                  <a:pt x="1466" y="82"/>
                </a:lnTo>
                <a:lnTo>
                  <a:pt x="1482" y="76"/>
                </a:lnTo>
                <a:lnTo>
                  <a:pt x="1497" y="64"/>
                </a:lnTo>
                <a:lnTo>
                  <a:pt x="1504" y="49"/>
                </a:lnTo>
                <a:lnTo>
                  <a:pt x="1506" y="31"/>
                </a:lnTo>
                <a:lnTo>
                  <a:pt x="1497" y="13"/>
                </a:lnTo>
                <a:lnTo>
                  <a:pt x="1484" y="2"/>
                </a:lnTo>
                <a:lnTo>
                  <a:pt x="1473" y="0"/>
                </a:lnTo>
                <a:lnTo>
                  <a:pt x="1462" y="9"/>
                </a:lnTo>
                <a:lnTo>
                  <a:pt x="1453" y="22"/>
                </a:lnTo>
                <a:lnTo>
                  <a:pt x="1448" y="38"/>
                </a:lnTo>
                <a:lnTo>
                  <a:pt x="1444" y="51"/>
                </a:lnTo>
                <a:lnTo>
                  <a:pt x="1441" y="64"/>
                </a:lnTo>
                <a:lnTo>
                  <a:pt x="1439" y="69"/>
                </a:lnTo>
                <a:lnTo>
                  <a:pt x="1426" y="64"/>
                </a:lnTo>
                <a:lnTo>
                  <a:pt x="1421" y="60"/>
                </a:lnTo>
                <a:lnTo>
                  <a:pt x="1417" y="53"/>
                </a:lnTo>
                <a:lnTo>
                  <a:pt x="1410" y="49"/>
                </a:lnTo>
                <a:lnTo>
                  <a:pt x="1394" y="44"/>
                </a:lnTo>
                <a:lnTo>
                  <a:pt x="1370" y="42"/>
                </a:lnTo>
                <a:lnTo>
                  <a:pt x="1350" y="47"/>
                </a:lnTo>
                <a:lnTo>
                  <a:pt x="1336" y="56"/>
                </a:lnTo>
                <a:lnTo>
                  <a:pt x="1327" y="67"/>
                </a:lnTo>
                <a:lnTo>
                  <a:pt x="1321" y="82"/>
                </a:lnTo>
                <a:lnTo>
                  <a:pt x="1314" y="96"/>
                </a:lnTo>
                <a:lnTo>
                  <a:pt x="1305" y="107"/>
                </a:lnTo>
                <a:lnTo>
                  <a:pt x="1294" y="114"/>
                </a:lnTo>
                <a:lnTo>
                  <a:pt x="1278" y="116"/>
                </a:lnTo>
                <a:lnTo>
                  <a:pt x="1276" y="109"/>
                </a:lnTo>
                <a:lnTo>
                  <a:pt x="1276" y="105"/>
                </a:lnTo>
                <a:lnTo>
                  <a:pt x="1276" y="100"/>
                </a:lnTo>
                <a:lnTo>
                  <a:pt x="1276" y="98"/>
                </a:lnTo>
                <a:lnTo>
                  <a:pt x="1276" y="96"/>
                </a:lnTo>
                <a:lnTo>
                  <a:pt x="1278" y="91"/>
                </a:lnTo>
                <a:lnTo>
                  <a:pt x="1280" y="85"/>
                </a:lnTo>
                <a:lnTo>
                  <a:pt x="1262" y="82"/>
                </a:lnTo>
                <a:lnTo>
                  <a:pt x="1249" y="87"/>
                </a:lnTo>
                <a:lnTo>
                  <a:pt x="1240" y="96"/>
                </a:lnTo>
                <a:lnTo>
                  <a:pt x="1231" y="109"/>
                </a:lnTo>
                <a:lnTo>
                  <a:pt x="1220" y="127"/>
                </a:lnTo>
                <a:lnTo>
                  <a:pt x="1209" y="138"/>
                </a:lnTo>
                <a:lnTo>
                  <a:pt x="1197" y="152"/>
                </a:lnTo>
                <a:lnTo>
                  <a:pt x="1197" y="154"/>
                </a:lnTo>
                <a:lnTo>
                  <a:pt x="1197" y="158"/>
                </a:lnTo>
                <a:lnTo>
                  <a:pt x="1200" y="163"/>
                </a:lnTo>
                <a:lnTo>
                  <a:pt x="1204" y="167"/>
                </a:lnTo>
                <a:lnTo>
                  <a:pt x="1206" y="176"/>
                </a:lnTo>
                <a:lnTo>
                  <a:pt x="1206" y="185"/>
                </a:lnTo>
                <a:lnTo>
                  <a:pt x="1206" y="192"/>
                </a:lnTo>
                <a:lnTo>
                  <a:pt x="1204" y="201"/>
                </a:lnTo>
                <a:lnTo>
                  <a:pt x="1204" y="207"/>
                </a:lnTo>
                <a:lnTo>
                  <a:pt x="1186" y="214"/>
                </a:lnTo>
                <a:lnTo>
                  <a:pt x="1173" y="219"/>
                </a:lnTo>
                <a:lnTo>
                  <a:pt x="1162" y="225"/>
                </a:lnTo>
                <a:lnTo>
                  <a:pt x="1155" y="234"/>
                </a:lnTo>
                <a:lnTo>
                  <a:pt x="1150" y="252"/>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Freeform 20"/>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close/>
              </a:path>
            </a:pathLst>
          </a:custGeom>
          <a:solidFill>
            <a:srgbClr val="BFBFBF"/>
          </a:solidFill>
          <a:ln w="0">
            <a:solidFill>
              <a:srgbClr val="BFBFBF"/>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Freeform 21"/>
          <p:cNvSpPr>
            <a:spLocks/>
          </p:cNvSpPr>
          <p:nvPr/>
        </p:nvSpPr>
        <p:spPr bwMode="auto">
          <a:xfrm>
            <a:off x="4774765" y="4853685"/>
            <a:ext cx="4267200" cy="1933575"/>
          </a:xfrm>
          <a:custGeom>
            <a:avLst/>
            <a:gdLst>
              <a:gd name="T0" fmla="*/ 333 w 2688"/>
              <a:gd name="T1" fmla="*/ 659 h 1218"/>
              <a:gd name="T2" fmla="*/ 410 w 2688"/>
              <a:gd name="T3" fmla="*/ 691 h 1218"/>
              <a:gd name="T4" fmla="*/ 360 w 2688"/>
              <a:gd name="T5" fmla="*/ 836 h 1218"/>
              <a:gd name="T6" fmla="*/ 322 w 2688"/>
              <a:gd name="T7" fmla="*/ 847 h 1218"/>
              <a:gd name="T8" fmla="*/ 233 w 2688"/>
              <a:gd name="T9" fmla="*/ 831 h 1218"/>
              <a:gd name="T10" fmla="*/ 94 w 2688"/>
              <a:gd name="T11" fmla="*/ 858 h 1218"/>
              <a:gd name="T12" fmla="*/ 0 w 2688"/>
              <a:gd name="T13" fmla="*/ 903 h 1218"/>
              <a:gd name="T14" fmla="*/ 40 w 2688"/>
              <a:gd name="T15" fmla="*/ 979 h 1218"/>
              <a:gd name="T16" fmla="*/ 213 w 2688"/>
              <a:gd name="T17" fmla="*/ 1075 h 1218"/>
              <a:gd name="T18" fmla="*/ 338 w 2688"/>
              <a:gd name="T19" fmla="*/ 1093 h 1218"/>
              <a:gd name="T20" fmla="*/ 479 w 2688"/>
              <a:gd name="T21" fmla="*/ 1104 h 1218"/>
              <a:gd name="T22" fmla="*/ 627 w 2688"/>
              <a:gd name="T23" fmla="*/ 1135 h 1218"/>
              <a:gd name="T24" fmla="*/ 714 w 2688"/>
              <a:gd name="T25" fmla="*/ 1160 h 1218"/>
              <a:gd name="T26" fmla="*/ 792 w 2688"/>
              <a:gd name="T27" fmla="*/ 1146 h 1218"/>
              <a:gd name="T28" fmla="*/ 808 w 2688"/>
              <a:gd name="T29" fmla="*/ 1091 h 1218"/>
              <a:gd name="T30" fmla="*/ 815 w 2688"/>
              <a:gd name="T31" fmla="*/ 1035 h 1218"/>
              <a:gd name="T32" fmla="*/ 812 w 2688"/>
              <a:gd name="T33" fmla="*/ 948 h 1218"/>
              <a:gd name="T34" fmla="*/ 889 w 2688"/>
              <a:gd name="T35" fmla="*/ 892 h 1218"/>
              <a:gd name="T36" fmla="*/ 1056 w 2688"/>
              <a:gd name="T37" fmla="*/ 894 h 1218"/>
              <a:gd name="T38" fmla="*/ 1184 w 2688"/>
              <a:gd name="T39" fmla="*/ 847 h 1218"/>
              <a:gd name="T40" fmla="*/ 1150 w 2688"/>
              <a:gd name="T41" fmla="*/ 724 h 1218"/>
              <a:gd name="T42" fmla="*/ 1265 w 2688"/>
              <a:gd name="T43" fmla="*/ 700 h 1218"/>
              <a:gd name="T44" fmla="*/ 1316 w 2688"/>
              <a:gd name="T45" fmla="*/ 704 h 1218"/>
              <a:gd name="T46" fmla="*/ 1484 w 2688"/>
              <a:gd name="T47" fmla="*/ 702 h 1218"/>
              <a:gd name="T48" fmla="*/ 1558 w 2688"/>
              <a:gd name="T49" fmla="*/ 711 h 1218"/>
              <a:gd name="T50" fmla="*/ 1611 w 2688"/>
              <a:gd name="T51" fmla="*/ 751 h 1218"/>
              <a:gd name="T52" fmla="*/ 1679 w 2688"/>
              <a:gd name="T53" fmla="*/ 700 h 1218"/>
              <a:gd name="T54" fmla="*/ 1770 w 2688"/>
              <a:gd name="T55" fmla="*/ 612 h 1218"/>
              <a:gd name="T56" fmla="*/ 1788 w 2688"/>
              <a:gd name="T57" fmla="*/ 588 h 1218"/>
              <a:gd name="T58" fmla="*/ 1945 w 2688"/>
              <a:gd name="T59" fmla="*/ 565 h 1218"/>
              <a:gd name="T60" fmla="*/ 2115 w 2688"/>
              <a:gd name="T61" fmla="*/ 469 h 1218"/>
              <a:gd name="T62" fmla="*/ 2276 w 2688"/>
              <a:gd name="T63" fmla="*/ 431 h 1218"/>
              <a:gd name="T64" fmla="*/ 2399 w 2688"/>
              <a:gd name="T65" fmla="*/ 420 h 1218"/>
              <a:gd name="T66" fmla="*/ 2457 w 2688"/>
              <a:gd name="T67" fmla="*/ 387 h 1218"/>
              <a:gd name="T68" fmla="*/ 2639 w 2688"/>
              <a:gd name="T69" fmla="*/ 358 h 1218"/>
              <a:gd name="T70" fmla="*/ 2688 w 2688"/>
              <a:gd name="T71" fmla="*/ 309 h 1218"/>
              <a:gd name="T72" fmla="*/ 2596 w 2688"/>
              <a:gd name="T73" fmla="*/ 235 h 1218"/>
              <a:gd name="T74" fmla="*/ 2487 w 2688"/>
              <a:gd name="T75" fmla="*/ 233 h 1218"/>
              <a:gd name="T76" fmla="*/ 2453 w 2688"/>
              <a:gd name="T77" fmla="*/ 230 h 1218"/>
              <a:gd name="T78" fmla="*/ 2397 w 2688"/>
              <a:gd name="T79" fmla="*/ 271 h 1218"/>
              <a:gd name="T80" fmla="*/ 2308 w 2688"/>
              <a:gd name="T81" fmla="*/ 295 h 1218"/>
              <a:gd name="T82" fmla="*/ 2211 w 2688"/>
              <a:gd name="T83" fmla="*/ 291 h 1218"/>
              <a:gd name="T84" fmla="*/ 2158 w 2688"/>
              <a:gd name="T85" fmla="*/ 288 h 1218"/>
              <a:gd name="T86" fmla="*/ 2113 w 2688"/>
              <a:gd name="T87" fmla="*/ 297 h 1218"/>
              <a:gd name="T88" fmla="*/ 2034 w 2688"/>
              <a:gd name="T89" fmla="*/ 279 h 1218"/>
              <a:gd name="T90" fmla="*/ 1923 w 2688"/>
              <a:gd name="T91" fmla="*/ 288 h 1218"/>
              <a:gd name="T92" fmla="*/ 1757 w 2688"/>
              <a:gd name="T93" fmla="*/ 291 h 1218"/>
              <a:gd name="T94" fmla="*/ 1663 w 2688"/>
              <a:gd name="T95" fmla="*/ 398 h 1218"/>
              <a:gd name="T96" fmla="*/ 1524 w 2688"/>
              <a:gd name="T97" fmla="*/ 371 h 1218"/>
              <a:gd name="T98" fmla="*/ 1376 w 2688"/>
              <a:gd name="T99" fmla="*/ 358 h 1218"/>
              <a:gd name="T100" fmla="*/ 1182 w 2688"/>
              <a:gd name="T101" fmla="*/ 250 h 1218"/>
              <a:gd name="T102" fmla="*/ 1009 w 2688"/>
              <a:gd name="T103" fmla="*/ 163 h 1218"/>
              <a:gd name="T104" fmla="*/ 873 w 2688"/>
              <a:gd name="T105" fmla="*/ 83 h 1218"/>
              <a:gd name="T106" fmla="*/ 736 w 2688"/>
              <a:gd name="T107" fmla="*/ 11 h 1218"/>
              <a:gd name="T108" fmla="*/ 674 w 2688"/>
              <a:gd name="T109" fmla="*/ 69 h 1218"/>
              <a:gd name="T110" fmla="*/ 568 w 2688"/>
              <a:gd name="T111" fmla="*/ 92 h 1218"/>
              <a:gd name="T112" fmla="*/ 497 w 2688"/>
              <a:gd name="T113" fmla="*/ 130 h 1218"/>
              <a:gd name="T114" fmla="*/ 369 w 2688"/>
              <a:gd name="T115" fmla="*/ 183 h 1218"/>
              <a:gd name="T116" fmla="*/ 295 w 2688"/>
              <a:gd name="T117" fmla="*/ 344 h 1218"/>
              <a:gd name="T118" fmla="*/ 298 w 2688"/>
              <a:gd name="T119" fmla="*/ 411 h 1218"/>
              <a:gd name="T120" fmla="*/ 253 w 2688"/>
              <a:gd name="T121" fmla="*/ 648 h 1218"/>
              <a:gd name="T122" fmla="*/ 304 w 2688"/>
              <a:gd name="T123" fmla="*/ 7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8" h="1218">
                <a:moveTo>
                  <a:pt x="298" y="746"/>
                </a:moveTo>
                <a:lnTo>
                  <a:pt x="311" y="742"/>
                </a:lnTo>
                <a:lnTo>
                  <a:pt x="318" y="733"/>
                </a:lnTo>
                <a:lnTo>
                  <a:pt x="320" y="724"/>
                </a:lnTo>
                <a:lnTo>
                  <a:pt x="316" y="713"/>
                </a:lnTo>
                <a:lnTo>
                  <a:pt x="311" y="702"/>
                </a:lnTo>
                <a:lnTo>
                  <a:pt x="309" y="688"/>
                </a:lnTo>
                <a:lnTo>
                  <a:pt x="311" y="675"/>
                </a:lnTo>
                <a:lnTo>
                  <a:pt x="320" y="664"/>
                </a:lnTo>
                <a:lnTo>
                  <a:pt x="333" y="659"/>
                </a:lnTo>
                <a:lnTo>
                  <a:pt x="347" y="662"/>
                </a:lnTo>
                <a:lnTo>
                  <a:pt x="358" y="671"/>
                </a:lnTo>
                <a:lnTo>
                  <a:pt x="363" y="684"/>
                </a:lnTo>
                <a:lnTo>
                  <a:pt x="365" y="695"/>
                </a:lnTo>
                <a:lnTo>
                  <a:pt x="365" y="702"/>
                </a:lnTo>
                <a:lnTo>
                  <a:pt x="369" y="700"/>
                </a:lnTo>
                <a:lnTo>
                  <a:pt x="376" y="695"/>
                </a:lnTo>
                <a:lnTo>
                  <a:pt x="387" y="691"/>
                </a:lnTo>
                <a:lnTo>
                  <a:pt x="398" y="688"/>
                </a:lnTo>
                <a:lnTo>
                  <a:pt x="410" y="691"/>
                </a:lnTo>
                <a:lnTo>
                  <a:pt x="419" y="700"/>
                </a:lnTo>
                <a:lnTo>
                  <a:pt x="427" y="717"/>
                </a:lnTo>
                <a:lnTo>
                  <a:pt x="425" y="733"/>
                </a:lnTo>
                <a:lnTo>
                  <a:pt x="419" y="746"/>
                </a:lnTo>
                <a:lnTo>
                  <a:pt x="405" y="758"/>
                </a:lnTo>
                <a:lnTo>
                  <a:pt x="389" y="767"/>
                </a:lnTo>
                <a:lnTo>
                  <a:pt x="374" y="773"/>
                </a:lnTo>
                <a:lnTo>
                  <a:pt x="374" y="798"/>
                </a:lnTo>
                <a:lnTo>
                  <a:pt x="369" y="818"/>
                </a:lnTo>
                <a:lnTo>
                  <a:pt x="360" y="836"/>
                </a:lnTo>
                <a:lnTo>
                  <a:pt x="345" y="845"/>
                </a:lnTo>
                <a:lnTo>
                  <a:pt x="338" y="847"/>
                </a:lnTo>
                <a:lnTo>
                  <a:pt x="336" y="847"/>
                </a:lnTo>
                <a:lnTo>
                  <a:pt x="331" y="847"/>
                </a:lnTo>
                <a:lnTo>
                  <a:pt x="331" y="845"/>
                </a:lnTo>
                <a:lnTo>
                  <a:pt x="329" y="845"/>
                </a:lnTo>
                <a:lnTo>
                  <a:pt x="329" y="845"/>
                </a:lnTo>
                <a:lnTo>
                  <a:pt x="327" y="845"/>
                </a:lnTo>
                <a:lnTo>
                  <a:pt x="327" y="845"/>
                </a:lnTo>
                <a:lnTo>
                  <a:pt x="322" y="847"/>
                </a:lnTo>
                <a:lnTo>
                  <a:pt x="320" y="849"/>
                </a:lnTo>
                <a:lnTo>
                  <a:pt x="316" y="854"/>
                </a:lnTo>
                <a:lnTo>
                  <a:pt x="300" y="867"/>
                </a:lnTo>
                <a:lnTo>
                  <a:pt x="289" y="872"/>
                </a:lnTo>
                <a:lnTo>
                  <a:pt x="282" y="869"/>
                </a:lnTo>
                <a:lnTo>
                  <a:pt x="275" y="863"/>
                </a:lnTo>
                <a:lnTo>
                  <a:pt x="269" y="854"/>
                </a:lnTo>
                <a:lnTo>
                  <a:pt x="262" y="845"/>
                </a:lnTo>
                <a:lnTo>
                  <a:pt x="246" y="831"/>
                </a:lnTo>
                <a:lnTo>
                  <a:pt x="233" y="831"/>
                </a:lnTo>
                <a:lnTo>
                  <a:pt x="222" y="836"/>
                </a:lnTo>
                <a:lnTo>
                  <a:pt x="213" y="845"/>
                </a:lnTo>
                <a:lnTo>
                  <a:pt x="201" y="854"/>
                </a:lnTo>
                <a:lnTo>
                  <a:pt x="192" y="863"/>
                </a:lnTo>
                <a:lnTo>
                  <a:pt x="181" y="865"/>
                </a:lnTo>
                <a:lnTo>
                  <a:pt x="170" y="860"/>
                </a:lnTo>
                <a:lnTo>
                  <a:pt x="157" y="845"/>
                </a:lnTo>
                <a:lnTo>
                  <a:pt x="136" y="849"/>
                </a:lnTo>
                <a:lnTo>
                  <a:pt x="114" y="854"/>
                </a:lnTo>
                <a:lnTo>
                  <a:pt x="94" y="858"/>
                </a:lnTo>
                <a:lnTo>
                  <a:pt x="78" y="865"/>
                </a:lnTo>
                <a:lnTo>
                  <a:pt x="69" y="872"/>
                </a:lnTo>
                <a:lnTo>
                  <a:pt x="67" y="876"/>
                </a:lnTo>
                <a:lnTo>
                  <a:pt x="60" y="883"/>
                </a:lnTo>
                <a:lnTo>
                  <a:pt x="49" y="887"/>
                </a:lnTo>
                <a:lnTo>
                  <a:pt x="38" y="889"/>
                </a:lnTo>
                <a:lnTo>
                  <a:pt x="27" y="887"/>
                </a:lnTo>
                <a:lnTo>
                  <a:pt x="16" y="887"/>
                </a:lnTo>
                <a:lnTo>
                  <a:pt x="7" y="892"/>
                </a:lnTo>
                <a:lnTo>
                  <a:pt x="0" y="903"/>
                </a:lnTo>
                <a:lnTo>
                  <a:pt x="0" y="916"/>
                </a:lnTo>
                <a:lnTo>
                  <a:pt x="4" y="925"/>
                </a:lnTo>
                <a:lnTo>
                  <a:pt x="13" y="930"/>
                </a:lnTo>
                <a:lnTo>
                  <a:pt x="22" y="930"/>
                </a:lnTo>
                <a:lnTo>
                  <a:pt x="34" y="932"/>
                </a:lnTo>
                <a:lnTo>
                  <a:pt x="45" y="932"/>
                </a:lnTo>
                <a:lnTo>
                  <a:pt x="47" y="948"/>
                </a:lnTo>
                <a:lnTo>
                  <a:pt x="47" y="957"/>
                </a:lnTo>
                <a:lnTo>
                  <a:pt x="47" y="965"/>
                </a:lnTo>
                <a:lnTo>
                  <a:pt x="40" y="979"/>
                </a:lnTo>
                <a:lnTo>
                  <a:pt x="54" y="986"/>
                </a:lnTo>
                <a:lnTo>
                  <a:pt x="65" y="992"/>
                </a:lnTo>
                <a:lnTo>
                  <a:pt x="83" y="997"/>
                </a:lnTo>
                <a:lnTo>
                  <a:pt x="170" y="1026"/>
                </a:lnTo>
                <a:lnTo>
                  <a:pt x="179" y="1035"/>
                </a:lnTo>
                <a:lnTo>
                  <a:pt x="183" y="1044"/>
                </a:lnTo>
                <a:lnTo>
                  <a:pt x="186" y="1053"/>
                </a:lnTo>
                <a:lnTo>
                  <a:pt x="190" y="1059"/>
                </a:lnTo>
                <a:lnTo>
                  <a:pt x="199" y="1068"/>
                </a:lnTo>
                <a:lnTo>
                  <a:pt x="213" y="1075"/>
                </a:lnTo>
                <a:lnTo>
                  <a:pt x="235" y="1079"/>
                </a:lnTo>
                <a:lnTo>
                  <a:pt x="251" y="1082"/>
                </a:lnTo>
                <a:lnTo>
                  <a:pt x="262" y="1079"/>
                </a:lnTo>
                <a:lnTo>
                  <a:pt x="271" y="1075"/>
                </a:lnTo>
                <a:lnTo>
                  <a:pt x="284" y="1070"/>
                </a:lnTo>
                <a:lnTo>
                  <a:pt x="300" y="1070"/>
                </a:lnTo>
                <a:lnTo>
                  <a:pt x="311" y="1073"/>
                </a:lnTo>
                <a:lnTo>
                  <a:pt x="320" y="1079"/>
                </a:lnTo>
                <a:lnTo>
                  <a:pt x="327" y="1086"/>
                </a:lnTo>
                <a:lnTo>
                  <a:pt x="338" y="1093"/>
                </a:lnTo>
                <a:lnTo>
                  <a:pt x="351" y="1100"/>
                </a:lnTo>
                <a:lnTo>
                  <a:pt x="371" y="1102"/>
                </a:lnTo>
                <a:lnTo>
                  <a:pt x="378" y="1082"/>
                </a:lnTo>
                <a:lnTo>
                  <a:pt x="389" y="1070"/>
                </a:lnTo>
                <a:lnTo>
                  <a:pt x="405" y="1064"/>
                </a:lnTo>
                <a:lnTo>
                  <a:pt x="430" y="1064"/>
                </a:lnTo>
                <a:lnTo>
                  <a:pt x="452" y="1070"/>
                </a:lnTo>
                <a:lnTo>
                  <a:pt x="466" y="1079"/>
                </a:lnTo>
                <a:lnTo>
                  <a:pt x="474" y="1093"/>
                </a:lnTo>
                <a:lnTo>
                  <a:pt x="479" y="1104"/>
                </a:lnTo>
                <a:lnTo>
                  <a:pt x="481" y="1113"/>
                </a:lnTo>
                <a:lnTo>
                  <a:pt x="492" y="1129"/>
                </a:lnTo>
                <a:lnTo>
                  <a:pt x="508" y="1133"/>
                </a:lnTo>
                <a:lnTo>
                  <a:pt x="526" y="1133"/>
                </a:lnTo>
                <a:lnTo>
                  <a:pt x="546" y="1129"/>
                </a:lnTo>
                <a:lnTo>
                  <a:pt x="566" y="1122"/>
                </a:lnTo>
                <a:lnTo>
                  <a:pt x="586" y="1115"/>
                </a:lnTo>
                <a:lnTo>
                  <a:pt x="604" y="1111"/>
                </a:lnTo>
                <a:lnTo>
                  <a:pt x="618" y="1111"/>
                </a:lnTo>
                <a:lnTo>
                  <a:pt x="627" y="1135"/>
                </a:lnTo>
                <a:lnTo>
                  <a:pt x="633" y="1164"/>
                </a:lnTo>
                <a:lnTo>
                  <a:pt x="683" y="1171"/>
                </a:lnTo>
                <a:lnTo>
                  <a:pt x="683" y="1211"/>
                </a:lnTo>
                <a:lnTo>
                  <a:pt x="689" y="1213"/>
                </a:lnTo>
                <a:lnTo>
                  <a:pt x="694" y="1216"/>
                </a:lnTo>
                <a:lnTo>
                  <a:pt x="696" y="1218"/>
                </a:lnTo>
                <a:lnTo>
                  <a:pt x="701" y="1216"/>
                </a:lnTo>
                <a:lnTo>
                  <a:pt x="703" y="1216"/>
                </a:lnTo>
                <a:lnTo>
                  <a:pt x="709" y="1213"/>
                </a:lnTo>
                <a:lnTo>
                  <a:pt x="714" y="1160"/>
                </a:lnTo>
                <a:lnTo>
                  <a:pt x="739" y="1149"/>
                </a:lnTo>
                <a:lnTo>
                  <a:pt x="750" y="1155"/>
                </a:lnTo>
                <a:lnTo>
                  <a:pt x="756" y="1164"/>
                </a:lnTo>
                <a:lnTo>
                  <a:pt x="768" y="1167"/>
                </a:lnTo>
                <a:lnTo>
                  <a:pt x="783" y="1167"/>
                </a:lnTo>
                <a:lnTo>
                  <a:pt x="788" y="1162"/>
                </a:lnTo>
                <a:lnTo>
                  <a:pt x="790" y="1158"/>
                </a:lnTo>
                <a:lnTo>
                  <a:pt x="792" y="1153"/>
                </a:lnTo>
                <a:lnTo>
                  <a:pt x="792" y="1151"/>
                </a:lnTo>
                <a:lnTo>
                  <a:pt x="792" y="1146"/>
                </a:lnTo>
                <a:lnTo>
                  <a:pt x="792" y="1142"/>
                </a:lnTo>
                <a:lnTo>
                  <a:pt x="790" y="1135"/>
                </a:lnTo>
                <a:lnTo>
                  <a:pt x="788" y="1131"/>
                </a:lnTo>
                <a:lnTo>
                  <a:pt x="783" y="1129"/>
                </a:lnTo>
                <a:lnTo>
                  <a:pt x="781" y="1126"/>
                </a:lnTo>
                <a:lnTo>
                  <a:pt x="779" y="1122"/>
                </a:lnTo>
                <a:lnTo>
                  <a:pt x="777" y="1115"/>
                </a:lnTo>
                <a:lnTo>
                  <a:pt x="788" y="1104"/>
                </a:lnTo>
                <a:lnTo>
                  <a:pt x="797" y="1097"/>
                </a:lnTo>
                <a:lnTo>
                  <a:pt x="808" y="1091"/>
                </a:lnTo>
                <a:lnTo>
                  <a:pt x="819" y="1082"/>
                </a:lnTo>
                <a:lnTo>
                  <a:pt x="819" y="1077"/>
                </a:lnTo>
                <a:lnTo>
                  <a:pt x="817" y="1075"/>
                </a:lnTo>
                <a:lnTo>
                  <a:pt x="817" y="1073"/>
                </a:lnTo>
                <a:lnTo>
                  <a:pt x="817" y="1068"/>
                </a:lnTo>
                <a:lnTo>
                  <a:pt x="815" y="1064"/>
                </a:lnTo>
                <a:lnTo>
                  <a:pt x="806" y="1050"/>
                </a:lnTo>
                <a:lnTo>
                  <a:pt x="806" y="1048"/>
                </a:lnTo>
                <a:lnTo>
                  <a:pt x="806" y="1046"/>
                </a:lnTo>
                <a:lnTo>
                  <a:pt x="815" y="1035"/>
                </a:lnTo>
                <a:lnTo>
                  <a:pt x="826" y="1028"/>
                </a:lnTo>
                <a:lnTo>
                  <a:pt x="835" y="1019"/>
                </a:lnTo>
                <a:lnTo>
                  <a:pt x="842" y="1008"/>
                </a:lnTo>
                <a:lnTo>
                  <a:pt x="846" y="992"/>
                </a:lnTo>
                <a:lnTo>
                  <a:pt x="795" y="992"/>
                </a:lnTo>
                <a:lnTo>
                  <a:pt x="795" y="979"/>
                </a:lnTo>
                <a:lnTo>
                  <a:pt x="797" y="970"/>
                </a:lnTo>
                <a:lnTo>
                  <a:pt x="801" y="963"/>
                </a:lnTo>
                <a:lnTo>
                  <a:pt x="808" y="957"/>
                </a:lnTo>
                <a:lnTo>
                  <a:pt x="812" y="948"/>
                </a:lnTo>
                <a:lnTo>
                  <a:pt x="815" y="934"/>
                </a:lnTo>
                <a:lnTo>
                  <a:pt x="815" y="927"/>
                </a:lnTo>
                <a:lnTo>
                  <a:pt x="815" y="921"/>
                </a:lnTo>
                <a:lnTo>
                  <a:pt x="817" y="912"/>
                </a:lnTo>
                <a:lnTo>
                  <a:pt x="828" y="901"/>
                </a:lnTo>
                <a:lnTo>
                  <a:pt x="846" y="887"/>
                </a:lnTo>
                <a:lnTo>
                  <a:pt x="859" y="881"/>
                </a:lnTo>
                <a:lnTo>
                  <a:pt x="871" y="881"/>
                </a:lnTo>
                <a:lnTo>
                  <a:pt x="880" y="885"/>
                </a:lnTo>
                <a:lnTo>
                  <a:pt x="889" y="892"/>
                </a:lnTo>
                <a:lnTo>
                  <a:pt x="900" y="898"/>
                </a:lnTo>
                <a:lnTo>
                  <a:pt x="915" y="903"/>
                </a:lnTo>
                <a:lnTo>
                  <a:pt x="931" y="903"/>
                </a:lnTo>
                <a:lnTo>
                  <a:pt x="951" y="901"/>
                </a:lnTo>
                <a:lnTo>
                  <a:pt x="971" y="896"/>
                </a:lnTo>
                <a:lnTo>
                  <a:pt x="994" y="892"/>
                </a:lnTo>
                <a:lnTo>
                  <a:pt x="1009" y="889"/>
                </a:lnTo>
                <a:lnTo>
                  <a:pt x="1021" y="892"/>
                </a:lnTo>
                <a:lnTo>
                  <a:pt x="1041" y="894"/>
                </a:lnTo>
                <a:lnTo>
                  <a:pt x="1056" y="894"/>
                </a:lnTo>
                <a:lnTo>
                  <a:pt x="1065" y="887"/>
                </a:lnTo>
                <a:lnTo>
                  <a:pt x="1072" y="874"/>
                </a:lnTo>
                <a:lnTo>
                  <a:pt x="1077" y="856"/>
                </a:lnTo>
                <a:lnTo>
                  <a:pt x="1079" y="836"/>
                </a:lnTo>
                <a:lnTo>
                  <a:pt x="1106" y="834"/>
                </a:lnTo>
                <a:lnTo>
                  <a:pt x="1132" y="834"/>
                </a:lnTo>
                <a:lnTo>
                  <a:pt x="1148" y="834"/>
                </a:lnTo>
                <a:lnTo>
                  <a:pt x="1159" y="838"/>
                </a:lnTo>
                <a:lnTo>
                  <a:pt x="1171" y="843"/>
                </a:lnTo>
                <a:lnTo>
                  <a:pt x="1184" y="847"/>
                </a:lnTo>
                <a:lnTo>
                  <a:pt x="1184" y="827"/>
                </a:lnTo>
                <a:lnTo>
                  <a:pt x="1177" y="811"/>
                </a:lnTo>
                <a:lnTo>
                  <a:pt x="1166" y="800"/>
                </a:lnTo>
                <a:lnTo>
                  <a:pt x="1157" y="791"/>
                </a:lnTo>
                <a:lnTo>
                  <a:pt x="1144" y="780"/>
                </a:lnTo>
                <a:lnTo>
                  <a:pt x="1135" y="776"/>
                </a:lnTo>
                <a:lnTo>
                  <a:pt x="1130" y="769"/>
                </a:lnTo>
                <a:lnTo>
                  <a:pt x="1126" y="760"/>
                </a:lnTo>
                <a:lnTo>
                  <a:pt x="1126" y="740"/>
                </a:lnTo>
                <a:lnTo>
                  <a:pt x="1150" y="724"/>
                </a:lnTo>
                <a:lnTo>
                  <a:pt x="1171" y="720"/>
                </a:lnTo>
                <a:lnTo>
                  <a:pt x="1188" y="720"/>
                </a:lnTo>
                <a:lnTo>
                  <a:pt x="1204" y="722"/>
                </a:lnTo>
                <a:lnTo>
                  <a:pt x="1218" y="729"/>
                </a:lnTo>
                <a:lnTo>
                  <a:pt x="1226" y="731"/>
                </a:lnTo>
                <a:lnTo>
                  <a:pt x="1238" y="722"/>
                </a:lnTo>
                <a:lnTo>
                  <a:pt x="1240" y="713"/>
                </a:lnTo>
                <a:lnTo>
                  <a:pt x="1242" y="709"/>
                </a:lnTo>
                <a:lnTo>
                  <a:pt x="1249" y="704"/>
                </a:lnTo>
                <a:lnTo>
                  <a:pt x="1265" y="700"/>
                </a:lnTo>
                <a:lnTo>
                  <a:pt x="1271" y="711"/>
                </a:lnTo>
                <a:lnTo>
                  <a:pt x="1273" y="720"/>
                </a:lnTo>
                <a:lnTo>
                  <a:pt x="1278" y="729"/>
                </a:lnTo>
                <a:lnTo>
                  <a:pt x="1291" y="735"/>
                </a:lnTo>
                <a:lnTo>
                  <a:pt x="1298" y="733"/>
                </a:lnTo>
                <a:lnTo>
                  <a:pt x="1303" y="729"/>
                </a:lnTo>
                <a:lnTo>
                  <a:pt x="1307" y="724"/>
                </a:lnTo>
                <a:lnTo>
                  <a:pt x="1309" y="717"/>
                </a:lnTo>
                <a:lnTo>
                  <a:pt x="1312" y="711"/>
                </a:lnTo>
                <a:lnTo>
                  <a:pt x="1316" y="704"/>
                </a:lnTo>
                <a:lnTo>
                  <a:pt x="1332" y="706"/>
                </a:lnTo>
                <a:lnTo>
                  <a:pt x="1345" y="713"/>
                </a:lnTo>
                <a:lnTo>
                  <a:pt x="1361" y="720"/>
                </a:lnTo>
                <a:lnTo>
                  <a:pt x="1381" y="726"/>
                </a:lnTo>
                <a:lnTo>
                  <a:pt x="1408" y="729"/>
                </a:lnTo>
                <a:lnTo>
                  <a:pt x="1435" y="729"/>
                </a:lnTo>
                <a:lnTo>
                  <a:pt x="1453" y="724"/>
                </a:lnTo>
                <a:lnTo>
                  <a:pt x="1466" y="717"/>
                </a:lnTo>
                <a:lnTo>
                  <a:pt x="1477" y="711"/>
                </a:lnTo>
                <a:lnTo>
                  <a:pt x="1484" y="702"/>
                </a:lnTo>
                <a:lnTo>
                  <a:pt x="1493" y="697"/>
                </a:lnTo>
                <a:lnTo>
                  <a:pt x="1500" y="700"/>
                </a:lnTo>
                <a:lnTo>
                  <a:pt x="1504" y="702"/>
                </a:lnTo>
                <a:lnTo>
                  <a:pt x="1508" y="704"/>
                </a:lnTo>
                <a:lnTo>
                  <a:pt x="1511" y="706"/>
                </a:lnTo>
                <a:lnTo>
                  <a:pt x="1513" y="711"/>
                </a:lnTo>
                <a:lnTo>
                  <a:pt x="1515" y="715"/>
                </a:lnTo>
                <a:lnTo>
                  <a:pt x="1522" y="722"/>
                </a:lnTo>
                <a:lnTo>
                  <a:pt x="1542" y="717"/>
                </a:lnTo>
                <a:lnTo>
                  <a:pt x="1558" y="711"/>
                </a:lnTo>
                <a:lnTo>
                  <a:pt x="1571" y="702"/>
                </a:lnTo>
                <a:lnTo>
                  <a:pt x="1585" y="697"/>
                </a:lnTo>
                <a:lnTo>
                  <a:pt x="1600" y="700"/>
                </a:lnTo>
                <a:lnTo>
                  <a:pt x="1605" y="713"/>
                </a:lnTo>
                <a:lnTo>
                  <a:pt x="1602" y="720"/>
                </a:lnTo>
                <a:lnTo>
                  <a:pt x="1600" y="726"/>
                </a:lnTo>
                <a:lnTo>
                  <a:pt x="1598" y="731"/>
                </a:lnTo>
                <a:lnTo>
                  <a:pt x="1598" y="738"/>
                </a:lnTo>
                <a:lnTo>
                  <a:pt x="1605" y="749"/>
                </a:lnTo>
                <a:lnTo>
                  <a:pt x="1611" y="751"/>
                </a:lnTo>
                <a:lnTo>
                  <a:pt x="1616" y="753"/>
                </a:lnTo>
                <a:lnTo>
                  <a:pt x="1618" y="751"/>
                </a:lnTo>
                <a:lnTo>
                  <a:pt x="1620" y="751"/>
                </a:lnTo>
                <a:lnTo>
                  <a:pt x="1623" y="746"/>
                </a:lnTo>
                <a:lnTo>
                  <a:pt x="1625" y="742"/>
                </a:lnTo>
                <a:lnTo>
                  <a:pt x="1629" y="738"/>
                </a:lnTo>
                <a:lnTo>
                  <a:pt x="1634" y="733"/>
                </a:lnTo>
                <a:lnTo>
                  <a:pt x="1652" y="717"/>
                </a:lnTo>
                <a:lnTo>
                  <a:pt x="1665" y="709"/>
                </a:lnTo>
                <a:lnTo>
                  <a:pt x="1679" y="700"/>
                </a:lnTo>
                <a:lnTo>
                  <a:pt x="1690" y="691"/>
                </a:lnTo>
                <a:lnTo>
                  <a:pt x="1699" y="675"/>
                </a:lnTo>
                <a:lnTo>
                  <a:pt x="1710" y="648"/>
                </a:lnTo>
                <a:lnTo>
                  <a:pt x="1712" y="637"/>
                </a:lnTo>
                <a:lnTo>
                  <a:pt x="1717" y="633"/>
                </a:lnTo>
                <a:lnTo>
                  <a:pt x="1721" y="633"/>
                </a:lnTo>
                <a:lnTo>
                  <a:pt x="1728" y="633"/>
                </a:lnTo>
                <a:lnTo>
                  <a:pt x="1737" y="633"/>
                </a:lnTo>
                <a:lnTo>
                  <a:pt x="1750" y="626"/>
                </a:lnTo>
                <a:lnTo>
                  <a:pt x="1770" y="612"/>
                </a:lnTo>
                <a:lnTo>
                  <a:pt x="1775" y="610"/>
                </a:lnTo>
                <a:lnTo>
                  <a:pt x="1775" y="608"/>
                </a:lnTo>
                <a:lnTo>
                  <a:pt x="1777" y="608"/>
                </a:lnTo>
                <a:lnTo>
                  <a:pt x="1779" y="608"/>
                </a:lnTo>
                <a:lnTo>
                  <a:pt x="1779" y="606"/>
                </a:lnTo>
                <a:lnTo>
                  <a:pt x="1782" y="603"/>
                </a:lnTo>
                <a:lnTo>
                  <a:pt x="1786" y="597"/>
                </a:lnTo>
                <a:lnTo>
                  <a:pt x="1786" y="595"/>
                </a:lnTo>
                <a:lnTo>
                  <a:pt x="1788" y="590"/>
                </a:lnTo>
                <a:lnTo>
                  <a:pt x="1788" y="588"/>
                </a:lnTo>
                <a:lnTo>
                  <a:pt x="1788" y="581"/>
                </a:lnTo>
                <a:lnTo>
                  <a:pt x="1788" y="574"/>
                </a:lnTo>
                <a:lnTo>
                  <a:pt x="1813" y="577"/>
                </a:lnTo>
                <a:lnTo>
                  <a:pt x="1835" y="581"/>
                </a:lnTo>
                <a:lnTo>
                  <a:pt x="1853" y="588"/>
                </a:lnTo>
                <a:lnTo>
                  <a:pt x="1871" y="590"/>
                </a:lnTo>
                <a:lnTo>
                  <a:pt x="1891" y="590"/>
                </a:lnTo>
                <a:lnTo>
                  <a:pt x="1918" y="581"/>
                </a:lnTo>
                <a:lnTo>
                  <a:pt x="1932" y="574"/>
                </a:lnTo>
                <a:lnTo>
                  <a:pt x="1945" y="565"/>
                </a:lnTo>
                <a:lnTo>
                  <a:pt x="1956" y="561"/>
                </a:lnTo>
                <a:lnTo>
                  <a:pt x="1972" y="563"/>
                </a:lnTo>
                <a:lnTo>
                  <a:pt x="1992" y="565"/>
                </a:lnTo>
                <a:lnTo>
                  <a:pt x="2005" y="563"/>
                </a:lnTo>
                <a:lnTo>
                  <a:pt x="2014" y="557"/>
                </a:lnTo>
                <a:lnTo>
                  <a:pt x="2028" y="545"/>
                </a:lnTo>
                <a:lnTo>
                  <a:pt x="2048" y="525"/>
                </a:lnTo>
                <a:lnTo>
                  <a:pt x="2068" y="503"/>
                </a:lnTo>
                <a:lnTo>
                  <a:pt x="2090" y="483"/>
                </a:lnTo>
                <a:lnTo>
                  <a:pt x="2115" y="469"/>
                </a:lnTo>
                <a:lnTo>
                  <a:pt x="2146" y="463"/>
                </a:lnTo>
                <a:lnTo>
                  <a:pt x="2180" y="452"/>
                </a:lnTo>
                <a:lnTo>
                  <a:pt x="2198" y="445"/>
                </a:lnTo>
                <a:lnTo>
                  <a:pt x="2205" y="438"/>
                </a:lnTo>
                <a:lnTo>
                  <a:pt x="2209" y="431"/>
                </a:lnTo>
                <a:lnTo>
                  <a:pt x="2214" y="425"/>
                </a:lnTo>
                <a:lnTo>
                  <a:pt x="2222" y="414"/>
                </a:lnTo>
                <a:lnTo>
                  <a:pt x="2245" y="416"/>
                </a:lnTo>
                <a:lnTo>
                  <a:pt x="2263" y="422"/>
                </a:lnTo>
                <a:lnTo>
                  <a:pt x="2276" y="431"/>
                </a:lnTo>
                <a:lnTo>
                  <a:pt x="2294" y="438"/>
                </a:lnTo>
                <a:lnTo>
                  <a:pt x="2316" y="440"/>
                </a:lnTo>
                <a:lnTo>
                  <a:pt x="2323" y="427"/>
                </a:lnTo>
                <a:lnTo>
                  <a:pt x="2330" y="416"/>
                </a:lnTo>
                <a:lnTo>
                  <a:pt x="2337" y="407"/>
                </a:lnTo>
                <a:lnTo>
                  <a:pt x="2348" y="398"/>
                </a:lnTo>
                <a:lnTo>
                  <a:pt x="2363" y="402"/>
                </a:lnTo>
                <a:lnTo>
                  <a:pt x="2377" y="409"/>
                </a:lnTo>
                <a:lnTo>
                  <a:pt x="2388" y="416"/>
                </a:lnTo>
                <a:lnTo>
                  <a:pt x="2399" y="420"/>
                </a:lnTo>
                <a:lnTo>
                  <a:pt x="2413" y="420"/>
                </a:lnTo>
                <a:lnTo>
                  <a:pt x="2426" y="409"/>
                </a:lnTo>
                <a:lnTo>
                  <a:pt x="2431" y="405"/>
                </a:lnTo>
                <a:lnTo>
                  <a:pt x="2433" y="402"/>
                </a:lnTo>
                <a:lnTo>
                  <a:pt x="2433" y="398"/>
                </a:lnTo>
                <a:lnTo>
                  <a:pt x="2435" y="396"/>
                </a:lnTo>
                <a:lnTo>
                  <a:pt x="2437" y="393"/>
                </a:lnTo>
                <a:lnTo>
                  <a:pt x="2442" y="391"/>
                </a:lnTo>
                <a:lnTo>
                  <a:pt x="2449" y="389"/>
                </a:lnTo>
                <a:lnTo>
                  <a:pt x="2457" y="387"/>
                </a:lnTo>
                <a:lnTo>
                  <a:pt x="2475" y="385"/>
                </a:lnTo>
                <a:lnTo>
                  <a:pt x="2491" y="389"/>
                </a:lnTo>
                <a:lnTo>
                  <a:pt x="2509" y="393"/>
                </a:lnTo>
                <a:lnTo>
                  <a:pt x="2529" y="398"/>
                </a:lnTo>
                <a:lnTo>
                  <a:pt x="2549" y="400"/>
                </a:lnTo>
                <a:lnTo>
                  <a:pt x="2574" y="398"/>
                </a:lnTo>
                <a:lnTo>
                  <a:pt x="2603" y="391"/>
                </a:lnTo>
                <a:lnTo>
                  <a:pt x="2621" y="382"/>
                </a:lnTo>
                <a:lnTo>
                  <a:pt x="2632" y="371"/>
                </a:lnTo>
                <a:lnTo>
                  <a:pt x="2639" y="358"/>
                </a:lnTo>
                <a:lnTo>
                  <a:pt x="2643" y="342"/>
                </a:lnTo>
                <a:lnTo>
                  <a:pt x="2654" y="324"/>
                </a:lnTo>
                <a:lnTo>
                  <a:pt x="2661" y="324"/>
                </a:lnTo>
                <a:lnTo>
                  <a:pt x="2666" y="326"/>
                </a:lnTo>
                <a:lnTo>
                  <a:pt x="2670" y="326"/>
                </a:lnTo>
                <a:lnTo>
                  <a:pt x="2672" y="326"/>
                </a:lnTo>
                <a:lnTo>
                  <a:pt x="2677" y="326"/>
                </a:lnTo>
                <a:lnTo>
                  <a:pt x="2681" y="326"/>
                </a:lnTo>
                <a:lnTo>
                  <a:pt x="2688" y="324"/>
                </a:lnTo>
                <a:lnTo>
                  <a:pt x="2688" y="309"/>
                </a:lnTo>
                <a:lnTo>
                  <a:pt x="2688" y="300"/>
                </a:lnTo>
                <a:lnTo>
                  <a:pt x="2684" y="295"/>
                </a:lnTo>
                <a:lnTo>
                  <a:pt x="2677" y="291"/>
                </a:lnTo>
                <a:lnTo>
                  <a:pt x="2672" y="284"/>
                </a:lnTo>
                <a:lnTo>
                  <a:pt x="2666" y="275"/>
                </a:lnTo>
                <a:lnTo>
                  <a:pt x="2652" y="250"/>
                </a:lnTo>
                <a:lnTo>
                  <a:pt x="2639" y="239"/>
                </a:lnTo>
                <a:lnTo>
                  <a:pt x="2625" y="235"/>
                </a:lnTo>
                <a:lnTo>
                  <a:pt x="2612" y="235"/>
                </a:lnTo>
                <a:lnTo>
                  <a:pt x="2596" y="235"/>
                </a:lnTo>
                <a:lnTo>
                  <a:pt x="2578" y="235"/>
                </a:lnTo>
                <a:lnTo>
                  <a:pt x="2556" y="228"/>
                </a:lnTo>
                <a:lnTo>
                  <a:pt x="2545" y="221"/>
                </a:lnTo>
                <a:lnTo>
                  <a:pt x="2536" y="217"/>
                </a:lnTo>
                <a:lnTo>
                  <a:pt x="2525" y="215"/>
                </a:lnTo>
                <a:lnTo>
                  <a:pt x="2513" y="217"/>
                </a:lnTo>
                <a:lnTo>
                  <a:pt x="2498" y="224"/>
                </a:lnTo>
                <a:lnTo>
                  <a:pt x="2493" y="228"/>
                </a:lnTo>
                <a:lnTo>
                  <a:pt x="2489" y="230"/>
                </a:lnTo>
                <a:lnTo>
                  <a:pt x="2487" y="233"/>
                </a:lnTo>
                <a:lnTo>
                  <a:pt x="2487" y="233"/>
                </a:lnTo>
                <a:lnTo>
                  <a:pt x="2484" y="233"/>
                </a:lnTo>
                <a:lnTo>
                  <a:pt x="2482" y="233"/>
                </a:lnTo>
                <a:lnTo>
                  <a:pt x="2480" y="233"/>
                </a:lnTo>
                <a:lnTo>
                  <a:pt x="2473" y="233"/>
                </a:lnTo>
                <a:lnTo>
                  <a:pt x="2466" y="233"/>
                </a:lnTo>
                <a:lnTo>
                  <a:pt x="2462" y="233"/>
                </a:lnTo>
                <a:lnTo>
                  <a:pt x="2460" y="230"/>
                </a:lnTo>
                <a:lnTo>
                  <a:pt x="2455" y="230"/>
                </a:lnTo>
                <a:lnTo>
                  <a:pt x="2453" y="230"/>
                </a:lnTo>
                <a:lnTo>
                  <a:pt x="2449" y="230"/>
                </a:lnTo>
                <a:lnTo>
                  <a:pt x="2446" y="233"/>
                </a:lnTo>
                <a:lnTo>
                  <a:pt x="2440" y="237"/>
                </a:lnTo>
                <a:lnTo>
                  <a:pt x="2437" y="241"/>
                </a:lnTo>
                <a:lnTo>
                  <a:pt x="2435" y="244"/>
                </a:lnTo>
                <a:lnTo>
                  <a:pt x="2433" y="246"/>
                </a:lnTo>
                <a:lnTo>
                  <a:pt x="2431" y="250"/>
                </a:lnTo>
                <a:lnTo>
                  <a:pt x="2426" y="253"/>
                </a:lnTo>
                <a:lnTo>
                  <a:pt x="2419" y="257"/>
                </a:lnTo>
                <a:lnTo>
                  <a:pt x="2397" y="271"/>
                </a:lnTo>
                <a:lnTo>
                  <a:pt x="2381" y="279"/>
                </a:lnTo>
                <a:lnTo>
                  <a:pt x="2375" y="286"/>
                </a:lnTo>
                <a:lnTo>
                  <a:pt x="2370" y="288"/>
                </a:lnTo>
                <a:lnTo>
                  <a:pt x="2368" y="288"/>
                </a:lnTo>
                <a:lnTo>
                  <a:pt x="2363" y="288"/>
                </a:lnTo>
                <a:lnTo>
                  <a:pt x="2355" y="286"/>
                </a:lnTo>
                <a:lnTo>
                  <a:pt x="2339" y="284"/>
                </a:lnTo>
                <a:lnTo>
                  <a:pt x="2323" y="286"/>
                </a:lnTo>
                <a:lnTo>
                  <a:pt x="2314" y="288"/>
                </a:lnTo>
                <a:lnTo>
                  <a:pt x="2308" y="295"/>
                </a:lnTo>
                <a:lnTo>
                  <a:pt x="2303" y="300"/>
                </a:lnTo>
                <a:lnTo>
                  <a:pt x="2294" y="304"/>
                </a:lnTo>
                <a:lnTo>
                  <a:pt x="2281" y="304"/>
                </a:lnTo>
                <a:lnTo>
                  <a:pt x="2269" y="302"/>
                </a:lnTo>
                <a:lnTo>
                  <a:pt x="2263" y="300"/>
                </a:lnTo>
                <a:lnTo>
                  <a:pt x="2258" y="295"/>
                </a:lnTo>
                <a:lnTo>
                  <a:pt x="2254" y="291"/>
                </a:lnTo>
                <a:lnTo>
                  <a:pt x="2243" y="286"/>
                </a:lnTo>
                <a:lnTo>
                  <a:pt x="2222" y="279"/>
                </a:lnTo>
                <a:lnTo>
                  <a:pt x="2211" y="291"/>
                </a:lnTo>
                <a:lnTo>
                  <a:pt x="2205" y="300"/>
                </a:lnTo>
                <a:lnTo>
                  <a:pt x="2198" y="309"/>
                </a:lnTo>
                <a:lnTo>
                  <a:pt x="2193" y="324"/>
                </a:lnTo>
                <a:lnTo>
                  <a:pt x="2173" y="324"/>
                </a:lnTo>
                <a:lnTo>
                  <a:pt x="2173" y="315"/>
                </a:lnTo>
                <a:lnTo>
                  <a:pt x="2171" y="306"/>
                </a:lnTo>
                <a:lnTo>
                  <a:pt x="2169" y="302"/>
                </a:lnTo>
                <a:lnTo>
                  <a:pt x="2167" y="297"/>
                </a:lnTo>
                <a:lnTo>
                  <a:pt x="2162" y="293"/>
                </a:lnTo>
                <a:lnTo>
                  <a:pt x="2158" y="288"/>
                </a:lnTo>
                <a:lnTo>
                  <a:pt x="2151" y="291"/>
                </a:lnTo>
                <a:lnTo>
                  <a:pt x="2146" y="295"/>
                </a:lnTo>
                <a:lnTo>
                  <a:pt x="2142" y="297"/>
                </a:lnTo>
                <a:lnTo>
                  <a:pt x="2142" y="300"/>
                </a:lnTo>
                <a:lnTo>
                  <a:pt x="2140" y="302"/>
                </a:lnTo>
                <a:lnTo>
                  <a:pt x="2135" y="304"/>
                </a:lnTo>
                <a:lnTo>
                  <a:pt x="2131" y="306"/>
                </a:lnTo>
                <a:lnTo>
                  <a:pt x="2124" y="309"/>
                </a:lnTo>
                <a:lnTo>
                  <a:pt x="2117" y="304"/>
                </a:lnTo>
                <a:lnTo>
                  <a:pt x="2113" y="297"/>
                </a:lnTo>
                <a:lnTo>
                  <a:pt x="2108" y="291"/>
                </a:lnTo>
                <a:lnTo>
                  <a:pt x="2104" y="284"/>
                </a:lnTo>
                <a:lnTo>
                  <a:pt x="2086" y="284"/>
                </a:lnTo>
                <a:lnTo>
                  <a:pt x="2077" y="286"/>
                </a:lnTo>
                <a:lnTo>
                  <a:pt x="2075" y="286"/>
                </a:lnTo>
                <a:lnTo>
                  <a:pt x="2073" y="286"/>
                </a:lnTo>
                <a:lnTo>
                  <a:pt x="2068" y="284"/>
                </a:lnTo>
                <a:lnTo>
                  <a:pt x="2057" y="279"/>
                </a:lnTo>
                <a:lnTo>
                  <a:pt x="2043" y="275"/>
                </a:lnTo>
                <a:lnTo>
                  <a:pt x="2034" y="279"/>
                </a:lnTo>
                <a:lnTo>
                  <a:pt x="2026" y="286"/>
                </a:lnTo>
                <a:lnTo>
                  <a:pt x="2017" y="293"/>
                </a:lnTo>
                <a:lnTo>
                  <a:pt x="1996" y="282"/>
                </a:lnTo>
                <a:lnTo>
                  <a:pt x="1983" y="275"/>
                </a:lnTo>
                <a:lnTo>
                  <a:pt x="1972" y="273"/>
                </a:lnTo>
                <a:lnTo>
                  <a:pt x="1965" y="275"/>
                </a:lnTo>
                <a:lnTo>
                  <a:pt x="1958" y="277"/>
                </a:lnTo>
                <a:lnTo>
                  <a:pt x="1949" y="282"/>
                </a:lnTo>
                <a:lnTo>
                  <a:pt x="1938" y="286"/>
                </a:lnTo>
                <a:lnTo>
                  <a:pt x="1923" y="288"/>
                </a:lnTo>
                <a:lnTo>
                  <a:pt x="1907" y="288"/>
                </a:lnTo>
                <a:lnTo>
                  <a:pt x="1896" y="286"/>
                </a:lnTo>
                <a:lnTo>
                  <a:pt x="1887" y="282"/>
                </a:lnTo>
                <a:lnTo>
                  <a:pt x="1876" y="277"/>
                </a:lnTo>
                <a:lnTo>
                  <a:pt x="1862" y="273"/>
                </a:lnTo>
                <a:lnTo>
                  <a:pt x="1840" y="271"/>
                </a:lnTo>
                <a:lnTo>
                  <a:pt x="1811" y="268"/>
                </a:lnTo>
                <a:lnTo>
                  <a:pt x="1786" y="273"/>
                </a:lnTo>
                <a:lnTo>
                  <a:pt x="1768" y="279"/>
                </a:lnTo>
                <a:lnTo>
                  <a:pt x="1757" y="291"/>
                </a:lnTo>
                <a:lnTo>
                  <a:pt x="1750" y="309"/>
                </a:lnTo>
                <a:lnTo>
                  <a:pt x="1746" y="331"/>
                </a:lnTo>
                <a:lnTo>
                  <a:pt x="1741" y="347"/>
                </a:lnTo>
                <a:lnTo>
                  <a:pt x="1737" y="355"/>
                </a:lnTo>
                <a:lnTo>
                  <a:pt x="1730" y="362"/>
                </a:lnTo>
                <a:lnTo>
                  <a:pt x="1721" y="371"/>
                </a:lnTo>
                <a:lnTo>
                  <a:pt x="1699" y="387"/>
                </a:lnTo>
                <a:lnTo>
                  <a:pt x="1683" y="396"/>
                </a:lnTo>
                <a:lnTo>
                  <a:pt x="1672" y="398"/>
                </a:lnTo>
                <a:lnTo>
                  <a:pt x="1663" y="398"/>
                </a:lnTo>
                <a:lnTo>
                  <a:pt x="1654" y="393"/>
                </a:lnTo>
                <a:lnTo>
                  <a:pt x="1645" y="387"/>
                </a:lnTo>
                <a:lnTo>
                  <a:pt x="1634" y="378"/>
                </a:lnTo>
                <a:lnTo>
                  <a:pt x="1618" y="371"/>
                </a:lnTo>
                <a:lnTo>
                  <a:pt x="1605" y="371"/>
                </a:lnTo>
                <a:lnTo>
                  <a:pt x="1594" y="373"/>
                </a:lnTo>
                <a:lnTo>
                  <a:pt x="1580" y="376"/>
                </a:lnTo>
                <a:lnTo>
                  <a:pt x="1562" y="376"/>
                </a:lnTo>
                <a:lnTo>
                  <a:pt x="1544" y="373"/>
                </a:lnTo>
                <a:lnTo>
                  <a:pt x="1524" y="371"/>
                </a:lnTo>
                <a:lnTo>
                  <a:pt x="1495" y="371"/>
                </a:lnTo>
                <a:lnTo>
                  <a:pt x="1477" y="371"/>
                </a:lnTo>
                <a:lnTo>
                  <a:pt x="1466" y="367"/>
                </a:lnTo>
                <a:lnTo>
                  <a:pt x="1457" y="362"/>
                </a:lnTo>
                <a:lnTo>
                  <a:pt x="1448" y="358"/>
                </a:lnTo>
                <a:lnTo>
                  <a:pt x="1435" y="358"/>
                </a:lnTo>
                <a:lnTo>
                  <a:pt x="1417" y="360"/>
                </a:lnTo>
                <a:lnTo>
                  <a:pt x="1397" y="362"/>
                </a:lnTo>
                <a:lnTo>
                  <a:pt x="1385" y="362"/>
                </a:lnTo>
                <a:lnTo>
                  <a:pt x="1376" y="358"/>
                </a:lnTo>
                <a:lnTo>
                  <a:pt x="1370" y="351"/>
                </a:lnTo>
                <a:lnTo>
                  <a:pt x="1359" y="342"/>
                </a:lnTo>
                <a:lnTo>
                  <a:pt x="1343" y="333"/>
                </a:lnTo>
                <a:lnTo>
                  <a:pt x="1318" y="320"/>
                </a:lnTo>
                <a:lnTo>
                  <a:pt x="1282" y="309"/>
                </a:lnTo>
                <a:lnTo>
                  <a:pt x="1256" y="300"/>
                </a:lnTo>
                <a:lnTo>
                  <a:pt x="1235" y="291"/>
                </a:lnTo>
                <a:lnTo>
                  <a:pt x="1220" y="279"/>
                </a:lnTo>
                <a:lnTo>
                  <a:pt x="1200" y="264"/>
                </a:lnTo>
                <a:lnTo>
                  <a:pt x="1182" y="250"/>
                </a:lnTo>
                <a:lnTo>
                  <a:pt x="1168" y="244"/>
                </a:lnTo>
                <a:lnTo>
                  <a:pt x="1159" y="239"/>
                </a:lnTo>
                <a:lnTo>
                  <a:pt x="1148" y="239"/>
                </a:lnTo>
                <a:lnTo>
                  <a:pt x="1137" y="237"/>
                </a:lnTo>
                <a:lnTo>
                  <a:pt x="1119" y="237"/>
                </a:lnTo>
                <a:lnTo>
                  <a:pt x="1097" y="235"/>
                </a:lnTo>
                <a:lnTo>
                  <a:pt x="1072" y="226"/>
                </a:lnTo>
                <a:lnTo>
                  <a:pt x="1050" y="210"/>
                </a:lnTo>
                <a:lnTo>
                  <a:pt x="1030" y="188"/>
                </a:lnTo>
                <a:lnTo>
                  <a:pt x="1009" y="163"/>
                </a:lnTo>
                <a:lnTo>
                  <a:pt x="991" y="141"/>
                </a:lnTo>
                <a:lnTo>
                  <a:pt x="974" y="121"/>
                </a:lnTo>
                <a:lnTo>
                  <a:pt x="958" y="110"/>
                </a:lnTo>
                <a:lnTo>
                  <a:pt x="940" y="105"/>
                </a:lnTo>
                <a:lnTo>
                  <a:pt x="922" y="103"/>
                </a:lnTo>
                <a:lnTo>
                  <a:pt x="902" y="101"/>
                </a:lnTo>
                <a:lnTo>
                  <a:pt x="891" y="96"/>
                </a:lnTo>
                <a:lnTo>
                  <a:pt x="884" y="94"/>
                </a:lnTo>
                <a:lnTo>
                  <a:pt x="880" y="90"/>
                </a:lnTo>
                <a:lnTo>
                  <a:pt x="873" y="83"/>
                </a:lnTo>
                <a:lnTo>
                  <a:pt x="862" y="76"/>
                </a:lnTo>
                <a:lnTo>
                  <a:pt x="846" y="69"/>
                </a:lnTo>
                <a:lnTo>
                  <a:pt x="817" y="58"/>
                </a:lnTo>
                <a:lnTo>
                  <a:pt x="795" y="45"/>
                </a:lnTo>
                <a:lnTo>
                  <a:pt x="779" y="31"/>
                </a:lnTo>
                <a:lnTo>
                  <a:pt x="770" y="18"/>
                </a:lnTo>
                <a:lnTo>
                  <a:pt x="761" y="7"/>
                </a:lnTo>
                <a:lnTo>
                  <a:pt x="754" y="0"/>
                </a:lnTo>
                <a:lnTo>
                  <a:pt x="745" y="2"/>
                </a:lnTo>
                <a:lnTo>
                  <a:pt x="736" y="11"/>
                </a:lnTo>
                <a:lnTo>
                  <a:pt x="739" y="20"/>
                </a:lnTo>
                <a:lnTo>
                  <a:pt x="745" y="29"/>
                </a:lnTo>
                <a:lnTo>
                  <a:pt x="750" y="38"/>
                </a:lnTo>
                <a:lnTo>
                  <a:pt x="752" y="49"/>
                </a:lnTo>
                <a:lnTo>
                  <a:pt x="745" y="58"/>
                </a:lnTo>
                <a:lnTo>
                  <a:pt x="734" y="61"/>
                </a:lnTo>
                <a:lnTo>
                  <a:pt x="718" y="61"/>
                </a:lnTo>
                <a:lnTo>
                  <a:pt x="701" y="63"/>
                </a:lnTo>
                <a:lnTo>
                  <a:pt x="687" y="67"/>
                </a:lnTo>
                <a:lnTo>
                  <a:pt x="674" y="69"/>
                </a:lnTo>
                <a:lnTo>
                  <a:pt x="662" y="74"/>
                </a:lnTo>
                <a:lnTo>
                  <a:pt x="645" y="74"/>
                </a:lnTo>
                <a:lnTo>
                  <a:pt x="629" y="52"/>
                </a:lnTo>
                <a:lnTo>
                  <a:pt x="613" y="40"/>
                </a:lnTo>
                <a:lnTo>
                  <a:pt x="598" y="38"/>
                </a:lnTo>
                <a:lnTo>
                  <a:pt x="584" y="43"/>
                </a:lnTo>
                <a:lnTo>
                  <a:pt x="573" y="52"/>
                </a:lnTo>
                <a:lnTo>
                  <a:pt x="568" y="65"/>
                </a:lnTo>
                <a:lnTo>
                  <a:pt x="566" y="78"/>
                </a:lnTo>
                <a:lnTo>
                  <a:pt x="568" y="92"/>
                </a:lnTo>
                <a:lnTo>
                  <a:pt x="568" y="105"/>
                </a:lnTo>
                <a:lnTo>
                  <a:pt x="566" y="116"/>
                </a:lnTo>
                <a:lnTo>
                  <a:pt x="557" y="123"/>
                </a:lnTo>
                <a:lnTo>
                  <a:pt x="542" y="128"/>
                </a:lnTo>
                <a:lnTo>
                  <a:pt x="530" y="125"/>
                </a:lnTo>
                <a:lnTo>
                  <a:pt x="524" y="125"/>
                </a:lnTo>
                <a:lnTo>
                  <a:pt x="519" y="123"/>
                </a:lnTo>
                <a:lnTo>
                  <a:pt x="515" y="123"/>
                </a:lnTo>
                <a:lnTo>
                  <a:pt x="508" y="123"/>
                </a:lnTo>
                <a:lnTo>
                  <a:pt x="497" y="130"/>
                </a:lnTo>
                <a:lnTo>
                  <a:pt x="479" y="139"/>
                </a:lnTo>
                <a:lnTo>
                  <a:pt x="466" y="145"/>
                </a:lnTo>
                <a:lnTo>
                  <a:pt x="454" y="150"/>
                </a:lnTo>
                <a:lnTo>
                  <a:pt x="445" y="150"/>
                </a:lnTo>
                <a:lnTo>
                  <a:pt x="439" y="152"/>
                </a:lnTo>
                <a:lnTo>
                  <a:pt x="432" y="152"/>
                </a:lnTo>
                <a:lnTo>
                  <a:pt x="423" y="154"/>
                </a:lnTo>
                <a:lnTo>
                  <a:pt x="412" y="159"/>
                </a:lnTo>
                <a:lnTo>
                  <a:pt x="394" y="170"/>
                </a:lnTo>
                <a:lnTo>
                  <a:pt x="369" y="183"/>
                </a:lnTo>
                <a:lnTo>
                  <a:pt x="347" y="201"/>
                </a:lnTo>
                <a:lnTo>
                  <a:pt x="338" y="217"/>
                </a:lnTo>
                <a:lnTo>
                  <a:pt x="331" y="230"/>
                </a:lnTo>
                <a:lnTo>
                  <a:pt x="329" y="248"/>
                </a:lnTo>
                <a:lnTo>
                  <a:pt x="324" y="268"/>
                </a:lnTo>
                <a:lnTo>
                  <a:pt x="313" y="291"/>
                </a:lnTo>
                <a:lnTo>
                  <a:pt x="304" y="304"/>
                </a:lnTo>
                <a:lnTo>
                  <a:pt x="298" y="315"/>
                </a:lnTo>
                <a:lnTo>
                  <a:pt x="293" y="326"/>
                </a:lnTo>
                <a:lnTo>
                  <a:pt x="295" y="344"/>
                </a:lnTo>
                <a:lnTo>
                  <a:pt x="298" y="349"/>
                </a:lnTo>
                <a:lnTo>
                  <a:pt x="300" y="353"/>
                </a:lnTo>
                <a:lnTo>
                  <a:pt x="300" y="355"/>
                </a:lnTo>
                <a:lnTo>
                  <a:pt x="302" y="358"/>
                </a:lnTo>
                <a:lnTo>
                  <a:pt x="302" y="362"/>
                </a:lnTo>
                <a:lnTo>
                  <a:pt x="302" y="369"/>
                </a:lnTo>
                <a:lnTo>
                  <a:pt x="302" y="378"/>
                </a:lnTo>
                <a:lnTo>
                  <a:pt x="302" y="391"/>
                </a:lnTo>
                <a:lnTo>
                  <a:pt x="300" y="402"/>
                </a:lnTo>
                <a:lnTo>
                  <a:pt x="298" y="411"/>
                </a:lnTo>
                <a:lnTo>
                  <a:pt x="291" y="431"/>
                </a:lnTo>
                <a:lnTo>
                  <a:pt x="282" y="447"/>
                </a:lnTo>
                <a:lnTo>
                  <a:pt x="271" y="463"/>
                </a:lnTo>
                <a:lnTo>
                  <a:pt x="262" y="483"/>
                </a:lnTo>
                <a:lnTo>
                  <a:pt x="253" y="501"/>
                </a:lnTo>
                <a:lnTo>
                  <a:pt x="246" y="523"/>
                </a:lnTo>
                <a:lnTo>
                  <a:pt x="239" y="557"/>
                </a:lnTo>
                <a:lnTo>
                  <a:pt x="235" y="588"/>
                </a:lnTo>
                <a:lnTo>
                  <a:pt x="237" y="617"/>
                </a:lnTo>
                <a:lnTo>
                  <a:pt x="253" y="648"/>
                </a:lnTo>
                <a:lnTo>
                  <a:pt x="262" y="659"/>
                </a:lnTo>
                <a:lnTo>
                  <a:pt x="271" y="668"/>
                </a:lnTo>
                <a:lnTo>
                  <a:pt x="280" y="675"/>
                </a:lnTo>
                <a:lnTo>
                  <a:pt x="289" y="688"/>
                </a:lnTo>
                <a:lnTo>
                  <a:pt x="291" y="691"/>
                </a:lnTo>
                <a:lnTo>
                  <a:pt x="293" y="693"/>
                </a:lnTo>
                <a:lnTo>
                  <a:pt x="295" y="697"/>
                </a:lnTo>
                <a:lnTo>
                  <a:pt x="300" y="704"/>
                </a:lnTo>
                <a:lnTo>
                  <a:pt x="302" y="706"/>
                </a:lnTo>
                <a:lnTo>
                  <a:pt x="304" y="711"/>
                </a:lnTo>
                <a:lnTo>
                  <a:pt x="304" y="713"/>
                </a:lnTo>
                <a:lnTo>
                  <a:pt x="307" y="717"/>
                </a:lnTo>
                <a:lnTo>
                  <a:pt x="307" y="722"/>
                </a:lnTo>
                <a:lnTo>
                  <a:pt x="304" y="726"/>
                </a:lnTo>
                <a:lnTo>
                  <a:pt x="304" y="729"/>
                </a:lnTo>
                <a:lnTo>
                  <a:pt x="302" y="733"/>
                </a:lnTo>
                <a:lnTo>
                  <a:pt x="300" y="740"/>
                </a:lnTo>
                <a:lnTo>
                  <a:pt x="298" y="746"/>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Freeform 22"/>
          <p:cNvSpPr>
            <a:spLocks noEditPoints="1"/>
          </p:cNvSpPr>
          <p:nvPr/>
        </p:nvSpPr>
        <p:spPr bwMode="auto">
          <a:xfrm>
            <a:off x="593290" y="8812910"/>
            <a:ext cx="3544888" cy="1312863"/>
          </a:xfrm>
          <a:custGeom>
            <a:avLst/>
            <a:gdLst>
              <a:gd name="T0" fmla="*/ 904 w 2233"/>
              <a:gd name="T1" fmla="*/ 380 h 827"/>
              <a:gd name="T2" fmla="*/ 993 w 2233"/>
              <a:gd name="T3" fmla="*/ 393 h 827"/>
              <a:gd name="T4" fmla="*/ 953 w 2233"/>
              <a:gd name="T5" fmla="*/ 456 h 827"/>
              <a:gd name="T6" fmla="*/ 877 w 2233"/>
              <a:gd name="T7" fmla="*/ 422 h 827"/>
              <a:gd name="T8" fmla="*/ 1613 w 2233"/>
              <a:gd name="T9" fmla="*/ 572 h 827"/>
              <a:gd name="T10" fmla="*/ 1719 w 2233"/>
              <a:gd name="T11" fmla="*/ 561 h 827"/>
              <a:gd name="T12" fmla="*/ 1770 w 2233"/>
              <a:gd name="T13" fmla="*/ 585 h 827"/>
              <a:gd name="T14" fmla="*/ 1875 w 2233"/>
              <a:gd name="T15" fmla="*/ 623 h 827"/>
              <a:gd name="T16" fmla="*/ 1942 w 2233"/>
              <a:gd name="T17" fmla="*/ 637 h 827"/>
              <a:gd name="T18" fmla="*/ 2007 w 2233"/>
              <a:gd name="T19" fmla="*/ 623 h 827"/>
              <a:gd name="T20" fmla="*/ 2133 w 2233"/>
              <a:gd name="T21" fmla="*/ 581 h 827"/>
              <a:gd name="T22" fmla="*/ 2202 w 2233"/>
              <a:gd name="T23" fmla="*/ 478 h 827"/>
              <a:gd name="T24" fmla="*/ 2173 w 2233"/>
              <a:gd name="T25" fmla="*/ 436 h 827"/>
              <a:gd name="T26" fmla="*/ 2124 w 2233"/>
              <a:gd name="T27" fmla="*/ 391 h 827"/>
              <a:gd name="T28" fmla="*/ 2074 w 2233"/>
              <a:gd name="T29" fmla="*/ 315 h 827"/>
              <a:gd name="T30" fmla="*/ 2065 w 2233"/>
              <a:gd name="T31" fmla="*/ 284 h 827"/>
              <a:gd name="T32" fmla="*/ 2059 w 2233"/>
              <a:gd name="T33" fmla="*/ 248 h 827"/>
              <a:gd name="T34" fmla="*/ 2070 w 2233"/>
              <a:gd name="T35" fmla="*/ 203 h 827"/>
              <a:gd name="T36" fmla="*/ 2012 w 2233"/>
              <a:gd name="T37" fmla="*/ 161 h 827"/>
              <a:gd name="T38" fmla="*/ 2032 w 2233"/>
              <a:gd name="T39" fmla="*/ 127 h 827"/>
              <a:gd name="T40" fmla="*/ 2021 w 2233"/>
              <a:gd name="T41" fmla="*/ 96 h 827"/>
              <a:gd name="T42" fmla="*/ 1938 w 2233"/>
              <a:gd name="T43" fmla="*/ 85 h 827"/>
              <a:gd name="T44" fmla="*/ 1822 w 2233"/>
              <a:gd name="T45" fmla="*/ 100 h 827"/>
              <a:gd name="T46" fmla="*/ 1716 w 2233"/>
              <a:gd name="T47" fmla="*/ 170 h 827"/>
              <a:gd name="T48" fmla="*/ 1680 w 2233"/>
              <a:gd name="T49" fmla="*/ 116 h 827"/>
              <a:gd name="T50" fmla="*/ 1625 w 2233"/>
              <a:gd name="T51" fmla="*/ 118 h 827"/>
              <a:gd name="T52" fmla="*/ 1531 w 2233"/>
              <a:gd name="T53" fmla="*/ 62 h 827"/>
              <a:gd name="T54" fmla="*/ 1439 w 2233"/>
              <a:gd name="T55" fmla="*/ 22 h 827"/>
              <a:gd name="T56" fmla="*/ 1405 w 2233"/>
              <a:gd name="T57" fmla="*/ 4 h 827"/>
              <a:gd name="T58" fmla="*/ 1338 w 2233"/>
              <a:gd name="T59" fmla="*/ 58 h 827"/>
              <a:gd name="T60" fmla="*/ 1204 w 2233"/>
              <a:gd name="T61" fmla="*/ 65 h 827"/>
              <a:gd name="T62" fmla="*/ 1163 w 2233"/>
              <a:gd name="T63" fmla="*/ 136 h 827"/>
              <a:gd name="T64" fmla="*/ 1005 w 2233"/>
              <a:gd name="T65" fmla="*/ 167 h 827"/>
              <a:gd name="T66" fmla="*/ 906 w 2233"/>
              <a:gd name="T67" fmla="*/ 310 h 827"/>
              <a:gd name="T68" fmla="*/ 837 w 2233"/>
              <a:gd name="T69" fmla="*/ 315 h 827"/>
              <a:gd name="T70" fmla="*/ 913 w 2233"/>
              <a:gd name="T71" fmla="*/ 230 h 827"/>
              <a:gd name="T72" fmla="*/ 796 w 2233"/>
              <a:gd name="T73" fmla="*/ 190 h 827"/>
              <a:gd name="T74" fmla="*/ 611 w 2233"/>
              <a:gd name="T75" fmla="*/ 107 h 827"/>
              <a:gd name="T76" fmla="*/ 326 w 2233"/>
              <a:gd name="T77" fmla="*/ 123 h 827"/>
              <a:gd name="T78" fmla="*/ 201 w 2233"/>
              <a:gd name="T79" fmla="*/ 134 h 827"/>
              <a:gd name="T80" fmla="*/ 194 w 2233"/>
              <a:gd name="T81" fmla="*/ 275 h 827"/>
              <a:gd name="T82" fmla="*/ 136 w 2233"/>
              <a:gd name="T83" fmla="*/ 322 h 827"/>
              <a:gd name="T84" fmla="*/ 31 w 2233"/>
              <a:gd name="T85" fmla="*/ 324 h 827"/>
              <a:gd name="T86" fmla="*/ 20 w 2233"/>
              <a:gd name="T87" fmla="*/ 474 h 827"/>
              <a:gd name="T88" fmla="*/ 24 w 2233"/>
              <a:gd name="T89" fmla="*/ 643 h 827"/>
              <a:gd name="T90" fmla="*/ 98 w 2233"/>
              <a:gd name="T91" fmla="*/ 630 h 827"/>
              <a:gd name="T92" fmla="*/ 248 w 2233"/>
              <a:gd name="T93" fmla="*/ 605 h 827"/>
              <a:gd name="T94" fmla="*/ 411 w 2233"/>
              <a:gd name="T95" fmla="*/ 657 h 827"/>
              <a:gd name="T96" fmla="*/ 488 w 2233"/>
              <a:gd name="T97" fmla="*/ 655 h 827"/>
              <a:gd name="T98" fmla="*/ 566 w 2233"/>
              <a:gd name="T99" fmla="*/ 617 h 827"/>
              <a:gd name="T100" fmla="*/ 642 w 2233"/>
              <a:gd name="T101" fmla="*/ 592 h 827"/>
              <a:gd name="T102" fmla="*/ 662 w 2233"/>
              <a:gd name="T103" fmla="*/ 681 h 827"/>
              <a:gd name="T104" fmla="*/ 761 w 2233"/>
              <a:gd name="T105" fmla="*/ 639 h 827"/>
              <a:gd name="T106" fmla="*/ 873 w 2233"/>
              <a:gd name="T107" fmla="*/ 643 h 827"/>
              <a:gd name="T108" fmla="*/ 960 w 2233"/>
              <a:gd name="T109" fmla="*/ 713 h 827"/>
              <a:gd name="T110" fmla="*/ 989 w 2233"/>
              <a:gd name="T111" fmla="*/ 780 h 827"/>
              <a:gd name="T112" fmla="*/ 1112 w 2233"/>
              <a:gd name="T113" fmla="*/ 802 h 827"/>
              <a:gd name="T114" fmla="*/ 1208 w 2233"/>
              <a:gd name="T115" fmla="*/ 793 h 827"/>
              <a:gd name="T116" fmla="*/ 1363 w 2233"/>
              <a:gd name="T117" fmla="*/ 722 h 827"/>
              <a:gd name="T118" fmla="*/ 1421 w 2233"/>
              <a:gd name="T119" fmla="*/ 672 h 827"/>
              <a:gd name="T120" fmla="*/ 1470 w 2233"/>
              <a:gd name="T121" fmla="*/ 646 h 827"/>
              <a:gd name="T122" fmla="*/ 1508 w 2233"/>
              <a:gd name="T123" fmla="*/ 637 h 827"/>
              <a:gd name="T124" fmla="*/ 1542 w 2233"/>
              <a:gd name="T125" fmla="*/ 643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33" h="827">
                <a:moveTo>
                  <a:pt x="859" y="400"/>
                </a:moveTo>
                <a:lnTo>
                  <a:pt x="861" y="391"/>
                </a:lnTo>
                <a:lnTo>
                  <a:pt x="861" y="382"/>
                </a:lnTo>
                <a:lnTo>
                  <a:pt x="866" y="377"/>
                </a:lnTo>
                <a:lnTo>
                  <a:pt x="870" y="373"/>
                </a:lnTo>
                <a:lnTo>
                  <a:pt x="879" y="371"/>
                </a:lnTo>
                <a:lnTo>
                  <a:pt x="888" y="371"/>
                </a:lnTo>
                <a:lnTo>
                  <a:pt x="899" y="373"/>
                </a:lnTo>
                <a:lnTo>
                  <a:pt x="902" y="375"/>
                </a:lnTo>
                <a:lnTo>
                  <a:pt x="904" y="380"/>
                </a:lnTo>
                <a:lnTo>
                  <a:pt x="908" y="386"/>
                </a:lnTo>
                <a:lnTo>
                  <a:pt x="926" y="393"/>
                </a:lnTo>
                <a:lnTo>
                  <a:pt x="940" y="395"/>
                </a:lnTo>
                <a:lnTo>
                  <a:pt x="949" y="400"/>
                </a:lnTo>
                <a:lnTo>
                  <a:pt x="955" y="404"/>
                </a:lnTo>
                <a:lnTo>
                  <a:pt x="967" y="411"/>
                </a:lnTo>
                <a:lnTo>
                  <a:pt x="975" y="407"/>
                </a:lnTo>
                <a:lnTo>
                  <a:pt x="982" y="402"/>
                </a:lnTo>
                <a:lnTo>
                  <a:pt x="989" y="398"/>
                </a:lnTo>
                <a:lnTo>
                  <a:pt x="993" y="393"/>
                </a:lnTo>
                <a:lnTo>
                  <a:pt x="1002" y="391"/>
                </a:lnTo>
                <a:lnTo>
                  <a:pt x="1011" y="400"/>
                </a:lnTo>
                <a:lnTo>
                  <a:pt x="1018" y="413"/>
                </a:lnTo>
                <a:lnTo>
                  <a:pt x="1022" y="431"/>
                </a:lnTo>
                <a:lnTo>
                  <a:pt x="1018" y="436"/>
                </a:lnTo>
                <a:lnTo>
                  <a:pt x="1007" y="440"/>
                </a:lnTo>
                <a:lnTo>
                  <a:pt x="993" y="440"/>
                </a:lnTo>
                <a:lnTo>
                  <a:pt x="978" y="442"/>
                </a:lnTo>
                <a:lnTo>
                  <a:pt x="964" y="447"/>
                </a:lnTo>
                <a:lnTo>
                  <a:pt x="953" y="456"/>
                </a:lnTo>
                <a:lnTo>
                  <a:pt x="949" y="465"/>
                </a:lnTo>
                <a:lnTo>
                  <a:pt x="946" y="471"/>
                </a:lnTo>
                <a:lnTo>
                  <a:pt x="942" y="478"/>
                </a:lnTo>
                <a:lnTo>
                  <a:pt x="933" y="483"/>
                </a:lnTo>
                <a:lnTo>
                  <a:pt x="913" y="485"/>
                </a:lnTo>
                <a:lnTo>
                  <a:pt x="911" y="460"/>
                </a:lnTo>
                <a:lnTo>
                  <a:pt x="906" y="445"/>
                </a:lnTo>
                <a:lnTo>
                  <a:pt x="897" y="436"/>
                </a:lnTo>
                <a:lnTo>
                  <a:pt x="886" y="429"/>
                </a:lnTo>
                <a:lnTo>
                  <a:pt x="877" y="422"/>
                </a:lnTo>
                <a:lnTo>
                  <a:pt x="868" y="418"/>
                </a:lnTo>
                <a:lnTo>
                  <a:pt x="861" y="411"/>
                </a:lnTo>
                <a:lnTo>
                  <a:pt x="859" y="400"/>
                </a:lnTo>
                <a:close/>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close/>
              </a:path>
            </a:pathLst>
          </a:custGeom>
          <a:solidFill>
            <a:srgbClr val="66FF66"/>
          </a:solidFill>
          <a:ln w="0">
            <a:solidFill>
              <a:srgbClr val="F19A14"/>
            </a:solidFill>
            <a:prstDash val="solid"/>
            <a:round/>
            <a:headEnd/>
            <a:tailEnd/>
          </a:ln>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Freeform 23"/>
          <p:cNvSpPr>
            <a:spLocks/>
          </p:cNvSpPr>
          <p:nvPr/>
        </p:nvSpPr>
        <p:spPr bwMode="auto">
          <a:xfrm>
            <a:off x="1956952" y="9401872"/>
            <a:ext cx="258763" cy="180975"/>
          </a:xfrm>
          <a:custGeom>
            <a:avLst/>
            <a:gdLst>
              <a:gd name="T0" fmla="*/ 0 w 163"/>
              <a:gd name="T1" fmla="*/ 29 h 114"/>
              <a:gd name="T2" fmla="*/ 2 w 163"/>
              <a:gd name="T3" fmla="*/ 20 h 114"/>
              <a:gd name="T4" fmla="*/ 2 w 163"/>
              <a:gd name="T5" fmla="*/ 11 h 114"/>
              <a:gd name="T6" fmla="*/ 7 w 163"/>
              <a:gd name="T7" fmla="*/ 6 h 114"/>
              <a:gd name="T8" fmla="*/ 11 w 163"/>
              <a:gd name="T9" fmla="*/ 2 h 114"/>
              <a:gd name="T10" fmla="*/ 20 w 163"/>
              <a:gd name="T11" fmla="*/ 0 h 114"/>
              <a:gd name="T12" fmla="*/ 29 w 163"/>
              <a:gd name="T13" fmla="*/ 0 h 114"/>
              <a:gd name="T14" fmla="*/ 40 w 163"/>
              <a:gd name="T15" fmla="*/ 2 h 114"/>
              <a:gd name="T16" fmla="*/ 43 w 163"/>
              <a:gd name="T17" fmla="*/ 4 h 114"/>
              <a:gd name="T18" fmla="*/ 45 w 163"/>
              <a:gd name="T19" fmla="*/ 9 h 114"/>
              <a:gd name="T20" fmla="*/ 49 w 163"/>
              <a:gd name="T21" fmla="*/ 15 h 114"/>
              <a:gd name="T22" fmla="*/ 67 w 163"/>
              <a:gd name="T23" fmla="*/ 22 h 114"/>
              <a:gd name="T24" fmla="*/ 81 w 163"/>
              <a:gd name="T25" fmla="*/ 24 h 114"/>
              <a:gd name="T26" fmla="*/ 90 w 163"/>
              <a:gd name="T27" fmla="*/ 29 h 114"/>
              <a:gd name="T28" fmla="*/ 96 w 163"/>
              <a:gd name="T29" fmla="*/ 33 h 114"/>
              <a:gd name="T30" fmla="*/ 108 w 163"/>
              <a:gd name="T31" fmla="*/ 40 h 114"/>
              <a:gd name="T32" fmla="*/ 116 w 163"/>
              <a:gd name="T33" fmla="*/ 36 h 114"/>
              <a:gd name="T34" fmla="*/ 123 w 163"/>
              <a:gd name="T35" fmla="*/ 31 h 114"/>
              <a:gd name="T36" fmla="*/ 130 w 163"/>
              <a:gd name="T37" fmla="*/ 27 h 114"/>
              <a:gd name="T38" fmla="*/ 134 w 163"/>
              <a:gd name="T39" fmla="*/ 22 h 114"/>
              <a:gd name="T40" fmla="*/ 143 w 163"/>
              <a:gd name="T41" fmla="*/ 20 h 114"/>
              <a:gd name="T42" fmla="*/ 152 w 163"/>
              <a:gd name="T43" fmla="*/ 29 h 114"/>
              <a:gd name="T44" fmla="*/ 159 w 163"/>
              <a:gd name="T45" fmla="*/ 42 h 114"/>
              <a:gd name="T46" fmla="*/ 163 w 163"/>
              <a:gd name="T47" fmla="*/ 60 h 114"/>
              <a:gd name="T48" fmla="*/ 159 w 163"/>
              <a:gd name="T49" fmla="*/ 65 h 114"/>
              <a:gd name="T50" fmla="*/ 148 w 163"/>
              <a:gd name="T51" fmla="*/ 69 h 114"/>
              <a:gd name="T52" fmla="*/ 134 w 163"/>
              <a:gd name="T53" fmla="*/ 69 h 114"/>
              <a:gd name="T54" fmla="*/ 119 w 163"/>
              <a:gd name="T55" fmla="*/ 71 h 114"/>
              <a:gd name="T56" fmla="*/ 105 w 163"/>
              <a:gd name="T57" fmla="*/ 76 h 114"/>
              <a:gd name="T58" fmla="*/ 94 w 163"/>
              <a:gd name="T59" fmla="*/ 85 h 114"/>
              <a:gd name="T60" fmla="*/ 90 w 163"/>
              <a:gd name="T61" fmla="*/ 94 h 114"/>
              <a:gd name="T62" fmla="*/ 87 w 163"/>
              <a:gd name="T63" fmla="*/ 100 h 114"/>
              <a:gd name="T64" fmla="*/ 83 w 163"/>
              <a:gd name="T65" fmla="*/ 107 h 114"/>
              <a:gd name="T66" fmla="*/ 74 w 163"/>
              <a:gd name="T67" fmla="*/ 112 h 114"/>
              <a:gd name="T68" fmla="*/ 54 w 163"/>
              <a:gd name="T69" fmla="*/ 114 h 114"/>
              <a:gd name="T70" fmla="*/ 52 w 163"/>
              <a:gd name="T71" fmla="*/ 89 h 114"/>
              <a:gd name="T72" fmla="*/ 47 w 163"/>
              <a:gd name="T73" fmla="*/ 74 h 114"/>
              <a:gd name="T74" fmla="*/ 38 w 163"/>
              <a:gd name="T75" fmla="*/ 65 h 114"/>
              <a:gd name="T76" fmla="*/ 27 w 163"/>
              <a:gd name="T77" fmla="*/ 58 h 114"/>
              <a:gd name="T78" fmla="*/ 18 w 163"/>
              <a:gd name="T79" fmla="*/ 51 h 114"/>
              <a:gd name="T80" fmla="*/ 9 w 163"/>
              <a:gd name="T81" fmla="*/ 47 h 114"/>
              <a:gd name="T82" fmla="*/ 2 w 163"/>
              <a:gd name="T83" fmla="*/ 40 h 114"/>
              <a:gd name="T84" fmla="*/ 0 w 163"/>
              <a:gd name="T85"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14">
                <a:moveTo>
                  <a:pt x="0" y="29"/>
                </a:moveTo>
                <a:lnTo>
                  <a:pt x="2" y="20"/>
                </a:lnTo>
                <a:lnTo>
                  <a:pt x="2" y="11"/>
                </a:lnTo>
                <a:lnTo>
                  <a:pt x="7" y="6"/>
                </a:lnTo>
                <a:lnTo>
                  <a:pt x="11" y="2"/>
                </a:lnTo>
                <a:lnTo>
                  <a:pt x="20" y="0"/>
                </a:lnTo>
                <a:lnTo>
                  <a:pt x="29" y="0"/>
                </a:lnTo>
                <a:lnTo>
                  <a:pt x="40" y="2"/>
                </a:lnTo>
                <a:lnTo>
                  <a:pt x="43" y="4"/>
                </a:lnTo>
                <a:lnTo>
                  <a:pt x="45" y="9"/>
                </a:lnTo>
                <a:lnTo>
                  <a:pt x="49" y="15"/>
                </a:lnTo>
                <a:lnTo>
                  <a:pt x="67" y="22"/>
                </a:lnTo>
                <a:lnTo>
                  <a:pt x="81" y="24"/>
                </a:lnTo>
                <a:lnTo>
                  <a:pt x="90" y="29"/>
                </a:lnTo>
                <a:lnTo>
                  <a:pt x="96" y="33"/>
                </a:lnTo>
                <a:lnTo>
                  <a:pt x="108" y="40"/>
                </a:lnTo>
                <a:lnTo>
                  <a:pt x="116" y="36"/>
                </a:lnTo>
                <a:lnTo>
                  <a:pt x="123" y="31"/>
                </a:lnTo>
                <a:lnTo>
                  <a:pt x="130" y="27"/>
                </a:lnTo>
                <a:lnTo>
                  <a:pt x="134" y="22"/>
                </a:lnTo>
                <a:lnTo>
                  <a:pt x="143" y="20"/>
                </a:lnTo>
                <a:lnTo>
                  <a:pt x="152" y="29"/>
                </a:lnTo>
                <a:lnTo>
                  <a:pt x="159" y="42"/>
                </a:lnTo>
                <a:lnTo>
                  <a:pt x="163" y="60"/>
                </a:lnTo>
                <a:lnTo>
                  <a:pt x="159" y="65"/>
                </a:lnTo>
                <a:lnTo>
                  <a:pt x="148" y="69"/>
                </a:lnTo>
                <a:lnTo>
                  <a:pt x="134" y="69"/>
                </a:lnTo>
                <a:lnTo>
                  <a:pt x="119" y="71"/>
                </a:lnTo>
                <a:lnTo>
                  <a:pt x="105" y="76"/>
                </a:lnTo>
                <a:lnTo>
                  <a:pt x="94" y="85"/>
                </a:lnTo>
                <a:lnTo>
                  <a:pt x="90" y="94"/>
                </a:lnTo>
                <a:lnTo>
                  <a:pt x="87" y="100"/>
                </a:lnTo>
                <a:lnTo>
                  <a:pt x="83" y="107"/>
                </a:lnTo>
                <a:lnTo>
                  <a:pt x="74" y="112"/>
                </a:lnTo>
                <a:lnTo>
                  <a:pt x="54" y="114"/>
                </a:lnTo>
                <a:lnTo>
                  <a:pt x="52" y="89"/>
                </a:lnTo>
                <a:lnTo>
                  <a:pt x="47" y="74"/>
                </a:lnTo>
                <a:lnTo>
                  <a:pt x="38" y="65"/>
                </a:lnTo>
                <a:lnTo>
                  <a:pt x="27" y="58"/>
                </a:lnTo>
                <a:lnTo>
                  <a:pt x="18" y="51"/>
                </a:lnTo>
                <a:lnTo>
                  <a:pt x="9" y="47"/>
                </a:lnTo>
                <a:lnTo>
                  <a:pt x="2" y="40"/>
                </a:lnTo>
                <a:lnTo>
                  <a:pt x="0" y="29"/>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7" name="Freeform 24"/>
          <p:cNvSpPr>
            <a:spLocks/>
          </p:cNvSpPr>
          <p:nvPr/>
        </p:nvSpPr>
        <p:spPr bwMode="auto">
          <a:xfrm>
            <a:off x="593290" y="8812910"/>
            <a:ext cx="3544888" cy="1312863"/>
          </a:xfrm>
          <a:custGeom>
            <a:avLst/>
            <a:gdLst>
              <a:gd name="T0" fmla="*/ 1651 w 2233"/>
              <a:gd name="T1" fmla="*/ 541 h 827"/>
              <a:gd name="T2" fmla="*/ 1745 w 2233"/>
              <a:gd name="T3" fmla="*/ 570 h 827"/>
              <a:gd name="T4" fmla="*/ 1792 w 2233"/>
              <a:gd name="T5" fmla="*/ 590 h 827"/>
              <a:gd name="T6" fmla="*/ 1909 w 2233"/>
              <a:gd name="T7" fmla="*/ 619 h 827"/>
              <a:gd name="T8" fmla="*/ 1947 w 2233"/>
              <a:gd name="T9" fmla="*/ 639 h 827"/>
              <a:gd name="T10" fmla="*/ 2036 w 2233"/>
              <a:gd name="T11" fmla="*/ 634 h 827"/>
              <a:gd name="T12" fmla="*/ 2189 w 2233"/>
              <a:gd name="T13" fmla="*/ 570 h 827"/>
              <a:gd name="T14" fmla="*/ 2191 w 2233"/>
              <a:gd name="T15" fmla="*/ 453 h 827"/>
              <a:gd name="T16" fmla="*/ 2166 w 2233"/>
              <a:gd name="T17" fmla="*/ 451 h 827"/>
              <a:gd name="T18" fmla="*/ 2090 w 2233"/>
              <a:gd name="T19" fmla="*/ 369 h 827"/>
              <a:gd name="T20" fmla="*/ 2068 w 2233"/>
              <a:gd name="T21" fmla="*/ 290 h 827"/>
              <a:gd name="T22" fmla="*/ 2070 w 2233"/>
              <a:gd name="T23" fmla="*/ 270 h 827"/>
              <a:gd name="T24" fmla="*/ 2034 w 2233"/>
              <a:gd name="T25" fmla="*/ 241 h 827"/>
              <a:gd name="T26" fmla="*/ 2016 w 2233"/>
              <a:gd name="T27" fmla="*/ 167 h 827"/>
              <a:gd name="T28" fmla="*/ 2016 w 2233"/>
              <a:gd name="T29" fmla="*/ 147 h 827"/>
              <a:gd name="T30" fmla="*/ 2023 w 2233"/>
              <a:gd name="T31" fmla="*/ 123 h 827"/>
              <a:gd name="T32" fmla="*/ 2034 w 2233"/>
              <a:gd name="T33" fmla="*/ 80 h 827"/>
              <a:gd name="T34" fmla="*/ 1902 w 2233"/>
              <a:gd name="T35" fmla="*/ 96 h 827"/>
              <a:gd name="T36" fmla="*/ 1792 w 2233"/>
              <a:gd name="T37" fmla="*/ 83 h 827"/>
              <a:gd name="T38" fmla="*/ 1683 w 2233"/>
              <a:gd name="T39" fmla="*/ 181 h 827"/>
              <a:gd name="T40" fmla="*/ 1669 w 2233"/>
              <a:gd name="T41" fmla="*/ 78 h 827"/>
              <a:gd name="T42" fmla="*/ 1591 w 2233"/>
              <a:gd name="T43" fmla="*/ 132 h 827"/>
              <a:gd name="T44" fmla="*/ 1492 w 2233"/>
              <a:gd name="T45" fmla="*/ 51 h 827"/>
              <a:gd name="T46" fmla="*/ 1421 w 2233"/>
              <a:gd name="T47" fmla="*/ 24 h 827"/>
              <a:gd name="T48" fmla="*/ 1381 w 2233"/>
              <a:gd name="T49" fmla="*/ 4 h 827"/>
              <a:gd name="T50" fmla="*/ 1289 w 2233"/>
              <a:gd name="T51" fmla="*/ 49 h 827"/>
              <a:gd name="T52" fmla="*/ 1199 w 2233"/>
              <a:gd name="T53" fmla="*/ 78 h 827"/>
              <a:gd name="T54" fmla="*/ 1110 w 2233"/>
              <a:gd name="T55" fmla="*/ 127 h 827"/>
              <a:gd name="T56" fmla="*/ 960 w 2233"/>
              <a:gd name="T57" fmla="*/ 199 h 827"/>
              <a:gd name="T58" fmla="*/ 870 w 2233"/>
              <a:gd name="T59" fmla="*/ 335 h 827"/>
              <a:gd name="T60" fmla="*/ 870 w 2233"/>
              <a:gd name="T61" fmla="*/ 286 h 827"/>
              <a:gd name="T62" fmla="*/ 873 w 2233"/>
              <a:gd name="T63" fmla="*/ 210 h 827"/>
              <a:gd name="T64" fmla="*/ 736 w 2233"/>
              <a:gd name="T65" fmla="*/ 174 h 827"/>
              <a:gd name="T66" fmla="*/ 530 w 2233"/>
              <a:gd name="T67" fmla="*/ 67 h 827"/>
              <a:gd name="T68" fmla="*/ 291 w 2233"/>
              <a:gd name="T69" fmla="*/ 143 h 827"/>
              <a:gd name="T70" fmla="*/ 190 w 2233"/>
              <a:gd name="T71" fmla="*/ 167 h 827"/>
              <a:gd name="T72" fmla="*/ 197 w 2233"/>
              <a:gd name="T73" fmla="*/ 297 h 827"/>
              <a:gd name="T74" fmla="*/ 105 w 2233"/>
              <a:gd name="T75" fmla="*/ 257 h 827"/>
              <a:gd name="T76" fmla="*/ 15 w 2233"/>
              <a:gd name="T77" fmla="*/ 362 h 827"/>
              <a:gd name="T78" fmla="*/ 40 w 2233"/>
              <a:gd name="T79" fmla="*/ 503 h 827"/>
              <a:gd name="T80" fmla="*/ 62 w 2233"/>
              <a:gd name="T81" fmla="*/ 652 h 827"/>
              <a:gd name="T82" fmla="*/ 103 w 2233"/>
              <a:gd name="T83" fmla="*/ 643 h 827"/>
              <a:gd name="T84" fmla="*/ 329 w 2233"/>
              <a:gd name="T85" fmla="*/ 608 h 827"/>
              <a:gd name="T86" fmla="*/ 445 w 2233"/>
              <a:gd name="T87" fmla="*/ 634 h 827"/>
              <a:gd name="T88" fmla="*/ 492 w 2233"/>
              <a:gd name="T89" fmla="*/ 659 h 827"/>
              <a:gd name="T90" fmla="*/ 586 w 2233"/>
              <a:gd name="T91" fmla="*/ 646 h 827"/>
              <a:gd name="T92" fmla="*/ 669 w 2233"/>
              <a:gd name="T93" fmla="*/ 617 h 827"/>
              <a:gd name="T94" fmla="*/ 682 w 2233"/>
              <a:gd name="T95" fmla="*/ 684 h 827"/>
              <a:gd name="T96" fmla="*/ 794 w 2233"/>
              <a:gd name="T97" fmla="*/ 643 h 827"/>
              <a:gd name="T98" fmla="*/ 899 w 2233"/>
              <a:gd name="T99" fmla="*/ 639 h 827"/>
              <a:gd name="T100" fmla="*/ 971 w 2233"/>
              <a:gd name="T101" fmla="*/ 724 h 827"/>
              <a:gd name="T102" fmla="*/ 1014 w 2233"/>
              <a:gd name="T103" fmla="*/ 818 h 827"/>
              <a:gd name="T104" fmla="*/ 1130 w 2233"/>
              <a:gd name="T105" fmla="*/ 786 h 827"/>
              <a:gd name="T106" fmla="*/ 1249 w 2233"/>
              <a:gd name="T107" fmla="*/ 726 h 827"/>
              <a:gd name="T108" fmla="*/ 1392 w 2233"/>
              <a:gd name="T109" fmla="*/ 701 h 827"/>
              <a:gd name="T110" fmla="*/ 1437 w 2233"/>
              <a:gd name="T111" fmla="*/ 663 h 827"/>
              <a:gd name="T112" fmla="*/ 1477 w 2233"/>
              <a:gd name="T113" fmla="*/ 648 h 827"/>
              <a:gd name="T114" fmla="*/ 1522 w 2233"/>
              <a:gd name="T115" fmla="*/ 634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3" h="827">
                <a:moveTo>
                  <a:pt x="1542" y="643"/>
                </a:moveTo>
                <a:lnTo>
                  <a:pt x="1551" y="614"/>
                </a:lnTo>
                <a:lnTo>
                  <a:pt x="1560" y="594"/>
                </a:lnTo>
                <a:lnTo>
                  <a:pt x="1573" y="583"/>
                </a:lnTo>
                <a:lnTo>
                  <a:pt x="1586" y="579"/>
                </a:lnTo>
                <a:lnTo>
                  <a:pt x="1600" y="574"/>
                </a:lnTo>
                <a:lnTo>
                  <a:pt x="1613" y="572"/>
                </a:lnTo>
                <a:lnTo>
                  <a:pt x="1627" y="567"/>
                </a:lnTo>
                <a:lnTo>
                  <a:pt x="1640" y="558"/>
                </a:lnTo>
                <a:lnTo>
                  <a:pt x="1651" y="541"/>
                </a:lnTo>
                <a:lnTo>
                  <a:pt x="1660" y="520"/>
                </a:lnTo>
                <a:lnTo>
                  <a:pt x="1683" y="523"/>
                </a:lnTo>
                <a:lnTo>
                  <a:pt x="1694" y="529"/>
                </a:lnTo>
                <a:lnTo>
                  <a:pt x="1701" y="534"/>
                </a:lnTo>
                <a:lnTo>
                  <a:pt x="1705" y="543"/>
                </a:lnTo>
                <a:lnTo>
                  <a:pt x="1710" y="552"/>
                </a:lnTo>
                <a:lnTo>
                  <a:pt x="1719" y="561"/>
                </a:lnTo>
                <a:lnTo>
                  <a:pt x="1727" y="565"/>
                </a:lnTo>
                <a:lnTo>
                  <a:pt x="1736" y="567"/>
                </a:lnTo>
                <a:lnTo>
                  <a:pt x="1745" y="570"/>
                </a:lnTo>
                <a:lnTo>
                  <a:pt x="1754" y="572"/>
                </a:lnTo>
                <a:lnTo>
                  <a:pt x="1759" y="574"/>
                </a:lnTo>
                <a:lnTo>
                  <a:pt x="1763" y="576"/>
                </a:lnTo>
                <a:lnTo>
                  <a:pt x="1766" y="579"/>
                </a:lnTo>
                <a:lnTo>
                  <a:pt x="1768" y="581"/>
                </a:lnTo>
                <a:lnTo>
                  <a:pt x="1768" y="583"/>
                </a:lnTo>
                <a:lnTo>
                  <a:pt x="1770" y="585"/>
                </a:lnTo>
                <a:lnTo>
                  <a:pt x="1774" y="588"/>
                </a:lnTo>
                <a:lnTo>
                  <a:pt x="1781" y="592"/>
                </a:lnTo>
                <a:lnTo>
                  <a:pt x="1792" y="590"/>
                </a:lnTo>
                <a:lnTo>
                  <a:pt x="1801" y="588"/>
                </a:lnTo>
                <a:lnTo>
                  <a:pt x="1810" y="583"/>
                </a:lnTo>
                <a:lnTo>
                  <a:pt x="1819" y="585"/>
                </a:lnTo>
                <a:lnTo>
                  <a:pt x="1835" y="592"/>
                </a:lnTo>
                <a:lnTo>
                  <a:pt x="1848" y="603"/>
                </a:lnTo>
                <a:lnTo>
                  <a:pt x="1860" y="614"/>
                </a:lnTo>
                <a:lnTo>
                  <a:pt x="1875" y="623"/>
                </a:lnTo>
                <a:lnTo>
                  <a:pt x="1891" y="626"/>
                </a:lnTo>
                <a:lnTo>
                  <a:pt x="1902" y="623"/>
                </a:lnTo>
                <a:lnTo>
                  <a:pt x="1909" y="619"/>
                </a:lnTo>
                <a:lnTo>
                  <a:pt x="1913" y="614"/>
                </a:lnTo>
                <a:lnTo>
                  <a:pt x="1920" y="617"/>
                </a:lnTo>
                <a:lnTo>
                  <a:pt x="1931" y="623"/>
                </a:lnTo>
                <a:lnTo>
                  <a:pt x="1933" y="628"/>
                </a:lnTo>
                <a:lnTo>
                  <a:pt x="1938" y="632"/>
                </a:lnTo>
                <a:lnTo>
                  <a:pt x="1940" y="634"/>
                </a:lnTo>
                <a:lnTo>
                  <a:pt x="1942" y="637"/>
                </a:lnTo>
                <a:lnTo>
                  <a:pt x="1942" y="639"/>
                </a:lnTo>
                <a:lnTo>
                  <a:pt x="1945" y="639"/>
                </a:lnTo>
                <a:lnTo>
                  <a:pt x="1947" y="639"/>
                </a:lnTo>
                <a:lnTo>
                  <a:pt x="1949" y="637"/>
                </a:lnTo>
                <a:lnTo>
                  <a:pt x="1951" y="632"/>
                </a:lnTo>
                <a:lnTo>
                  <a:pt x="1956" y="626"/>
                </a:lnTo>
                <a:lnTo>
                  <a:pt x="1960" y="617"/>
                </a:lnTo>
                <a:lnTo>
                  <a:pt x="1983" y="617"/>
                </a:lnTo>
                <a:lnTo>
                  <a:pt x="1996" y="619"/>
                </a:lnTo>
                <a:lnTo>
                  <a:pt x="2007" y="623"/>
                </a:lnTo>
                <a:lnTo>
                  <a:pt x="2014" y="630"/>
                </a:lnTo>
                <a:lnTo>
                  <a:pt x="2023" y="634"/>
                </a:lnTo>
                <a:lnTo>
                  <a:pt x="2036" y="634"/>
                </a:lnTo>
                <a:lnTo>
                  <a:pt x="2057" y="632"/>
                </a:lnTo>
                <a:lnTo>
                  <a:pt x="2077" y="626"/>
                </a:lnTo>
                <a:lnTo>
                  <a:pt x="2090" y="617"/>
                </a:lnTo>
                <a:lnTo>
                  <a:pt x="2099" y="605"/>
                </a:lnTo>
                <a:lnTo>
                  <a:pt x="2106" y="596"/>
                </a:lnTo>
                <a:lnTo>
                  <a:pt x="2117" y="588"/>
                </a:lnTo>
                <a:lnTo>
                  <a:pt x="2133" y="581"/>
                </a:lnTo>
                <a:lnTo>
                  <a:pt x="2146" y="579"/>
                </a:lnTo>
                <a:lnTo>
                  <a:pt x="2166" y="576"/>
                </a:lnTo>
                <a:lnTo>
                  <a:pt x="2189" y="570"/>
                </a:lnTo>
                <a:lnTo>
                  <a:pt x="2209" y="561"/>
                </a:lnTo>
                <a:lnTo>
                  <a:pt x="2224" y="545"/>
                </a:lnTo>
                <a:lnTo>
                  <a:pt x="2233" y="527"/>
                </a:lnTo>
                <a:lnTo>
                  <a:pt x="2233" y="512"/>
                </a:lnTo>
                <a:lnTo>
                  <a:pt x="2227" y="498"/>
                </a:lnTo>
                <a:lnTo>
                  <a:pt x="2215" y="487"/>
                </a:lnTo>
                <a:lnTo>
                  <a:pt x="2202" y="478"/>
                </a:lnTo>
                <a:lnTo>
                  <a:pt x="2191" y="471"/>
                </a:lnTo>
                <a:lnTo>
                  <a:pt x="2191" y="462"/>
                </a:lnTo>
                <a:lnTo>
                  <a:pt x="2191" y="453"/>
                </a:lnTo>
                <a:lnTo>
                  <a:pt x="2191" y="445"/>
                </a:lnTo>
                <a:lnTo>
                  <a:pt x="2191" y="440"/>
                </a:lnTo>
                <a:lnTo>
                  <a:pt x="2186" y="429"/>
                </a:lnTo>
                <a:lnTo>
                  <a:pt x="2182" y="429"/>
                </a:lnTo>
                <a:lnTo>
                  <a:pt x="2177" y="429"/>
                </a:lnTo>
                <a:lnTo>
                  <a:pt x="2175" y="433"/>
                </a:lnTo>
                <a:lnTo>
                  <a:pt x="2173" y="436"/>
                </a:lnTo>
                <a:lnTo>
                  <a:pt x="2171" y="440"/>
                </a:lnTo>
                <a:lnTo>
                  <a:pt x="2168" y="445"/>
                </a:lnTo>
                <a:lnTo>
                  <a:pt x="2166" y="451"/>
                </a:lnTo>
                <a:lnTo>
                  <a:pt x="2162" y="456"/>
                </a:lnTo>
                <a:lnTo>
                  <a:pt x="2157" y="460"/>
                </a:lnTo>
                <a:lnTo>
                  <a:pt x="2142" y="451"/>
                </a:lnTo>
                <a:lnTo>
                  <a:pt x="2135" y="438"/>
                </a:lnTo>
                <a:lnTo>
                  <a:pt x="2130" y="422"/>
                </a:lnTo>
                <a:lnTo>
                  <a:pt x="2128" y="407"/>
                </a:lnTo>
                <a:lnTo>
                  <a:pt x="2124" y="391"/>
                </a:lnTo>
                <a:lnTo>
                  <a:pt x="2115" y="377"/>
                </a:lnTo>
                <a:lnTo>
                  <a:pt x="2104" y="373"/>
                </a:lnTo>
                <a:lnTo>
                  <a:pt x="2090" y="369"/>
                </a:lnTo>
                <a:lnTo>
                  <a:pt x="2074" y="364"/>
                </a:lnTo>
                <a:lnTo>
                  <a:pt x="2059" y="353"/>
                </a:lnTo>
                <a:lnTo>
                  <a:pt x="2061" y="337"/>
                </a:lnTo>
                <a:lnTo>
                  <a:pt x="2065" y="331"/>
                </a:lnTo>
                <a:lnTo>
                  <a:pt x="2070" y="326"/>
                </a:lnTo>
                <a:lnTo>
                  <a:pt x="2074" y="322"/>
                </a:lnTo>
                <a:lnTo>
                  <a:pt x="2074" y="315"/>
                </a:lnTo>
                <a:lnTo>
                  <a:pt x="2072" y="302"/>
                </a:lnTo>
                <a:lnTo>
                  <a:pt x="2070" y="295"/>
                </a:lnTo>
                <a:lnTo>
                  <a:pt x="2068" y="290"/>
                </a:lnTo>
                <a:lnTo>
                  <a:pt x="2065" y="290"/>
                </a:lnTo>
                <a:lnTo>
                  <a:pt x="2065" y="290"/>
                </a:lnTo>
                <a:lnTo>
                  <a:pt x="2065" y="290"/>
                </a:lnTo>
                <a:lnTo>
                  <a:pt x="2063" y="290"/>
                </a:lnTo>
                <a:lnTo>
                  <a:pt x="2063" y="290"/>
                </a:lnTo>
                <a:lnTo>
                  <a:pt x="2065" y="288"/>
                </a:lnTo>
                <a:lnTo>
                  <a:pt x="2065" y="284"/>
                </a:lnTo>
                <a:lnTo>
                  <a:pt x="2068" y="277"/>
                </a:lnTo>
                <a:lnTo>
                  <a:pt x="2068" y="272"/>
                </a:lnTo>
                <a:lnTo>
                  <a:pt x="2070" y="270"/>
                </a:lnTo>
                <a:lnTo>
                  <a:pt x="2070" y="270"/>
                </a:lnTo>
                <a:lnTo>
                  <a:pt x="2072" y="270"/>
                </a:lnTo>
                <a:lnTo>
                  <a:pt x="2072" y="268"/>
                </a:lnTo>
                <a:lnTo>
                  <a:pt x="2072" y="266"/>
                </a:lnTo>
                <a:lnTo>
                  <a:pt x="2074" y="261"/>
                </a:lnTo>
                <a:lnTo>
                  <a:pt x="2074" y="255"/>
                </a:lnTo>
                <a:lnTo>
                  <a:pt x="2059" y="248"/>
                </a:lnTo>
                <a:lnTo>
                  <a:pt x="2043" y="246"/>
                </a:lnTo>
                <a:lnTo>
                  <a:pt x="2036" y="241"/>
                </a:lnTo>
                <a:lnTo>
                  <a:pt x="2034" y="241"/>
                </a:lnTo>
                <a:lnTo>
                  <a:pt x="2034" y="239"/>
                </a:lnTo>
                <a:lnTo>
                  <a:pt x="2032" y="239"/>
                </a:lnTo>
                <a:lnTo>
                  <a:pt x="2039" y="228"/>
                </a:lnTo>
                <a:lnTo>
                  <a:pt x="2048" y="221"/>
                </a:lnTo>
                <a:lnTo>
                  <a:pt x="2057" y="214"/>
                </a:lnTo>
                <a:lnTo>
                  <a:pt x="2065" y="210"/>
                </a:lnTo>
                <a:lnTo>
                  <a:pt x="2070" y="203"/>
                </a:lnTo>
                <a:lnTo>
                  <a:pt x="2070" y="192"/>
                </a:lnTo>
                <a:lnTo>
                  <a:pt x="2065" y="176"/>
                </a:lnTo>
                <a:lnTo>
                  <a:pt x="2016" y="167"/>
                </a:lnTo>
                <a:lnTo>
                  <a:pt x="2014" y="165"/>
                </a:lnTo>
                <a:lnTo>
                  <a:pt x="2014" y="165"/>
                </a:lnTo>
                <a:lnTo>
                  <a:pt x="2012" y="165"/>
                </a:lnTo>
                <a:lnTo>
                  <a:pt x="2012" y="167"/>
                </a:lnTo>
                <a:lnTo>
                  <a:pt x="2012" y="165"/>
                </a:lnTo>
                <a:lnTo>
                  <a:pt x="2012" y="165"/>
                </a:lnTo>
                <a:lnTo>
                  <a:pt x="2012" y="161"/>
                </a:lnTo>
                <a:lnTo>
                  <a:pt x="2014" y="154"/>
                </a:lnTo>
                <a:lnTo>
                  <a:pt x="2014" y="150"/>
                </a:lnTo>
                <a:lnTo>
                  <a:pt x="2016" y="147"/>
                </a:lnTo>
                <a:lnTo>
                  <a:pt x="2018" y="145"/>
                </a:lnTo>
                <a:lnTo>
                  <a:pt x="2023" y="145"/>
                </a:lnTo>
                <a:lnTo>
                  <a:pt x="2025" y="143"/>
                </a:lnTo>
                <a:lnTo>
                  <a:pt x="2032" y="141"/>
                </a:lnTo>
                <a:lnTo>
                  <a:pt x="2039" y="138"/>
                </a:lnTo>
                <a:lnTo>
                  <a:pt x="2036" y="132"/>
                </a:lnTo>
                <a:lnTo>
                  <a:pt x="2032" y="127"/>
                </a:lnTo>
                <a:lnTo>
                  <a:pt x="2030" y="125"/>
                </a:lnTo>
                <a:lnTo>
                  <a:pt x="2025" y="125"/>
                </a:lnTo>
                <a:lnTo>
                  <a:pt x="2023" y="123"/>
                </a:lnTo>
                <a:lnTo>
                  <a:pt x="2021" y="123"/>
                </a:lnTo>
                <a:lnTo>
                  <a:pt x="2016" y="121"/>
                </a:lnTo>
                <a:lnTo>
                  <a:pt x="2016" y="118"/>
                </a:lnTo>
                <a:lnTo>
                  <a:pt x="2014" y="116"/>
                </a:lnTo>
                <a:lnTo>
                  <a:pt x="2014" y="112"/>
                </a:lnTo>
                <a:lnTo>
                  <a:pt x="2016" y="105"/>
                </a:lnTo>
                <a:lnTo>
                  <a:pt x="2021" y="96"/>
                </a:lnTo>
                <a:lnTo>
                  <a:pt x="2025" y="91"/>
                </a:lnTo>
                <a:lnTo>
                  <a:pt x="2030" y="87"/>
                </a:lnTo>
                <a:lnTo>
                  <a:pt x="2034" y="80"/>
                </a:lnTo>
                <a:lnTo>
                  <a:pt x="2034" y="62"/>
                </a:lnTo>
                <a:lnTo>
                  <a:pt x="2018" y="56"/>
                </a:lnTo>
                <a:lnTo>
                  <a:pt x="2005" y="53"/>
                </a:lnTo>
                <a:lnTo>
                  <a:pt x="1992" y="60"/>
                </a:lnTo>
                <a:lnTo>
                  <a:pt x="1976" y="67"/>
                </a:lnTo>
                <a:lnTo>
                  <a:pt x="1960" y="76"/>
                </a:lnTo>
                <a:lnTo>
                  <a:pt x="1938" y="85"/>
                </a:lnTo>
                <a:lnTo>
                  <a:pt x="1909" y="89"/>
                </a:lnTo>
                <a:lnTo>
                  <a:pt x="1904" y="94"/>
                </a:lnTo>
                <a:lnTo>
                  <a:pt x="1902" y="96"/>
                </a:lnTo>
                <a:lnTo>
                  <a:pt x="1900" y="98"/>
                </a:lnTo>
                <a:lnTo>
                  <a:pt x="1893" y="98"/>
                </a:lnTo>
                <a:lnTo>
                  <a:pt x="1882" y="103"/>
                </a:lnTo>
                <a:lnTo>
                  <a:pt x="1864" y="109"/>
                </a:lnTo>
                <a:lnTo>
                  <a:pt x="1846" y="112"/>
                </a:lnTo>
                <a:lnTo>
                  <a:pt x="1833" y="107"/>
                </a:lnTo>
                <a:lnTo>
                  <a:pt x="1822" y="100"/>
                </a:lnTo>
                <a:lnTo>
                  <a:pt x="1813" y="91"/>
                </a:lnTo>
                <a:lnTo>
                  <a:pt x="1804" y="85"/>
                </a:lnTo>
                <a:lnTo>
                  <a:pt x="1792" y="83"/>
                </a:lnTo>
                <a:lnTo>
                  <a:pt x="1777" y="89"/>
                </a:lnTo>
                <a:lnTo>
                  <a:pt x="1763" y="105"/>
                </a:lnTo>
                <a:lnTo>
                  <a:pt x="1754" y="123"/>
                </a:lnTo>
                <a:lnTo>
                  <a:pt x="1748" y="141"/>
                </a:lnTo>
                <a:lnTo>
                  <a:pt x="1741" y="154"/>
                </a:lnTo>
                <a:lnTo>
                  <a:pt x="1725" y="165"/>
                </a:lnTo>
                <a:lnTo>
                  <a:pt x="1716" y="170"/>
                </a:lnTo>
                <a:lnTo>
                  <a:pt x="1705" y="174"/>
                </a:lnTo>
                <a:lnTo>
                  <a:pt x="1694" y="179"/>
                </a:lnTo>
                <a:lnTo>
                  <a:pt x="1683" y="181"/>
                </a:lnTo>
                <a:lnTo>
                  <a:pt x="1674" y="181"/>
                </a:lnTo>
                <a:lnTo>
                  <a:pt x="1667" y="174"/>
                </a:lnTo>
                <a:lnTo>
                  <a:pt x="1665" y="161"/>
                </a:lnTo>
                <a:lnTo>
                  <a:pt x="1669" y="138"/>
                </a:lnTo>
                <a:lnTo>
                  <a:pt x="1674" y="127"/>
                </a:lnTo>
                <a:lnTo>
                  <a:pt x="1678" y="121"/>
                </a:lnTo>
                <a:lnTo>
                  <a:pt x="1680" y="116"/>
                </a:lnTo>
                <a:lnTo>
                  <a:pt x="1683" y="105"/>
                </a:lnTo>
                <a:lnTo>
                  <a:pt x="1683" y="87"/>
                </a:lnTo>
                <a:lnTo>
                  <a:pt x="1669" y="78"/>
                </a:lnTo>
                <a:lnTo>
                  <a:pt x="1660" y="71"/>
                </a:lnTo>
                <a:lnTo>
                  <a:pt x="1656" y="69"/>
                </a:lnTo>
                <a:lnTo>
                  <a:pt x="1649" y="69"/>
                </a:lnTo>
                <a:lnTo>
                  <a:pt x="1638" y="74"/>
                </a:lnTo>
                <a:lnTo>
                  <a:pt x="1625" y="83"/>
                </a:lnTo>
                <a:lnTo>
                  <a:pt x="1625" y="103"/>
                </a:lnTo>
                <a:lnTo>
                  <a:pt x="1625" y="118"/>
                </a:lnTo>
                <a:lnTo>
                  <a:pt x="1620" y="127"/>
                </a:lnTo>
                <a:lnTo>
                  <a:pt x="1611" y="132"/>
                </a:lnTo>
                <a:lnTo>
                  <a:pt x="1591" y="132"/>
                </a:lnTo>
                <a:lnTo>
                  <a:pt x="1566" y="127"/>
                </a:lnTo>
                <a:lnTo>
                  <a:pt x="1548" y="118"/>
                </a:lnTo>
                <a:lnTo>
                  <a:pt x="1531" y="107"/>
                </a:lnTo>
                <a:lnTo>
                  <a:pt x="1533" y="94"/>
                </a:lnTo>
                <a:lnTo>
                  <a:pt x="1535" y="80"/>
                </a:lnTo>
                <a:lnTo>
                  <a:pt x="1535" y="69"/>
                </a:lnTo>
                <a:lnTo>
                  <a:pt x="1531" y="62"/>
                </a:lnTo>
                <a:lnTo>
                  <a:pt x="1519" y="56"/>
                </a:lnTo>
                <a:lnTo>
                  <a:pt x="1501" y="51"/>
                </a:lnTo>
                <a:lnTo>
                  <a:pt x="1492" y="51"/>
                </a:lnTo>
                <a:lnTo>
                  <a:pt x="1490" y="49"/>
                </a:lnTo>
                <a:lnTo>
                  <a:pt x="1488" y="49"/>
                </a:lnTo>
                <a:lnTo>
                  <a:pt x="1488" y="45"/>
                </a:lnTo>
                <a:lnTo>
                  <a:pt x="1484" y="36"/>
                </a:lnTo>
                <a:lnTo>
                  <a:pt x="1477" y="20"/>
                </a:lnTo>
                <a:lnTo>
                  <a:pt x="1457" y="20"/>
                </a:lnTo>
                <a:lnTo>
                  <a:pt x="1439" y="22"/>
                </a:lnTo>
                <a:lnTo>
                  <a:pt x="1430" y="22"/>
                </a:lnTo>
                <a:lnTo>
                  <a:pt x="1425" y="24"/>
                </a:lnTo>
                <a:lnTo>
                  <a:pt x="1421" y="24"/>
                </a:lnTo>
                <a:lnTo>
                  <a:pt x="1421" y="24"/>
                </a:lnTo>
                <a:lnTo>
                  <a:pt x="1419" y="24"/>
                </a:lnTo>
                <a:lnTo>
                  <a:pt x="1419" y="22"/>
                </a:lnTo>
                <a:lnTo>
                  <a:pt x="1416" y="20"/>
                </a:lnTo>
                <a:lnTo>
                  <a:pt x="1414" y="15"/>
                </a:lnTo>
                <a:lnTo>
                  <a:pt x="1410" y="9"/>
                </a:lnTo>
                <a:lnTo>
                  <a:pt x="1405" y="4"/>
                </a:lnTo>
                <a:lnTo>
                  <a:pt x="1401" y="0"/>
                </a:lnTo>
                <a:lnTo>
                  <a:pt x="1392" y="0"/>
                </a:lnTo>
                <a:lnTo>
                  <a:pt x="1381" y="4"/>
                </a:lnTo>
                <a:lnTo>
                  <a:pt x="1365" y="15"/>
                </a:lnTo>
                <a:lnTo>
                  <a:pt x="1365" y="31"/>
                </a:lnTo>
                <a:lnTo>
                  <a:pt x="1367" y="38"/>
                </a:lnTo>
                <a:lnTo>
                  <a:pt x="1369" y="42"/>
                </a:lnTo>
                <a:lnTo>
                  <a:pt x="1372" y="47"/>
                </a:lnTo>
                <a:lnTo>
                  <a:pt x="1374" y="58"/>
                </a:lnTo>
                <a:lnTo>
                  <a:pt x="1338" y="58"/>
                </a:lnTo>
                <a:lnTo>
                  <a:pt x="1316" y="56"/>
                </a:lnTo>
                <a:lnTo>
                  <a:pt x="1300" y="51"/>
                </a:lnTo>
                <a:lnTo>
                  <a:pt x="1289" y="49"/>
                </a:lnTo>
                <a:lnTo>
                  <a:pt x="1282" y="45"/>
                </a:lnTo>
                <a:lnTo>
                  <a:pt x="1271" y="42"/>
                </a:lnTo>
                <a:lnTo>
                  <a:pt x="1255" y="40"/>
                </a:lnTo>
                <a:lnTo>
                  <a:pt x="1235" y="40"/>
                </a:lnTo>
                <a:lnTo>
                  <a:pt x="1219" y="49"/>
                </a:lnTo>
                <a:lnTo>
                  <a:pt x="1208" y="60"/>
                </a:lnTo>
                <a:lnTo>
                  <a:pt x="1204" y="65"/>
                </a:lnTo>
                <a:lnTo>
                  <a:pt x="1202" y="69"/>
                </a:lnTo>
                <a:lnTo>
                  <a:pt x="1202" y="71"/>
                </a:lnTo>
                <a:lnTo>
                  <a:pt x="1199" y="78"/>
                </a:lnTo>
                <a:lnTo>
                  <a:pt x="1199" y="83"/>
                </a:lnTo>
                <a:lnTo>
                  <a:pt x="1197" y="94"/>
                </a:lnTo>
                <a:lnTo>
                  <a:pt x="1197" y="105"/>
                </a:lnTo>
                <a:lnTo>
                  <a:pt x="1195" y="116"/>
                </a:lnTo>
                <a:lnTo>
                  <a:pt x="1188" y="127"/>
                </a:lnTo>
                <a:lnTo>
                  <a:pt x="1179" y="134"/>
                </a:lnTo>
                <a:lnTo>
                  <a:pt x="1163" y="136"/>
                </a:lnTo>
                <a:lnTo>
                  <a:pt x="1143" y="132"/>
                </a:lnTo>
                <a:lnTo>
                  <a:pt x="1128" y="129"/>
                </a:lnTo>
                <a:lnTo>
                  <a:pt x="1110" y="127"/>
                </a:lnTo>
                <a:lnTo>
                  <a:pt x="1092" y="127"/>
                </a:lnTo>
                <a:lnTo>
                  <a:pt x="1076" y="134"/>
                </a:lnTo>
                <a:lnTo>
                  <a:pt x="1065" y="143"/>
                </a:lnTo>
                <a:lnTo>
                  <a:pt x="1058" y="152"/>
                </a:lnTo>
                <a:lnTo>
                  <a:pt x="1047" y="161"/>
                </a:lnTo>
                <a:lnTo>
                  <a:pt x="1031" y="165"/>
                </a:lnTo>
                <a:lnTo>
                  <a:pt x="1005" y="167"/>
                </a:lnTo>
                <a:lnTo>
                  <a:pt x="984" y="172"/>
                </a:lnTo>
                <a:lnTo>
                  <a:pt x="969" y="181"/>
                </a:lnTo>
                <a:lnTo>
                  <a:pt x="960" y="199"/>
                </a:lnTo>
                <a:lnTo>
                  <a:pt x="958" y="219"/>
                </a:lnTo>
                <a:lnTo>
                  <a:pt x="958" y="239"/>
                </a:lnTo>
                <a:lnTo>
                  <a:pt x="955" y="261"/>
                </a:lnTo>
                <a:lnTo>
                  <a:pt x="951" y="281"/>
                </a:lnTo>
                <a:lnTo>
                  <a:pt x="935" y="299"/>
                </a:lnTo>
                <a:lnTo>
                  <a:pt x="920" y="306"/>
                </a:lnTo>
                <a:lnTo>
                  <a:pt x="906" y="310"/>
                </a:lnTo>
                <a:lnTo>
                  <a:pt x="893" y="315"/>
                </a:lnTo>
                <a:lnTo>
                  <a:pt x="879" y="324"/>
                </a:lnTo>
                <a:lnTo>
                  <a:pt x="870" y="335"/>
                </a:lnTo>
                <a:lnTo>
                  <a:pt x="866" y="344"/>
                </a:lnTo>
                <a:lnTo>
                  <a:pt x="861" y="348"/>
                </a:lnTo>
                <a:lnTo>
                  <a:pt x="852" y="351"/>
                </a:lnTo>
                <a:lnTo>
                  <a:pt x="834" y="346"/>
                </a:lnTo>
                <a:lnTo>
                  <a:pt x="834" y="333"/>
                </a:lnTo>
                <a:lnTo>
                  <a:pt x="834" y="324"/>
                </a:lnTo>
                <a:lnTo>
                  <a:pt x="837" y="315"/>
                </a:lnTo>
                <a:lnTo>
                  <a:pt x="843" y="306"/>
                </a:lnTo>
                <a:lnTo>
                  <a:pt x="857" y="293"/>
                </a:lnTo>
                <a:lnTo>
                  <a:pt x="870" y="286"/>
                </a:lnTo>
                <a:lnTo>
                  <a:pt x="881" y="284"/>
                </a:lnTo>
                <a:lnTo>
                  <a:pt x="890" y="284"/>
                </a:lnTo>
                <a:lnTo>
                  <a:pt x="899" y="281"/>
                </a:lnTo>
                <a:lnTo>
                  <a:pt x="906" y="279"/>
                </a:lnTo>
                <a:lnTo>
                  <a:pt x="911" y="270"/>
                </a:lnTo>
                <a:lnTo>
                  <a:pt x="913" y="255"/>
                </a:lnTo>
                <a:lnTo>
                  <a:pt x="913" y="230"/>
                </a:lnTo>
                <a:lnTo>
                  <a:pt x="895" y="219"/>
                </a:lnTo>
                <a:lnTo>
                  <a:pt x="881" y="212"/>
                </a:lnTo>
                <a:lnTo>
                  <a:pt x="873" y="210"/>
                </a:lnTo>
                <a:lnTo>
                  <a:pt x="864" y="210"/>
                </a:lnTo>
                <a:lnTo>
                  <a:pt x="857" y="210"/>
                </a:lnTo>
                <a:lnTo>
                  <a:pt x="848" y="210"/>
                </a:lnTo>
                <a:lnTo>
                  <a:pt x="834" y="205"/>
                </a:lnTo>
                <a:lnTo>
                  <a:pt x="823" y="199"/>
                </a:lnTo>
                <a:lnTo>
                  <a:pt x="812" y="194"/>
                </a:lnTo>
                <a:lnTo>
                  <a:pt x="796" y="190"/>
                </a:lnTo>
                <a:lnTo>
                  <a:pt x="770" y="190"/>
                </a:lnTo>
                <a:lnTo>
                  <a:pt x="743" y="190"/>
                </a:lnTo>
                <a:lnTo>
                  <a:pt x="736" y="174"/>
                </a:lnTo>
                <a:lnTo>
                  <a:pt x="729" y="163"/>
                </a:lnTo>
                <a:lnTo>
                  <a:pt x="723" y="152"/>
                </a:lnTo>
                <a:lnTo>
                  <a:pt x="707" y="143"/>
                </a:lnTo>
                <a:lnTo>
                  <a:pt x="682" y="136"/>
                </a:lnTo>
                <a:lnTo>
                  <a:pt x="660" y="134"/>
                </a:lnTo>
                <a:lnTo>
                  <a:pt x="635" y="127"/>
                </a:lnTo>
                <a:lnTo>
                  <a:pt x="611" y="107"/>
                </a:lnTo>
                <a:lnTo>
                  <a:pt x="584" y="89"/>
                </a:lnTo>
                <a:lnTo>
                  <a:pt x="555" y="74"/>
                </a:lnTo>
                <a:lnTo>
                  <a:pt x="530" y="67"/>
                </a:lnTo>
                <a:lnTo>
                  <a:pt x="503" y="69"/>
                </a:lnTo>
                <a:lnTo>
                  <a:pt x="479" y="76"/>
                </a:lnTo>
                <a:lnTo>
                  <a:pt x="449" y="87"/>
                </a:lnTo>
                <a:lnTo>
                  <a:pt x="418" y="98"/>
                </a:lnTo>
                <a:lnTo>
                  <a:pt x="380" y="107"/>
                </a:lnTo>
                <a:lnTo>
                  <a:pt x="347" y="116"/>
                </a:lnTo>
                <a:lnTo>
                  <a:pt x="326" y="123"/>
                </a:lnTo>
                <a:lnTo>
                  <a:pt x="313" y="132"/>
                </a:lnTo>
                <a:lnTo>
                  <a:pt x="304" y="136"/>
                </a:lnTo>
                <a:lnTo>
                  <a:pt x="291" y="143"/>
                </a:lnTo>
                <a:lnTo>
                  <a:pt x="273" y="145"/>
                </a:lnTo>
                <a:lnTo>
                  <a:pt x="244" y="147"/>
                </a:lnTo>
                <a:lnTo>
                  <a:pt x="230" y="129"/>
                </a:lnTo>
                <a:lnTo>
                  <a:pt x="219" y="123"/>
                </a:lnTo>
                <a:lnTo>
                  <a:pt x="212" y="121"/>
                </a:lnTo>
                <a:lnTo>
                  <a:pt x="206" y="125"/>
                </a:lnTo>
                <a:lnTo>
                  <a:pt x="201" y="134"/>
                </a:lnTo>
                <a:lnTo>
                  <a:pt x="199" y="143"/>
                </a:lnTo>
                <a:lnTo>
                  <a:pt x="197" y="154"/>
                </a:lnTo>
                <a:lnTo>
                  <a:pt x="190" y="167"/>
                </a:lnTo>
                <a:lnTo>
                  <a:pt x="183" y="181"/>
                </a:lnTo>
                <a:lnTo>
                  <a:pt x="176" y="194"/>
                </a:lnTo>
                <a:lnTo>
                  <a:pt x="174" y="214"/>
                </a:lnTo>
                <a:lnTo>
                  <a:pt x="174" y="239"/>
                </a:lnTo>
                <a:lnTo>
                  <a:pt x="179" y="257"/>
                </a:lnTo>
                <a:lnTo>
                  <a:pt x="185" y="266"/>
                </a:lnTo>
                <a:lnTo>
                  <a:pt x="194" y="275"/>
                </a:lnTo>
                <a:lnTo>
                  <a:pt x="203" y="284"/>
                </a:lnTo>
                <a:lnTo>
                  <a:pt x="201" y="293"/>
                </a:lnTo>
                <a:lnTo>
                  <a:pt x="197" y="297"/>
                </a:lnTo>
                <a:lnTo>
                  <a:pt x="192" y="304"/>
                </a:lnTo>
                <a:lnTo>
                  <a:pt x="185" y="306"/>
                </a:lnTo>
                <a:lnTo>
                  <a:pt x="179" y="310"/>
                </a:lnTo>
                <a:lnTo>
                  <a:pt x="172" y="315"/>
                </a:lnTo>
                <a:lnTo>
                  <a:pt x="156" y="322"/>
                </a:lnTo>
                <a:lnTo>
                  <a:pt x="145" y="324"/>
                </a:lnTo>
                <a:lnTo>
                  <a:pt x="136" y="322"/>
                </a:lnTo>
                <a:lnTo>
                  <a:pt x="120" y="317"/>
                </a:lnTo>
                <a:lnTo>
                  <a:pt x="114" y="281"/>
                </a:lnTo>
                <a:lnTo>
                  <a:pt x="105" y="257"/>
                </a:lnTo>
                <a:lnTo>
                  <a:pt x="91" y="243"/>
                </a:lnTo>
                <a:lnTo>
                  <a:pt x="78" y="239"/>
                </a:lnTo>
                <a:lnTo>
                  <a:pt x="62" y="246"/>
                </a:lnTo>
                <a:lnTo>
                  <a:pt x="51" y="261"/>
                </a:lnTo>
                <a:lnTo>
                  <a:pt x="42" y="288"/>
                </a:lnTo>
                <a:lnTo>
                  <a:pt x="38" y="310"/>
                </a:lnTo>
                <a:lnTo>
                  <a:pt x="31" y="324"/>
                </a:lnTo>
                <a:lnTo>
                  <a:pt x="26" y="333"/>
                </a:lnTo>
                <a:lnTo>
                  <a:pt x="20" y="344"/>
                </a:lnTo>
                <a:lnTo>
                  <a:pt x="15" y="362"/>
                </a:lnTo>
                <a:lnTo>
                  <a:pt x="9" y="389"/>
                </a:lnTo>
                <a:lnTo>
                  <a:pt x="4" y="407"/>
                </a:lnTo>
                <a:lnTo>
                  <a:pt x="0" y="429"/>
                </a:lnTo>
                <a:lnTo>
                  <a:pt x="0" y="447"/>
                </a:lnTo>
                <a:lnTo>
                  <a:pt x="4" y="458"/>
                </a:lnTo>
                <a:lnTo>
                  <a:pt x="11" y="467"/>
                </a:lnTo>
                <a:lnTo>
                  <a:pt x="20" y="474"/>
                </a:lnTo>
                <a:lnTo>
                  <a:pt x="29" y="480"/>
                </a:lnTo>
                <a:lnTo>
                  <a:pt x="35" y="489"/>
                </a:lnTo>
                <a:lnTo>
                  <a:pt x="40" y="503"/>
                </a:lnTo>
                <a:lnTo>
                  <a:pt x="40" y="520"/>
                </a:lnTo>
                <a:lnTo>
                  <a:pt x="33" y="545"/>
                </a:lnTo>
                <a:lnTo>
                  <a:pt x="26" y="565"/>
                </a:lnTo>
                <a:lnTo>
                  <a:pt x="18" y="590"/>
                </a:lnTo>
                <a:lnTo>
                  <a:pt x="13" y="610"/>
                </a:lnTo>
                <a:lnTo>
                  <a:pt x="15" y="628"/>
                </a:lnTo>
                <a:lnTo>
                  <a:pt x="24" y="643"/>
                </a:lnTo>
                <a:lnTo>
                  <a:pt x="35" y="655"/>
                </a:lnTo>
                <a:lnTo>
                  <a:pt x="49" y="657"/>
                </a:lnTo>
                <a:lnTo>
                  <a:pt x="62" y="652"/>
                </a:lnTo>
                <a:lnTo>
                  <a:pt x="69" y="643"/>
                </a:lnTo>
                <a:lnTo>
                  <a:pt x="71" y="634"/>
                </a:lnTo>
                <a:lnTo>
                  <a:pt x="73" y="628"/>
                </a:lnTo>
                <a:lnTo>
                  <a:pt x="82" y="619"/>
                </a:lnTo>
                <a:lnTo>
                  <a:pt x="96" y="617"/>
                </a:lnTo>
                <a:lnTo>
                  <a:pt x="96" y="626"/>
                </a:lnTo>
                <a:lnTo>
                  <a:pt x="98" y="630"/>
                </a:lnTo>
                <a:lnTo>
                  <a:pt x="98" y="637"/>
                </a:lnTo>
                <a:lnTo>
                  <a:pt x="100" y="639"/>
                </a:lnTo>
                <a:lnTo>
                  <a:pt x="103" y="643"/>
                </a:lnTo>
                <a:lnTo>
                  <a:pt x="105" y="650"/>
                </a:lnTo>
                <a:lnTo>
                  <a:pt x="208" y="628"/>
                </a:lnTo>
                <a:lnTo>
                  <a:pt x="217" y="621"/>
                </a:lnTo>
                <a:lnTo>
                  <a:pt x="221" y="617"/>
                </a:lnTo>
                <a:lnTo>
                  <a:pt x="223" y="612"/>
                </a:lnTo>
                <a:lnTo>
                  <a:pt x="232" y="610"/>
                </a:lnTo>
                <a:lnTo>
                  <a:pt x="248" y="605"/>
                </a:lnTo>
                <a:lnTo>
                  <a:pt x="279" y="601"/>
                </a:lnTo>
                <a:lnTo>
                  <a:pt x="306" y="601"/>
                </a:lnTo>
                <a:lnTo>
                  <a:pt x="329" y="608"/>
                </a:lnTo>
                <a:lnTo>
                  <a:pt x="344" y="617"/>
                </a:lnTo>
                <a:lnTo>
                  <a:pt x="358" y="628"/>
                </a:lnTo>
                <a:lnTo>
                  <a:pt x="369" y="639"/>
                </a:lnTo>
                <a:lnTo>
                  <a:pt x="380" y="648"/>
                </a:lnTo>
                <a:lnTo>
                  <a:pt x="389" y="655"/>
                </a:lnTo>
                <a:lnTo>
                  <a:pt x="398" y="659"/>
                </a:lnTo>
                <a:lnTo>
                  <a:pt x="411" y="657"/>
                </a:lnTo>
                <a:lnTo>
                  <a:pt x="427" y="648"/>
                </a:lnTo>
                <a:lnTo>
                  <a:pt x="438" y="639"/>
                </a:lnTo>
                <a:lnTo>
                  <a:pt x="445" y="634"/>
                </a:lnTo>
                <a:lnTo>
                  <a:pt x="454" y="632"/>
                </a:lnTo>
                <a:lnTo>
                  <a:pt x="474" y="630"/>
                </a:lnTo>
                <a:lnTo>
                  <a:pt x="479" y="639"/>
                </a:lnTo>
                <a:lnTo>
                  <a:pt x="483" y="646"/>
                </a:lnTo>
                <a:lnTo>
                  <a:pt x="485" y="650"/>
                </a:lnTo>
                <a:lnTo>
                  <a:pt x="488" y="652"/>
                </a:lnTo>
                <a:lnTo>
                  <a:pt x="488" y="655"/>
                </a:lnTo>
                <a:lnTo>
                  <a:pt x="488" y="657"/>
                </a:lnTo>
                <a:lnTo>
                  <a:pt x="490" y="659"/>
                </a:lnTo>
                <a:lnTo>
                  <a:pt x="492" y="659"/>
                </a:lnTo>
                <a:lnTo>
                  <a:pt x="494" y="661"/>
                </a:lnTo>
                <a:lnTo>
                  <a:pt x="496" y="661"/>
                </a:lnTo>
                <a:lnTo>
                  <a:pt x="503" y="666"/>
                </a:lnTo>
                <a:lnTo>
                  <a:pt x="517" y="650"/>
                </a:lnTo>
                <a:lnTo>
                  <a:pt x="526" y="634"/>
                </a:lnTo>
                <a:lnTo>
                  <a:pt x="537" y="617"/>
                </a:lnTo>
                <a:lnTo>
                  <a:pt x="566" y="617"/>
                </a:lnTo>
                <a:lnTo>
                  <a:pt x="573" y="628"/>
                </a:lnTo>
                <a:lnTo>
                  <a:pt x="579" y="637"/>
                </a:lnTo>
                <a:lnTo>
                  <a:pt x="586" y="646"/>
                </a:lnTo>
                <a:lnTo>
                  <a:pt x="597" y="648"/>
                </a:lnTo>
                <a:lnTo>
                  <a:pt x="615" y="650"/>
                </a:lnTo>
                <a:lnTo>
                  <a:pt x="624" y="634"/>
                </a:lnTo>
                <a:lnTo>
                  <a:pt x="629" y="619"/>
                </a:lnTo>
                <a:lnTo>
                  <a:pt x="631" y="608"/>
                </a:lnTo>
                <a:lnTo>
                  <a:pt x="635" y="596"/>
                </a:lnTo>
                <a:lnTo>
                  <a:pt x="642" y="592"/>
                </a:lnTo>
                <a:lnTo>
                  <a:pt x="651" y="590"/>
                </a:lnTo>
                <a:lnTo>
                  <a:pt x="669" y="592"/>
                </a:lnTo>
                <a:lnTo>
                  <a:pt x="669" y="617"/>
                </a:lnTo>
                <a:lnTo>
                  <a:pt x="664" y="637"/>
                </a:lnTo>
                <a:lnTo>
                  <a:pt x="660" y="648"/>
                </a:lnTo>
                <a:lnTo>
                  <a:pt x="655" y="652"/>
                </a:lnTo>
                <a:lnTo>
                  <a:pt x="651" y="661"/>
                </a:lnTo>
                <a:lnTo>
                  <a:pt x="649" y="675"/>
                </a:lnTo>
                <a:lnTo>
                  <a:pt x="655" y="679"/>
                </a:lnTo>
                <a:lnTo>
                  <a:pt x="662" y="681"/>
                </a:lnTo>
                <a:lnTo>
                  <a:pt x="669" y="684"/>
                </a:lnTo>
                <a:lnTo>
                  <a:pt x="676" y="684"/>
                </a:lnTo>
                <a:lnTo>
                  <a:pt x="682" y="684"/>
                </a:lnTo>
                <a:lnTo>
                  <a:pt x="696" y="679"/>
                </a:lnTo>
                <a:lnTo>
                  <a:pt x="702" y="675"/>
                </a:lnTo>
                <a:lnTo>
                  <a:pt x="705" y="668"/>
                </a:lnTo>
                <a:lnTo>
                  <a:pt x="709" y="661"/>
                </a:lnTo>
                <a:lnTo>
                  <a:pt x="720" y="652"/>
                </a:lnTo>
                <a:lnTo>
                  <a:pt x="752" y="637"/>
                </a:lnTo>
                <a:lnTo>
                  <a:pt x="761" y="639"/>
                </a:lnTo>
                <a:lnTo>
                  <a:pt x="772" y="643"/>
                </a:lnTo>
                <a:lnTo>
                  <a:pt x="783" y="646"/>
                </a:lnTo>
                <a:lnTo>
                  <a:pt x="794" y="643"/>
                </a:lnTo>
                <a:lnTo>
                  <a:pt x="803" y="632"/>
                </a:lnTo>
                <a:lnTo>
                  <a:pt x="810" y="612"/>
                </a:lnTo>
                <a:lnTo>
                  <a:pt x="828" y="610"/>
                </a:lnTo>
                <a:lnTo>
                  <a:pt x="841" y="612"/>
                </a:lnTo>
                <a:lnTo>
                  <a:pt x="852" y="619"/>
                </a:lnTo>
                <a:lnTo>
                  <a:pt x="873" y="643"/>
                </a:lnTo>
                <a:lnTo>
                  <a:pt x="873" y="643"/>
                </a:lnTo>
                <a:lnTo>
                  <a:pt x="875" y="646"/>
                </a:lnTo>
                <a:lnTo>
                  <a:pt x="886" y="643"/>
                </a:lnTo>
                <a:lnTo>
                  <a:pt x="899" y="639"/>
                </a:lnTo>
                <a:lnTo>
                  <a:pt x="913" y="634"/>
                </a:lnTo>
                <a:lnTo>
                  <a:pt x="926" y="637"/>
                </a:lnTo>
                <a:lnTo>
                  <a:pt x="940" y="646"/>
                </a:lnTo>
                <a:lnTo>
                  <a:pt x="949" y="663"/>
                </a:lnTo>
                <a:lnTo>
                  <a:pt x="951" y="681"/>
                </a:lnTo>
                <a:lnTo>
                  <a:pt x="953" y="697"/>
                </a:lnTo>
                <a:lnTo>
                  <a:pt x="960" y="713"/>
                </a:lnTo>
                <a:lnTo>
                  <a:pt x="962" y="715"/>
                </a:lnTo>
                <a:lnTo>
                  <a:pt x="967" y="719"/>
                </a:lnTo>
                <a:lnTo>
                  <a:pt x="971" y="724"/>
                </a:lnTo>
                <a:lnTo>
                  <a:pt x="978" y="728"/>
                </a:lnTo>
                <a:lnTo>
                  <a:pt x="984" y="733"/>
                </a:lnTo>
                <a:lnTo>
                  <a:pt x="989" y="735"/>
                </a:lnTo>
                <a:lnTo>
                  <a:pt x="991" y="737"/>
                </a:lnTo>
                <a:lnTo>
                  <a:pt x="991" y="753"/>
                </a:lnTo>
                <a:lnTo>
                  <a:pt x="989" y="766"/>
                </a:lnTo>
                <a:lnTo>
                  <a:pt x="989" y="780"/>
                </a:lnTo>
                <a:lnTo>
                  <a:pt x="991" y="795"/>
                </a:lnTo>
                <a:lnTo>
                  <a:pt x="998" y="807"/>
                </a:lnTo>
                <a:lnTo>
                  <a:pt x="1014" y="818"/>
                </a:lnTo>
                <a:lnTo>
                  <a:pt x="1036" y="827"/>
                </a:lnTo>
                <a:lnTo>
                  <a:pt x="1063" y="802"/>
                </a:lnTo>
                <a:lnTo>
                  <a:pt x="1074" y="807"/>
                </a:lnTo>
                <a:lnTo>
                  <a:pt x="1085" y="811"/>
                </a:lnTo>
                <a:lnTo>
                  <a:pt x="1099" y="811"/>
                </a:lnTo>
                <a:lnTo>
                  <a:pt x="1105" y="807"/>
                </a:lnTo>
                <a:lnTo>
                  <a:pt x="1112" y="802"/>
                </a:lnTo>
                <a:lnTo>
                  <a:pt x="1116" y="798"/>
                </a:lnTo>
                <a:lnTo>
                  <a:pt x="1123" y="791"/>
                </a:lnTo>
                <a:lnTo>
                  <a:pt x="1130" y="786"/>
                </a:lnTo>
                <a:lnTo>
                  <a:pt x="1141" y="793"/>
                </a:lnTo>
                <a:lnTo>
                  <a:pt x="1155" y="800"/>
                </a:lnTo>
                <a:lnTo>
                  <a:pt x="1163" y="809"/>
                </a:lnTo>
                <a:lnTo>
                  <a:pt x="1175" y="813"/>
                </a:lnTo>
                <a:lnTo>
                  <a:pt x="1186" y="815"/>
                </a:lnTo>
                <a:lnTo>
                  <a:pt x="1197" y="809"/>
                </a:lnTo>
                <a:lnTo>
                  <a:pt x="1208" y="793"/>
                </a:lnTo>
                <a:lnTo>
                  <a:pt x="1222" y="766"/>
                </a:lnTo>
                <a:lnTo>
                  <a:pt x="1235" y="742"/>
                </a:lnTo>
                <a:lnTo>
                  <a:pt x="1249" y="726"/>
                </a:lnTo>
                <a:lnTo>
                  <a:pt x="1264" y="715"/>
                </a:lnTo>
                <a:lnTo>
                  <a:pt x="1287" y="704"/>
                </a:lnTo>
                <a:lnTo>
                  <a:pt x="1316" y="690"/>
                </a:lnTo>
                <a:lnTo>
                  <a:pt x="1325" y="699"/>
                </a:lnTo>
                <a:lnTo>
                  <a:pt x="1336" y="710"/>
                </a:lnTo>
                <a:lnTo>
                  <a:pt x="1349" y="719"/>
                </a:lnTo>
                <a:lnTo>
                  <a:pt x="1363" y="722"/>
                </a:lnTo>
                <a:lnTo>
                  <a:pt x="1376" y="717"/>
                </a:lnTo>
                <a:lnTo>
                  <a:pt x="1385" y="710"/>
                </a:lnTo>
                <a:lnTo>
                  <a:pt x="1392" y="701"/>
                </a:lnTo>
                <a:lnTo>
                  <a:pt x="1396" y="690"/>
                </a:lnTo>
                <a:lnTo>
                  <a:pt x="1405" y="681"/>
                </a:lnTo>
                <a:lnTo>
                  <a:pt x="1410" y="677"/>
                </a:lnTo>
                <a:lnTo>
                  <a:pt x="1412" y="675"/>
                </a:lnTo>
                <a:lnTo>
                  <a:pt x="1416" y="675"/>
                </a:lnTo>
                <a:lnTo>
                  <a:pt x="1419" y="672"/>
                </a:lnTo>
                <a:lnTo>
                  <a:pt x="1421" y="672"/>
                </a:lnTo>
                <a:lnTo>
                  <a:pt x="1425" y="670"/>
                </a:lnTo>
                <a:lnTo>
                  <a:pt x="1430" y="668"/>
                </a:lnTo>
                <a:lnTo>
                  <a:pt x="1437" y="663"/>
                </a:lnTo>
                <a:lnTo>
                  <a:pt x="1441" y="659"/>
                </a:lnTo>
                <a:lnTo>
                  <a:pt x="1445" y="655"/>
                </a:lnTo>
                <a:lnTo>
                  <a:pt x="1450" y="652"/>
                </a:lnTo>
                <a:lnTo>
                  <a:pt x="1457" y="648"/>
                </a:lnTo>
                <a:lnTo>
                  <a:pt x="1463" y="646"/>
                </a:lnTo>
                <a:lnTo>
                  <a:pt x="1468" y="646"/>
                </a:lnTo>
                <a:lnTo>
                  <a:pt x="1470" y="646"/>
                </a:lnTo>
                <a:lnTo>
                  <a:pt x="1472" y="646"/>
                </a:lnTo>
                <a:lnTo>
                  <a:pt x="1475" y="646"/>
                </a:lnTo>
                <a:lnTo>
                  <a:pt x="1477" y="648"/>
                </a:lnTo>
                <a:lnTo>
                  <a:pt x="1479" y="648"/>
                </a:lnTo>
                <a:lnTo>
                  <a:pt x="1484" y="648"/>
                </a:lnTo>
                <a:lnTo>
                  <a:pt x="1488" y="648"/>
                </a:lnTo>
                <a:lnTo>
                  <a:pt x="1497" y="646"/>
                </a:lnTo>
                <a:lnTo>
                  <a:pt x="1501" y="643"/>
                </a:lnTo>
                <a:lnTo>
                  <a:pt x="1504" y="641"/>
                </a:lnTo>
                <a:lnTo>
                  <a:pt x="1508" y="637"/>
                </a:lnTo>
                <a:lnTo>
                  <a:pt x="1510" y="634"/>
                </a:lnTo>
                <a:lnTo>
                  <a:pt x="1517" y="630"/>
                </a:lnTo>
                <a:lnTo>
                  <a:pt x="1522" y="634"/>
                </a:lnTo>
                <a:lnTo>
                  <a:pt x="1524" y="637"/>
                </a:lnTo>
                <a:lnTo>
                  <a:pt x="1526" y="639"/>
                </a:lnTo>
                <a:lnTo>
                  <a:pt x="1528" y="641"/>
                </a:lnTo>
                <a:lnTo>
                  <a:pt x="1528" y="641"/>
                </a:lnTo>
                <a:lnTo>
                  <a:pt x="1531" y="643"/>
                </a:lnTo>
                <a:lnTo>
                  <a:pt x="1535" y="643"/>
                </a:lnTo>
                <a:lnTo>
                  <a:pt x="1542" y="643"/>
                </a:lnTo>
              </a:path>
            </a:pathLst>
          </a:custGeom>
          <a:noFill/>
          <a:ln w="206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73" name="Picture 25" descr="E:\JOB\MID\Map-Marker-PNG-Fil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57710" y="8148443"/>
            <a:ext cx="1429545" cy="1429545"/>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515850" y="3369947"/>
            <a:ext cx="11154649" cy="8956298"/>
          </a:xfrm>
          <a:prstGeom prst="rect">
            <a:avLst/>
          </a:prstGeom>
          <a:noFill/>
        </p:spPr>
        <p:txBody>
          <a:bodyPr wrap="square" rtlCol="0">
            <a:spAutoFit/>
          </a:bodyPr>
          <a:lstStyle/>
          <a:p>
            <a:r>
              <a:rPr lang="ky-KG" sz="1800" dirty="0"/>
              <a:t>Особенно в средние века здесь было много цветущих, развитых городов Ферганской долины и пролегала одна из ветвей Великого Шелкового пути, караваны проходили через Баткен в Самарканд, Бухару, Ташкент, Хиву и Кашгар, что способствовало развитию экономики и культуры Ферганской долины.</a:t>
            </a:r>
            <a:endParaRPr lang="ru-RU" sz="1800" dirty="0"/>
          </a:p>
          <a:p>
            <a:r>
              <a:rPr lang="ky-KG" sz="1800" dirty="0"/>
              <a:t>В горах немало мест с выходами минеральных вод, лесными ландшафтами и другими благоприятными условиями, удобными для создания домов отдыха, горно-туристических комплексов. В области множество возможностей для развития туризма и альпинизма.</a:t>
            </a:r>
            <a:endParaRPr lang="ru-RU" sz="1800" dirty="0"/>
          </a:p>
          <a:p>
            <a:r>
              <a:rPr lang="ky-KG" sz="1800" dirty="0"/>
              <a:t>Основу рекреационной системы области составляет альпинистская база «Дугаба», расположенная на Памир-Алае, на склонах Алайского хребта, в 31 км от центра Кадамжайского района. Альпинистская база расположена в ущелье реки Дугаба, на высоте 2100 метров над уровнем моря. Берега реки и его притоки покрыты лиственными и хвойными лесами, среди которых преобладает арча и тянь-шаньская ель. Выше базы начинаются обширные альпийские луга, которые продолжаются до границы вечных снегов. В 6-7 км от него находится безымянный ледник. Вблизи базы находится несколько ледников, длина которых достигает 3-4 км. Комплекс «Дугаба» отвечает мировым стандартам (наличие опытных инструкторов-альпинистов, контрольно-спасательная служба и др.). Из-за хорошо поставленной сервисной службы и уникальных маршрутов комплекс «Дугаба» посещают практически все альпинисты мирового класса. Пик «Пирамидальная» (5509,9 м. над уровнем моря) является главной гордостью альпинистко-туристической зоны не только области, но и всего Кыргызстана. Именно здесь проводились чемпионаты СССР по альпинизму. Туристическая отрасль является перспективной в области.</a:t>
            </a:r>
            <a:endParaRPr lang="ru-RU" sz="1800" dirty="0"/>
          </a:p>
          <a:p>
            <a:r>
              <a:rPr lang="ky-KG" sz="1800" dirty="0"/>
              <a:t>Город знаменит «Баткенским абрикосом», вкусовые качества которого хорошо известны как внутри республики, так и за ее пределами.</a:t>
            </a:r>
            <a:endParaRPr lang="ru-RU" sz="1800" dirty="0"/>
          </a:p>
          <a:p>
            <a:r>
              <a:rPr lang="ky-KG" sz="1800" dirty="0"/>
              <a:t>Еще одно удивительное чудо Баткена – Цветок Айгуль. Научное название цветка рябчик-эдуардо. Особенность этого цветка в том, что он растет не на солнечной стороне гор. Цветок Айгуль достигает в высоту  один метр, имеет длинные зеленые листья, которые растут по всему стеблю. Его красно-желтые лепестки похожи на колокольчик. Айгуль расцветает в апреле, поэтому ежегодно в апреле месяце из поколения в поколение отмечается праздник Цветка.</a:t>
            </a:r>
            <a:endParaRPr lang="ru-RU" sz="1800" dirty="0"/>
          </a:p>
          <a:p>
            <a:r>
              <a:rPr lang="ky-KG" sz="1800" dirty="0"/>
              <a:t>Вокруг области расположено несколько туристических баз. Это «Ак-Суу» и «Озгоруш» в регионе Ляйляк, «Пирамида-Долина» в Баткенской области. А также  «Дугаба» — база в Кадамжайском регионе, где в свое время останавливались участники международных альпинистских экспедиций.</a:t>
            </a:r>
            <a:endParaRPr lang="ru-RU" sz="1800" dirty="0"/>
          </a:p>
          <a:p>
            <a:r>
              <a:rPr lang="ky-KG" sz="1800" dirty="0"/>
              <a:t>	На территории </a:t>
            </a:r>
            <a:r>
              <a:rPr lang="ru-RU" sz="1800" dirty="0"/>
              <a:t>области</a:t>
            </a:r>
            <a:r>
              <a:rPr lang="ky-KG" sz="1800" dirty="0"/>
              <a:t> расположено несколько древних городищ, представляющих интерес для исследователей.</a:t>
            </a:r>
            <a:endParaRPr lang="ru-RU" sz="1800" dirty="0"/>
          </a:p>
        </p:txBody>
      </p:sp>
    </p:spTree>
    <p:extLst>
      <p:ext uri="{BB962C8B-B14F-4D97-AF65-F5344CB8AC3E}">
        <p14:creationId xmlns:p14="http://schemas.microsoft.com/office/powerpoint/2010/main" val="180625292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https://lh3.googleusercontent.com/proxy/-1UbqHQP8DfWwRqR6_9Q-ZyCnV277L5YJSJ9GF5pPwm1ZTQeWGz3x4Kugn6mJl1GGSU_SFuyNZ9a4jZvmJLmpAl5dhL3dGXNBsKZ_la8Xu_5LJpGiTpwCw"/>
          <p:cNvPicPr>
            <a:picLocks noChangeAspect="1" noChangeArrowheads="1"/>
          </p:cNvPicPr>
          <p:nvPr/>
        </p:nvPicPr>
        <p:blipFill rotWithShape="1">
          <a:blip r:embed="rId2">
            <a:extLst>
              <a:ext uri="{28A0092B-C50C-407E-A947-70E740481C1C}">
                <a14:useLocalDpi xmlns:a14="http://schemas.microsoft.com/office/drawing/2010/main" val="0"/>
              </a:ext>
            </a:extLst>
          </a:blip>
          <a:srcRect t="19588" b="5392"/>
          <a:stretch/>
        </p:blipFill>
        <p:spPr bwMode="auto">
          <a:xfrm>
            <a:off x="0" y="0"/>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4052893" y="738196"/>
            <a:ext cx="16293243" cy="1538883"/>
          </a:xfrm>
          <a:prstGeom prst="rect">
            <a:avLst/>
          </a:prstGeom>
          <a:noFill/>
        </p:spPr>
        <p:txBody>
          <a:bodyPr wrap="none" rtlCol="0">
            <a:spAutoFit/>
          </a:bodyPr>
          <a:lstStyle/>
          <a:p>
            <a:pPr algn="ctr"/>
            <a:r>
              <a:rPr lang="ru-RU" sz="5400" b="1" dirty="0" smtClean="0">
                <a:solidFill>
                  <a:schemeClr val="bg1"/>
                </a:solidFill>
              </a:rPr>
              <a:t>Туристический потенциал</a:t>
            </a:r>
            <a:r>
              <a:rPr lang="ru-RU" sz="5400" b="1" dirty="0" smtClean="0">
                <a:solidFill>
                  <a:srgbClr val="FFFFFF"/>
                </a:solidFill>
              </a:rPr>
              <a:t> </a:t>
            </a:r>
            <a:r>
              <a:rPr lang="ky-KG" sz="5400" b="1" dirty="0" smtClean="0">
                <a:solidFill>
                  <a:srgbClr val="FFFFFF"/>
                </a:solidFill>
              </a:rPr>
              <a:t>Баткенской </a:t>
            </a:r>
            <a:r>
              <a:rPr lang="ru-RU" sz="5400" b="1" dirty="0" smtClean="0">
                <a:solidFill>
                  <a:srgbClr val="FFFFFF"/>
                </a:solidFill>
              </a:rPr>
              <a:t>области</a:t>
            </a:r>
            <a:endParaRPr lang="ru-RU" sz="5400" b="1" dirty="0">
              <a:solidFill>
                <a:srgbClr val="FFFFFF"/>
              </a:solidFill>
            </a:endParaRPr>
          </a:p>
          <a:p>
            <a:pPr algn="ctr">
              <a:buFont typeface="Wingdings" pitchFamily="2" charset="2"/>
              <a:buChar char="v"/>
            </a:pPr>
            <a:r>
              <a:rPr lang="ky-KG" sz="4000" b="1" dirty="0" smtClean="0">
                <a:solidFill>
                  <a:srgbClr val="66FF66"/>
                </a:solidFill>
              </a:rPr>
              <a:t>Курбан-Куль</a:t>
            </a:r>
            <a:endParaRPr lang="ru-RU" sz="4000" b="1" dirty="0" smtClean="0">
              <a:solidFill>
                <a:srgbClr val="66FF66"/>
              </a:solidFill>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9753600"/>
            <a:ext cx="23736301" cy="2862322"/>
          </a:xfrm>
          <a:prstGeom prst="rect">
            <a:avLst/>
          </a:prstGeom>
          <a:noFill/>
        </p:spPr>
        <p:txBody>
          <a:bodyPr wrap="square" rtlCol="0">
            <a:spAutoFit/>
          </a:bodyPr>
          <a:lstStyle/>
          <a:p>
            <a:r>
              <a:rPr lang="ky-KG" sz="1800" b="1" dirty="0" smtClean="0">
                <a:solidFill>
                  <a:srgbClr val="FFFFFF"/>
                </a:solidFill>
              </a:rPr>
              <a:t>Курбан-Куль</a:t>
            </a:r>
            <a:endParaRPr lang="ru-RU" sz="1800" dirty="0">
              <a:solidFill>
                <a:srgbClr val="FFFFFF"/>
              </a:solidFill>
            </a:endParaRPr>
          </a:p>
          <a:p>
            <a:r>
              <a:rPr lang="ru-RU" sz="1800" dirty="0" err="1" smtClean="0">
                <a:solidFill>
                  <a:srgbClr val="FFFFFF"/>
                </a:solidFill>
              </a:rPr>
              <a:t>Курбан-Куль</a:t>
            </a:r>
            <a:r>
              <a:rPr lang="ru-RU" sz="1800" dirty="0" smtClean="0">
                <a:solidFill>
                  <a:srgbClr val="FFFFFF"/>
                </a:solidFill>
              </a:rPr>
              <a:t> </a:t>
            </a:r>
            <a:r>
              <a:rPr lang="ru-RU" sz="1800" dirty="0">
                <a:solidFill>
                  <a:srgbClr val="FFFFFF"/>
                </a:solidFill>
              </a:rPr>
              <a:t>- запрудное озеро на реке </a:t>
            </a:r>
            <a:r>
              <a:rPr lang="ru-RU" sz="1800" dirty="0" err="1">
                <a:solidFill>
                  <a:srgbClr val="FFFFFF"/>
                </a:solidFill>
              </a:rPr>
              <a:t>Кок-Суу</a:t>
            </a:r>
            <a:r>
              <a:rPr lang="ru-RU" sz="1800" dirty="0">
                <a:solidFill>
                  <a:srgbClr val="FFFFFF"/>
                </a:solidFill>
              </a:rPr>
              <a:t> в </a:t>
            </a:r>
            <a:r>
              <a:rPr lang="ru-RU" sz="1800" dirty="0" err="1">
                <a:solidFill>
                  <a:srgbClr val="FFFFFF"/>
                </a:solidFill>
              </a:rPr>
              <a:t>Кадамжайском</a:t>
            </a:r>
            <a:r>
              <a:rPr lang="ru-RU" sz="1800" dirty="0">
                <a:solidFill>
                  <a:srgbClr val="FFFFFF"/>
                </a:solidFill>
              </a:rPr>
              <a:t> районе </a:t>
            </a:r>
            <a:r>
              <a:rPr lang="ru-RU" sz="1800" dirty="0" err="1">
                <a:solidFill>
                  <a:srgbClr val="FFFFFF"/>
                </a:solidFill>
              </a:rPr>
              <a:t>Баткенской</a:t>
            </a:r>
            <a:r>
              <a:rPr lang="ru-RU" sz="1800" dirty="0">
                <a:solidFill>
                  <a:srgbClr val="FFFFFF"/>
                </a:solidFill>
              </a:rPr>
              <a:t> области Кыргызстана.</a:t>
            </a:r>
          </a:p>
          <a:p>
            <a:r>
              <a:rPr lang="ru-RU" sz="1800" dirty="0">
                <a:solidFill>
                  <a:srgbClr val="FFFFFF"/>
                </a:solidFill>
              </a:rPr>
              <a:t>Площадь озера равна 1,4 км², площадь водосбора - 129,5 км². Озеро вытянуто в направлении с юга на север, его длина составляет 866 метров, максимальная ширина - 162 м, средняя ширина - 255 м. Глубина озера достигает 13,4 м, средняя глубина равна 8,6 м</a:t>
            </a:r>
            <a:r>
              <a:rPr lang="ru-RU" sz="1800" dirty="0" smtClean="0">
                <a:solidFill>
                  <a:srgbClr val="FFFFFF"/>
                </a:solidFill>
              </a:rPr>
              <a:t>.</a:t>
            </a:r>
            <a:endParaRPr lang="ru-RU" sz="1800" dirty="0">
              <a:solidFill>
                <a:srgbClr val="FFFFFF"/>
              </a:solidFill>
            </a:endParaRPr>
          </a:p>
          <a:p>
            <a:r>
              <a:rPr lang="ru-RU" sz="1800" dirty="0" err="1" smtClean="0">
                <a:solidFill>
                  <a:srgbClr val="FFFFFF"/>
                </a:solidFill>
              </a:rPr>
              <a:t>Курбан-Куль</a:t>
            </a:r>
            <a:r>
              <a:rPr lang="ru-RU" sz="1800" dirty="0" smtClean="0">
                <a:solidFill>
                  <a:srgbClr val="FFFFFF"/>
                </a:solidFill>
              </a:rPr>
              <a:t> </a:t>
            </a:r>
            <a:r>
              <a:rPr lang="ru-RU" sz="1800" dirty="0">
                <a:solidFill>
                  <a:srgbClr val="FFFFFF"/>
                </a:solidFill>
              </a:rPr>
              <a:t>образовался в результате горного оползня в 1766 году. Он окружён скалами серо-жёлтого цвета, склоны которых круто спускаются к водоёму. Вода в Курбан-</a:t>
            </a:r>
            <a:r>
              <a:rPr lang="ru-RU" sz="1800" dirty="0" err="1">
                <a:solidFill>
                  <a:srgbClr val="FFFFFF"/>
                </a:solidFill>
              </a:rPr>
              <a:t>Кёле</a:t>
            </a:r>
            <a:r>
              <a:rPr lang="ru-RU" sz="1800" dirty="0">
                <a:solidFill>
                  <a:srgbClr val="FFFFFF"/>
                </a:solidFill>
              </a:rPr>
              <a:t> имеет голубовато-зелёный цвет и обладает высокими питьевыми качествами. В зимний период озеро частично замерзает близ берегов. Температура воды даже летом едва достигает 8-10 градусов тепла.</a:t>
            </a:r>
          </a:p>
          <a:p>
            <a:r>
              <a:rPr lang="ru-RU" sz="1800" dirty="0">
                <a:solidFill>
                  <a:srgbClr val="FFFFFF"/>
                </a:solidFill>
              </a:rPr>
              <a:t>Название </a:t>
            </a:r>
            <a:r>
              <a:rPr lang="ru-RU" sz="1800" dirty="0" err="1">
                <a:solidFill>
                  <a:srgbClr val="FFFFFF"/>
                </a:solidFill>
              </a:rPr>
              <a:t>Курбанкуль</a:t>
            </a:r>
            <a:r>
              <a:rPr lang="ru-RU" sz="1800" dirty="0">
                <a:solidFill>
                  <a:srgbClr val="FFFFFF"/>
                </a:solidFill>
              </a:rPr>
              <a:t> означает «жертвенное озеро». Водоём является </a:t>
            </a:r>
            <a:r>
              <a:rPr lang="ru-RU" sz="1800" dirty="0" err="1">
                <a:solidFill>
                  <a:srgbClr val="FFFFFF"/>
                </a:solidFill>
              </a:rPr>
              <a:t>местночтимой</a:t>
            </a:r>
            <a:r>
              <a:rPr lang="ru-RU" sz="1800" dirty="0">
                <a:solidFill>
                  <a:srgbClr val="FFFFFF"/>
                </a:solidFill>
              </a:rPr>
              <a:t> святыней выступает объектом паломничества.</a:t>
            </a:r>
          </a:p>
          <a:p>
            <a:r>
              <a:rPr lang="ru-RU" sz="1800" dirty="0">
                <a:solidFill>
                  <a:srgbClr val="FFFFFF"/>
                </a:solidFill>
              </a:rPr>
              <a:t>С момента своего возникновения озеро стало местом паломничества мусульман Ферганской долины. В советские времена пользовалось особой популярностью у жителей городов Ферганской долины (Ош, Фергана, Маргилан) благодаря красоте и живописности этих мест. </a:t>
            </a:r>
          </a:p>
          <a:p>
            <a:r>
              <a:rPr lang="ru-RU" sz="1800" dirty="0">
                <a:solidFill>
                  <a:srgbClr val="FFFFFF"/>
                </a:solidFill>
              </a:rPr>
              <a:t>К озеру проведена канатная дорога.</a:t>
            </a:r>
          </a:p>
        </p:txBody>
      </p:sp>
    </p:spTree>
    <p:extLst>
      <p:ext uri="{BB962C8B-B14F-4D97-AF65-F5344CB8AC3E}">
        <p14:creationId xmlns:p14="http://schemas.microsoft.com/office/powerpoint/2010/main" val="302493899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Новогодние сборы в альплагере &quot;ДУГОБА&quot; (г.Ош, Киргизия)"/>
          <p:cNvPicPr>
            <a:picLocks noChangeAspect="1" noChangeArrowheads="1"/>
          </p:cNvPicPr>
          <p:nvPr/>
        </p:nvPicPr>
        <p:blipFill rotWithShape="1">
          <a:blip r:embed="rId2">
            <a:extLst>
              <a:ext uri="{28A0092B-C50C-407E-A947-70E740481C1C}">
                <a14:useLocalDpi xmlns:a14="http://schemas.microsoft.com/office/drawing/2010/main" val="0"/>
              </a:ext>
            </a:extLst>
          </a:blip>
          <a:srcRect t="19505" b="5475"/>
          <a:stretch/>
        </p:blipFill>
        <p:spPr bwMode="auto">
          <a:xfrm>
            <a:off x="0" y="1"/>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4034605" y="731640"/>
            <a:ext cx="16293242" cy="1538883"/>
          </a:xfrm>
          <a:prstGeom prst="rect">
            <a:avLst/>
          </a:prstGeom>
          <a:noFill/>
        </p:spPr>
        <p:txBody>
          <a:bodyPr wrap="none" rtlCol="0">
            <a:spAutoFit/>
          </a:bodyPr>
          <a:lstStyle/>
          <a:p>
            <a:pPr algn="ctr"/>
            <a:r>
              <a:rPr lang="ru-RU" sz="5400" b="1" dirty="0" smtClean="0">
                <a:solidFill>
                  <a:schemeClr val="bg1"/>
                </a:solidFill>
              </a:rPr>
              <a:t>Туристический потенциал</a:t>
            </a:r>
            <a:r>
              <a:rPr lang="ru-RU" sz="5400" b="1" dirty="0" smtClean="0">
                <a:solidFill>
                  <a:srgbClr val="FFFFFF"/>
                </a:solidFill>
              </a:rPr>
              <a:t> </a:t>
            </a:r>
            <a:r>
              <a:rPr lang="ky-KG" sz="5400" b="1" dirty="0" smtClean="0">
                <a:solidFill>
                  <a:srgbClr val="FFFFFF"/>
                </a:solidFill>
              </a:rPr>
              <a:t>Баткенской </a:t>
            </a:r>
            <a:r>
              <a:rPr lang="ru-RU" sz="5400" b="1" dirty="0" smtClean="0">
                <a:solidFill>
                  <a:srgbClr val="FFFFFF"/>
                </a:solidFill>
              </a:rPr>
              <a:t>области</a:t>
            </a:r>
            <a:endParaRPr lang="ru-RU" sz="5400" b="1" dirty="0">
              <a:solidFill>
                <a:srgbClr val="FFFFFF"/>
              </a:solidFill>
            </a:endParaRPr>
          </a:p>
          <a:p>
            <a:pPr algn="ctr">
              <a:buFont typeface="Wingdings" pitchFamily="2" charset="2"/>
              <a:buChar char="v"/>
            </a:pPr>
            <a:r>
              <a:rPr lang="ru-RU" sz="4000" b="1" dirty="0" smtClean="0">
                <a:solidFill>
                  <a:srgbClr val="66FF66"/>
                </a:solidFill>
              </a:rPr>
              <a:t>Альплагерь </a:t>
            </a:r>
            <a:r>
              <a:rPr lang="ru-RU" sz="4000" b="1" dirty="0" err="1" smtClean="0">
                <a:solidFill>
                  <a:srgbClr val="66FF66"/>
                </a:solidFill>
              </a:rPr>
              <a:t>Дугоба</a:t>
            </a:r>
            <a:r>
              <a:rPr lang="ru-RU" sz="4000" b="1" dirty="0" smtClean="0">
                <a:solidFill>
                  <a:srgbClr val="66FF66"/>
                </a:solidFill>
              </a:rPr>
              <a:t> </a:t>
            </a:r>
            <a:r>
              <a:rPr lang="ky-KG" sz="2400" dirty="0" smtClean="0">
                <a:solidFill>
                  <a:srgbClr val="FFFFFF"/>
                </a:solidFill>
              </a:rPr>
              <a:t>. </a:t>
            </a:r>
            <a:endParaRPr lang="en-US" sz="4000" dirty="0">
              <a:solidFill>
                <a:srgbClr val="FFFFFF"/>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11258550"/>
            <a:ext cx="23736301" cy="1754326"/>
          </a:xfrm>
          <a:prstGeom prst="rect">
            <a:avLst/>
          </a:prstGeom>
          <a:noFill/>
        </p:spPr>
        <p:txBody>
          <a:bodyPr wrap="square" rtlCol="0">
            <a:spAutoFit/>
          </a:bodyPr>
          <a:lstStyle/>
          <a:p>
            <a:r>
              <a:rPr lang="ru-RU" sz="1800" b="1" dirty="0">
                <a:solidFill>
                  <a:srgbClr val="FFFFFF"/>
                </a:solidFill>
              </a:rPr>
              <a:t>Альплагерь </a:t>
            </a:r>
            <a:r>
              <a:rPr lang="ru-RU" sz="1800" b="1" dirty="0" err="1">
                <a:solidFill>
                  <a:srgbClr val="FFFFFF"/>
                </a:solidFill>
              </a:rPr>
              <a:t>Дугоба</a:t>
            </a:r>
            <a:r>
              <a:rPr lang="ru-RU" sz="1800" b="1" dirty="0">
                <a:solidFill>
                  <a:srgbClr val="FFFFFF"/>
                </a:solidFill>
              </a:rPr>
              <a:t> </a:t>
            </a:r>
            <a:endParaRPr lang="ru-RU" sz="1800" dirty="0">
              <a:solidFill>
                <a:srgbClr val="FFFFFF"/>
              </a:solidFill>
            </a:endParaRPr>
          </a:p>
          <a:p>
            <a:r>
              <a:rPr lang="ru-RU" sz="1800" dirty="0">
                <a:solidFill>
                  <a:srgbClr val="FFFFFF"/>
                </a:solidFill>
              </a:rPr>
              <a:t>Альплагерь "</a:t>
            </a:r>
            <a:r>
              <a:rPr lang="ru-RU" sz="1800" dirty="0" err="1">
                <a:solidFill>
                  <a:srgbClr val="FFFFFF"/>
                </a:solidFill>
              </a:rPr>
              <a:t>Дугоба</a:t>
            </a:r>
            <a:r>
              <a:rPr lang="ru-RU" sz="1800" dirty="0">
                <a:solidFill>
                  <a:srgbClr val="FFFFFF"/>
                </a:solidFill>
              </a:rPr>
              <a:t>" - это благоустроенная база в горах, на высоте 2500 м. Имеются 2-х и 3-х местные номера, душ, сауна и бассейн, столовая, TV и стационарный телефон. Мобильная связь у альплагеря и на некоторых вершинах. Можно разместить с комфортом отряд из 40 альпинистов. Если альпинистов больше, то на поляне устанавливаются стационарные палатки. Небольшие подходы в 2-3 часа до верхних ночевок на пуп Сельского (3000 м), откуда совершаем восхождения на маршруты от 1-Б до 5-А категории сложности. Для выхода к леднику и на комбинированные маршруты, подход займет 5-6 часов.</a:t>
            </a:r>
          </a:p>
          <a:p>
            <a:r>
              <a:rPr lang="ru-RU" sz="1800" dirty="0">
                <a:solidFill>
                  <a:srgbClr val="FFFFFF"/>
                </a:solidFill>
              </a:rPr>
              <a:t>Ледоруб, кошки, </a:t>
            </a:r>
            <a:r>
              <a:rPr lang="ru-RU" sz="1800" dirty="0" err="1">
                <a:solidFill>
                  <a:srgbClr val="FFFFFF"/>
                </a:solidFill>
              </a:rPr>
              <a:t>каремат</a:t>
            </a:r>
            <a:r>
              <a:rPr lang="ru-RU" sz="1800" dirty="0">
                <a:solidFill>
                  <a:srgbClr val="FFFFFF"/>
                </a:solidFill>
              </a:rPr>
              <a:t> можно взять в аренду на складе альплагеря! Не надо привозить веревки, палатки, кастрюли, горелки и газовые баллончики, все это выдается бесплатно.</a:t>
            </a:r>
          </a:p>
          <a:p>
            <a:r>
              <a:rPr lang="ru-RU" sz="1800" dirty="0">
                <a:solidFill>
                  <a:srgbClr val="FFFFFF"/>
                </a:solidFill>
              </a:rPr>
              <a:t>	Подробнее на сайте </a:t>
            </a:r>
            <a:r>
              <a:rPr lang="en-US" sz="1800" u="sng" dirty="0">
                <a:solidFill>
                  <a:srgbClr val="FFFFFF"/>
                </a:solidFill>
                <a:hlinkClick r:id="rId3"/>
              </a:rPr>
              <a:t>www.dugoba.com</a:t>
            </a:r>
            <a:r>
              <a:rPr lang="en-US" sz="1800" dirty="0">
                <a:solidFill>
                  <a:srgbClr val="FFFFFF"/>
                </a:solidFill>
              </a:rPr>
              <a:t> </a:t>
            </a:r>
            <a:endParaRPr lang="ru-RU" sz="1800" dirty="0">
              <a:solidFill>
                <a:srgbClr val="FFFFFF"/>
              </a:solidFill>
            </a:endParaRPr>
          </a:p>
        </p:txBody>
      </p:sp>
    </p:spTree>
    <p:extLst>
      <p:ext uri="{BB962C8B-B14F-4D97-AF65-F5344CB8AC3E}">
        <p14:creationId xmlns:p14="http://schemas.microsoft.com/office/powerpoint/2010/main" val="385428942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https://too.kg/wp-content/uploads/1478281637_1478068606_p4160914-1024x683.jpg"/>
          <p:cNvPicPr>
            <a:picLocks noChangeAspect="1" noChangeArrowheads="1"/>
          </p:cNvPicPr>
          <p:nvPr/>
        </p:nvPicPr>
        <p:blipFill rotWithShape="1">
          <a:blip r:embed="rId2">
            <a:extLst>
              <a:ext uri="{28A0092B-C50C-407E-A947-70E740481C1C}">
                <a14:useLocalDpi xmlns:a14="http://schemas.microsoft.com/office/drawing/2010/main" val="0"/>
              </a:ext>
            </a:extLst>
          </a:blip>
          <a:srcRect t="7822" b="7822"/>
          <a:stretch/>
        </p:blipFill>
        <p:spPr bwMode="auto">
          <a:xfrm>
            <a:off x="0" y="1"/>
            <a:ext cx="24377650" cy="137159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4048443" y="738196"/>
            <a:ext cx="16293243" cy="1538883"/>
          </a:xfrm>
          <a:prstGeom prst="rect">
            <a:avLst/>
          </a:prstGeom>
          <a:noFill/>
        </p:spPr>
        <p:txBody>
          <a:bodyPr wrap="none" rtlCol="0">
            <a:spAutoFit/>
          </a:bodyPr>
          <a:lstStyle/>
          <a:p>
            <a:pPr algn="ctr"/>
            <a:r>
              <a:rPr lang="ru-RU" sz="5400" b="1" dirty="0" smtClean="0">
                <a:solidFill>
                  <a:schemeClr val="bg1"/>
                </a:solidFill>
              </a:rPr>
              <a:t>Туристический потенциал</a:t>
            </a:r>
            <a:r>
              <a:rPr lang="ru-RU" sz="5400" b="1" dirty="0" smtClean="0">
                <a:solidFill>
                  <a:srgbClr val="FFFFFF"/>
                </a:solidFill>
              </a:rPr>
              <a:t> </a:t>
            </a:r>
            <a:r>
              <a:rPr lang="ky-KG" sz="5400" b="1" dirty="0" smtClean="0">
                <a:solidFill>
                  <a:srgbClr val="FFFFFF"/>
                </a:solidFill>
              </a:rPr>
              <a:t>Баткенской </a:t>
            </a:r>
            <a:r>
              <a:rPr lang="ru-RU" sz="5400" b="1" dirty="0" smtClean="0">
                <a:solidFill>
                  <a:srgbClr val="FFFFFF"/>
                </a:solidFill>
              </a:rPr>
              <a:t>области</a:t>
            </a:r>
            <a:endParaRPr lang="ru-RU" sz="5400" b="1" dirty="0">
              <a:solidFill>
                <a:srgbClr val="FFFFFF"/>
              </a:solidFill>
            </a:endParaRPr>
          </a:p>
          <a:p>
            <a:pPr algn="ctr">
              <a:buFont typeface="Wingdings" pitchFamily="2" charset="2"/>
              <a:buChar char="v"/>
            </a:pPr>
            <a:r>
              <a:rPr lang="ky-KG" sz="4000" b="1" dirty="0" smtClean="0">
                <a:solidFill>
                  <a:srgbClr val="66FF66"/>
                </a:solidFill>
              </a:rPr>
              <a:t>Крепость Кан</a:t>
            </a:r>
            <a:endParaRPr lang="ru-RU" sz="4000" b="1" dirty="0" smtClean="0">
              <a:solidFill>
                <a:srgbClr val="66FF66"/>
              </a:solidFill>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7169150"/>
            <a:ext cx="23736301" cy="6186309"/>
          </a:xfrm>
          <a:prstGeom prst="rect">
            <a:avLst/>
          </a:prstGeom>
          <a:noFill/>
        </p:spPr>
        <p:txBody>
          <a:bodyPr wrap="square" rtlCol="0">
            <a:spAutoFit/>
          </a:bodyPr>
          <a:lstStyle/>
          <a:p>
            <a:r>
              <a:rPr lang="ky-KG" sz="1800" b="1" dirty="0">
                <a:solidFill>
                  <a:srgbClr val="FFFFFF"/>
                </a:solidFill>
              </a:rPr>
              <a:t>Крепость Кан</a:t>
            </a:r>
            <a:endParaRPr lang="ru-RU" sz="1800" dirty="0">
              <a:solidFill>
                <a:srgbClr val="FFFFFF"/>
              </a:solidFill>
            </a:endParaRPr>
          </a:p>
          <a:p>
            <a:r>
              <a:rPr lang="ky-KG" sz="1800" dirty="0">
                <a:solidFill>
                  <a:srgbClr val="FFFFFF"/>
                </a:solidFill>
              </a:rPr>
              <a:t> </a:t>
            </a:r>
            <a:endParaRPr lang="ru-RU" sz="1800" dirty="0">
              <a:solidFill>
                <a:srgbClr val="FFFFFF"/>
              </a:solidFill>
            </a:endParaRPr>
          </a:p>
          <a:p>
            <a:r>
              <a:rPr lang="ky-KG" sz="1800" dirty="0">
                <a:solidFill>
                  <a:srgbClr val="FFFFFF"/>
                </a:solidFill>
              </a:rPr>
              <a:t>В среднем течении река Сох принимает приток Абголь (река из озера), в устье которого, на речной террасе, приютилось одноименное селение. Над кишлаком Абголь находится крепость Кан, олицетворяющая могущество кокандского ханства (XVII в). Крепость хорошо сохранилась до нашего времени. Во дворе располагается каменная плита с наскальными изображениями животных и всадников на верблюдах. Рисунки, естественно, намного старше крепостных стен, и никакого отношения к крепости не имеют. Глубокая выемка делит крепость на две неравные части. Прилегающая к горному склону часть представляется чем-то вроде обширного загона, лишь отдаленно напоминая крепость. Западная, нависшая над долиной Соха, явная цитадель, где, и стоял гарнизон. Оба укрепления соединены между собой узкой перемычкой, по которой тянется столь же узкий коридор. Там, где коридор смыкается с цитаделью, возвышаются две конические башни, которые по замыслу строителей должны были защищать и все другие углы цитаделили.</a:t>
            </a:r>
            <a:endParaRPr lang="ru-RU" sz="1800" dirty="0">
              <a:solidFill>
                <a:srgbClr val="FFFFFF"/>
              </a:solidFill>
            </a:endParaRPr>
          </a:p>
          <a:p>
            <a:r>
              <a:rPr lang="ky-KG" sz="1800" dirty="0">
                <a:solidFill>
                  <a:srgbClr val="FFFFFF"/>
                </a:solidFill>
              </a:rPr>
              <a:t>Длина площадки, на которой расположена крепость,— 500 м, ширина — около 100 м. По краю площадки по всему периметру идет ряд крепостных стен высотой 2—2,7 м, в которых в шахматном порядке расположены бойницы. Площадка разделена на две половины небольшим саем, и, естественно, крепость также делится на две части. Южная часть, очевидно, предназначалась для хозяйственных целей. Здесь же прослеживаются следы построек. Имелось двое ворот. Одни — в юго-западном углу, видимо, входные, другие, расположенные на северной стороне, соединяли южную часть крепости с северной. Между ними был небольшой коридорчик.</a:t>
            </a:r>
            <a:endParaRPr lang="ru-RU" sz="1800" dirty="0">
              <a:solidFill>
                <a:srgbClr val="FFFFFF"/>
              </a:solidFill>
            </a:endParaRPr>
          </a:p>
          <a:p>
            <a:r>
              <a:rPr lang="ky-KG" sz="1800" dirty="0">
                <a:solidFill>
                  <a:srgbClr val="FFFFFF"/>
                </a:solidFill>
              </a:rPr>
              <a:t>По сторонам от входных и соединительных ворот, по углам крепости и по центру крепостных стен расположены мощные полые башни диаметром 3 м с бойницами. Южная сторона крепости укреплена валом естественного происхождения, по верху которого идет крепостная стена.</a:t>
            </a:r>
            <a:endParaRPr lang="ru-RU" sz="1800" dirty="0">
              <a:solidFill>
                <a:srgbClr val="FFFFFF"/>
              </a:solidFill>
            </a:endParaRPr>
          </a:p>
          <a:p>
            <a:r>
              <a:rPr lang="ky-KG" sz="1800" dirty="0">
                <a:solidFill>
                  <a:srgbClr val="FFFFFF"/>
                </a:solidFill>
              </a:rPr>
              <a:t>Вторая, северная часть почти в два раза меньше южной. В северо-западном ее углу прослеживаются развалины трех прямоугольных в плане построек. В некоторых местах заметны постройки, примыкающие к крепостной стене. В центре южной части расположены ворота, фланкированные двумя башнями, соединяющие северную часть с южной. Определенной геометрической формы крепость не имеет, и визуально назвать ее размеры трудно. В стратегическом отношении крепость располагалась на очень удобном месте и фактически была неприступна: с одной стороны защищена крутыми склонами холма, с другой — горами. Крепость осуществляла контроль над всей межгорной долиной р. Сох. Наиболее уязвимым местом крепости являлось снабжение ее водой: в случае перекрытия единственного арыка она могла остаться без воды.</a:t>
            </a:r>
            <a:endParaRPr lang="ru-RU" sz="1800" dirty="0">
              <a:solidFill>
                <a:srgbClr val="FFFFFF"/>
              </a:solidFill>
            </a:endParaRPr>
          </a:p>
          <a:p>
            <a:r>
              <a:rPr lang="ky-KG" sz="1800" dirty="0">
                <a:solidFill>
                  <a:srgbClr val="FFFFFF"/>
                </a:solidFill>
              </a:rPr>
              <a:t>В исторических источниках сведений о крепости почти не сохранилось. Имеется лишь единственное упоминание об этой крепости, которая, кстати, названа просто Сох, и связано оно с народно-освободительной борьбой к</a:t>
            </a:r>
            <a:r>
              <a:rPr lang="ru-RU" sz="1800" dirty="0">
                <a:solidFill>
                  <a:srgbClr val="FFFFFF"/>
                </a:solidFill>
              </a:rPr>
              <a:t>ы</a:t>
            </a:r>
            <a:r>
              <a:rPr lang="ky-KG" sz="1800" dirty="0">
                <a:solidFill>
                  <a:srgbClr val="FFFFFF"/>
                </a:solidFill>
              </a:rPr>
              <a:t>рг</a:t>
            </a:r>
            <a:r>
              <a:rPr lang="ru-RU" sz="1800" dirty="0">
                <a:solidFill>
                  <a:srgbClr val="FFFFFF"/>
                </a:solidFill>
              </a:rPr>
              <a:t>ы</a:t>
            </a:r>
            <a:r>
              <a:rPr lang="ky-KG" sz="1800" dirty="0">
                <a:solidFill>
                  <a:srgbClr val="FFFFFF"/>
                </a:solidFill>
              </a:rPr>
              <a:t>зского народа против кокандского гнета в целом и против ханского наместника в крепости Алима-кипчака в частности.</a:t>
            </a:r>
            <a:endParaRPr lang="ru-RU" sz="1800" dirty="0">
              <a:solidFill>
                <a:srgbClr val="FFFFFF"/>
              </a:solidFill>
            </a:endParaRPr>
          </a:p>
          <a:p>
            <a:r>
              <a:rPr lang="ky-KG" sz="1800" dirty="0">
                <a:solidFill>
                  <a:srgbClr val="FFFFFF"/>
                </a:solidFill>
              </a:rPr>
              <a:t>Все началось с того, что весной 1873 г. Худояр-хан направил к сохским к</a:t>
            </a:r>
            <a:r>
              <a:rPr lang="ru-RU" sz="1800" dirty="0">
                <a:solidFill>
                  <a:srgbClr val="FFFFFF"/>
                </a:solidFill>
              </a:rPr>
              <a:t>ы</a:t>
            </a:r>
            <a:r>
              <a:rPr lang="ky-KG" sz="1800" dirty="0">
                <a:solidFill>
                  <a:srgbClr val="FFFFFF"/>
                </a:solidFill>
              </a:rPr>
              <a:t>рг</a:t>
            </a:r>
            <a:r>
              <a:rPr lang="ru-RU" sz="1800" dirty="0">
                <a:solidFill>
                  <a:srgbClr val="FFFFFF"/>
                </a:solidFill>
              </a:rPr>
              <a:t>ы</a:t>
            </a:r>
            <a:r>
              <a:rPr lang="ky-KG" sz="1800" dirty="0">
                <a:solidFill>
                  <a:srgbClr val="FFFFFF"/>
                </a:solidFill>
              </a:rPr>
              <a:t>зам очередных налогосборщиков с требованием взыскать зекет в гораздо больших размерах, чем он взимался ранее: вместо одного барана с хозяйства хан требовал три. Население возмутилось, налогосборщиков задержали, избили, часть их была убита. С каждым днем восстание ширилось. В июне 1873 г. была осаждена и взята крепость Кан (Сох) —хорошо укрепленный стратегический пункт в горах, где хранилась секретная казна хана. Казна и комендант укрепления Алим-кипчак были захвачены повстанцами.</a:t>
            </a:r>
            <a:endParaRPr lang="ru-RU" sz="1800" dirty="0">
              <a:solidFill>
                <a:srgbClr val="FFFFFF"/>
              </a:solidFill>
            </a:endParaRPr>
          </a:p>
        </p:txBody>
      </p:sp>
    </p:spTree>
    <p:extLst>
      <p:ext uri="{BB962C8B-B14F-4D97-AF65-F5344CB8AC3E}">
        <p14:creationId xmlns:p14="http://schemas.microsoft.com/office/powerpoint/2010/main" val="364758596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https://lh3.googleusercontent.com/proxy/pnx0F1B6NOLUh5fci9cFzRYRqC8kRYfz8NjsMUkwM3kAMhONJ96l8QGqWu7kcXjjWJnkCBTbVPe-5xAOqWD6uZsHwqlM"/>
          <p:cNvPicPr>
            <a:picLocks noChangeAspect="1" noChangeArrowheads="1"/>
          </p:cNvPicPr>
          <p:nvPr/>
        </p:nvPicPr>
        <p:blipFill rotWithShape="1">
          <a:blip r:embed="rId2">
            <a:extLst>
              <a:ext uri="{28A0092B-C50C-407E-A947-70E740481C1C}">
                <a14:useLocalDpi xmlns:a14="http://schemas.microsoft.com/office/drawing/2010/main" val="0"/>
              </a:ext>
            </a:extLst>
          </a:blip>
          <a:srcRect b="19088"/>
          <a:stretch/>
        </p:blipFill>
        <p:spPr bwMode="auto">
          <a:xfrm>
            <a:off x="-1" y="42862"/>
            <a:ext cx="24372553" cy="1367314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4034605" y="731640"/>
            <a:ext cx="16293243" cy="1538883"/>
          </a:xfrm>
          <a:prstGeom prst="rect">
            <a:avLst/>
          </a:prstGeom>
          <a:noFill/>
        </p:spPr>
        <p:txBody>
          <a:bodyPr wrap="none" rtlCol="0">
            <a:spAutoFit/>
          </a:bodyPr>
          <a:lstStyle/>
          <a:p>
            <a:pPr algn="ctr"/>
            <a:r>
              <a:rPr lang="ru-RU" sz="5400" b="1" dirty="0" smtClean="0">
                <a:solidFill>
                  <a:schemeClr val="bg1"/>
                </a:solidFill>
              </a:rPr>
              <a:t>Туристический потенциал</a:t>
            </a:r>
            <a:r>
              <a:rPr lang="ru-RU" sz="5400" b="1" dirty="0" smtClean="0">
                <a:solidFill>
                  <a:srgbClr val="FFFFFF"/>
                </a:solidFill>
              </a:rPr>
              <a:t> </a:t>
            </a:r>
            <a:r>
              <a:rPr lang="ky-KG" sz="5400" b="1" dirty="0" smtClean="0">
                <a:solidFill>
                  <a:srgbClr val="FFFFFF"/>
                </a:solidFill>
              </a:rPr>
              <a:t>Баткенской </a:t>
            </a:r>
            <a:r>
              <a:rPr lang="ru-RU" sz="5400" b="1" dirty="0" smtClean="0">
                <a:solidFill>
                  <a:srgbClr val="FFFFFF"/>
                </a:solidFill>
              </a:rPr>
              <a:t>области</a:t>
            </a:r>
            <a:endParaRPr lang="ru-RU" sz="5400" b="1" dirty="0">
              <a:solidFill>
                <a:srgbClr val="FFFFFF"/>
              </a:solidFill>
            </a:endParaRPr>
          </a:p>
          <a:p>
            <a:pPr algn="ctr">
              <a:buFont typeface="Wingdings" pitchFamily="2" charset="2"/>
              <a:buChar char="v"/>
            </a:pPr>
            <a:r>
              <a:rPr lang="ky-KG" sz="4000" b="1" dirty="0" smtClean="0">
                <a:solidFill>
                  <a:srgbClr val="66FF66"/>
                </a:solidFill>
              </a:rPr>
              <a:t>Пещера Кан-и-Гут</a:t>
            </a:r>
            <a:r>
              <a:rPr lang="ky-KG" sz="2400" dirty="0" smtClean="0">
                <a:solidFill>
                  <a:srgbClr val="FFFFFF"/>
                </a:solidFill>
              </a:rPr>
              <a:t>. </a:t>
            </a:r>
            <a:endParaRPr lang="en-US" sz="4000" dirty="0">
              <a:solidFill>
                <a:srgbClr val="FFFFFF"/>
              </a:solidFill>
              <a:latin typeface="Lato Light"/>
              <a:cs typeface="Lato Light"/>
            </a:endParaRPr>
          </a:p>
        </p:txBody>
      </p:sp>
      <p:cxnSp>
        <p:nvCxnSpPr>
          <p:cNvPr id="292" name="Straight Connector 291"/>
          <p:cNvCxnSpPr/>
          <p:nvPr/>
        </p:nvCxnSpPr>
        <p:spPr>
          <a:xfrm rot="5400000">
            <a:off x="12193398" y="1910003"/>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0050" y="10166350"/>
            <a:ext cx="23736301" cy="1754326"/>
          </a:xfrm>
          <a:prstGeom prst="rect">
            <a:avLst/>
          </a:prstGeom>
          <a:noFill/>
        </p:spPr>
        <p:txBody>
          <a:bodyPr wrap="square" rtlCol="0">
            <a:spAutoFit/>
          </a:bodyPr>
          <a:lstStyle/>
          <a:p>
            <a:r>
              <a:rPr lang="ky-KG" sz="1800" b="1" dirty="0">
                <a:solidFill>
                  <a:srgbClr val="FFFFFF"/>
                </a:solidFill>
              </a:rPr>
              <a:t>Пещера Кан-и-Гут</a:t>
            </a:r>
            <a:endParaRPr lang="ru-RU" sz="1800" dirty="0">
              <a:solidFill>
                <a:srgbClr val="FFFFFF"/>
              </a:solidFill>
            </a:endParaRPr>
          </a:p>
          <a:p>
            <a:r>
              <a:rPr lang="ky-KG" sz="1800" dirty="0">
                <a:solidFill>
                  <a:srgbClr val="FFFFFF"/>
                </a:solidFill>
              </a:rPr>
              <a:t>Пещера «Рудник погибели» расположена на южном склоне отрога Джаман-Чул рядом с кишлаком Самаркандык. В X–XI веках в ней добывали серебро и других ископаемые.</a:t>
            </a:r>
            <a:endParaRPr lang="ru-RU" sz="1800" dirty="0">
              <a:solidFill>
                <a:srgbClr val="FFFFFF"/>
              </a:solidFill>
            </a:endParaRPr>
          </a:p>
          <a:p>
            <a:r>
              <a:rPr lang="ky-KG" sz="1800" dirty="0">
                <a:solidFill>
                  <a:srgbClr val="FFFFFF"/>
                </a:solidFill>
              </a:rPr>
              <a:t>Первые сведения о Кан-и-Гуте имеются в трудах Авиценны. Он писал: «Мудрецы сокрыли все золото и украшения мира в разных местах, и завладеть этим нелегко. Так, например, в стране Мавераннахра расположен город, лежащий среди гор, — Исфара. В его области есть место, именуемое Гут. Мудрецы оставили здесь сокровища и наложили на них заклятье. Описаниям и рассказам об этом нет числа».</a:t>
            </a:r>
            <a:endParaRPr lang="ru-RU" sz="1800" dirty="0">
              <a:solidFill>
                <a:srgbClr val="FFFFFF"/>
              </a:solidFill>
            </a:endParaRPr>
          </a:p>
          <a:p>
            <a:r>
              <a:rPr lang="ky-KG" sz="1800" dirty="0">
                <a:solidFill>
                  <a:srgbClr val="FFFFFF"/>
                </a:solidFill>
              </a:rPr>
              <a:t>Во времена Кудаяр-хана осужденных на казнь спускали в пещеру на поиски сокровищ и для добычи серебра. Все они должны были погибнуть в лабиринтах многочисленных подземных пространств или добраться до спрятанных в их глубинах сокровищ. Если они возвращались без каких-либо новых данных о месте расположения кладов, их убивали или отправляли снова в подземное царство.</a:t>
            </a:r>
            <a:endParaRPr lang="ru-RU" sz="1800" dirty="0">
              <a:solidFill>
                <a:srgbClr val="FFFFFF"/>
              </a:solidFill>
            </a:endParaRPr>
          </a:p>
        </p:txBody>
      </p:sp>
    </p:spTree>
    <p:extLst>
      <p:ext uri="{BB962C8B-B14F-4D97-AF65-F5344CB8AC3E}">
        <p14:creationId xmlns:p14="http://schemas.microsoft.com/office/powerpoint/2010/main" val="106360071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https://pro-agent.kz/userfiles/upload/country/kyrgyzstan/kyrgyzstan.jpg"/>
          <p:cNvPicPr>
            <a:picLocks noChangeAspect="1" noChangeArrowheads="1"/>
          </p:cNvPicPr>
          <p:nvPr/>
        </p:nvPicPr>
        <p:blipFill rotWithShape="1">
          <a:blip r:embed="rId2">
            <a:extLst>
              <a:ext uri="{28A0092B-C50C-407E-A947-70E740481C1C}">
                <a14:useLocalDpi xmlns:a14="http://schemas.microsoft.com/office/drawing/2010/main" val="0"/>
              </a:ext>
            </a:extLst>
          </a:blip>
          <a:srcRect b="3706"/>
          <a:stretch/>
        </p:blipFill>
        <p:spPr bwMode="auto">
          <a:xfrm>
            <a:off x="-25400" y="3177"/>
            <a:ext cx="24377650" cy="137128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91" name="TextBox 290"/>
          <p:cNvSpPr txBox="1"/>
          <p:nvPr/>
        </p:nvSpPr>
        <p:spPr>
          <a:xfrm>
            <a:off x="4521848" y="1364123"/>
            <a:ext cx="15325286" cy="1754326"/>
          </a:xfrm>
          <a:prstGeom prst="rect">
            <a:avLst/>
          </a:prstGeom>
          <a:noFill/>
        </p:spPr>
        <p:txBody>
          <a:bodyPr wrap="none" rtlCol="0">
            <a:spAutoFit/>
          </a:bodyPr>
          <a:lstStyle/>
          <a:p>
            <a:pPr algn="ctr"/>
            <a:r>
              <a:rPr lang="ru-RU" sz="5400" b="1" dirty="0" smtClean="0">
                <a:solidFill>
                  <a:srgbClr val="FFFFFF"/>
                </a:solidFill>
              </a:rPr>
              <a:t>Туристические операторы ОЖБ областей, </a:t>
            </a:r>
            <a:endParaRPr lang="ru-RU" sz="5400" dirty="0" smtClean="0">
              <a:solidFill>
                <a:srgbClr val="FFFFFF"/>
              </a:solidFill>
            </a:endParaRPr>
          </a:p>
          <a:p>
            <a:pPr algn="ctr"/>
            <a:r>
              <a:rPr lang="ru-RU" sz="5400" b="1" dirty="0" smtClean="0">
                <a:solidFill>
                  <a:srgbClr val="FFFFFF"/>
                </a:solidFill>
              </a:rPr>
              <a:t>которые принимают иностранных туристов</a:t>
            </a:r>
            <a:endParaRPr lang="ru-RU" sz="5400" dirty="0">
              <a:solidFill>
                <a:srgbClr val="FFFFFF"/>
              </a:solidFill>
            </a:endParaRPr>
          </a:p>
        </p:txBody>
      </p:sp>
      <p:cxnSp>
        <p:nvCxnSpPr>
          <p:cNvPr id="292" name="Straight Connector 291"/>
          <p:cNvCxnSpPr/>
          <p:nvPr/>
        </p:nvCxnSpPr>
        <p:spPr>
          <a:xfrm rot="5400000">
            <a:off x="12193398" y="2670988"/>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887200" y="5223510"/>
            <a:ext cx="6940550" cy="7478970"/>
          </a:xfrm>
          <a:prstGeom prst="rect">
            <a:avLst/>
          </a:prstGeom>
          <a:noFill/>
        </p:spPr>
        <p:txBody>
          <a:bodyPr wrap="square" rtlCol="0">
            <a:spAutoFit/>
          </a:bodyPr>
          <a:lstStyle/>
          <a:p>
            <a:r>
              <a:rPr lang="ru-RU" sz="2400" dirty="0">
                <a:solidFill>
                  <a:srgbClr val="FFFFFF"/>
                </a:solidFill>
              </a:rPr>
              <a:t> </a:t>
            </a:r>
            <a:r>
              <a:rPr lang="ky-KG" sz="2400" b="1" dirty="0" smtClean="0">
                <a:solidFill>
                  <a:srgbClr val="FFFFFF"/>
                </a:solidFill>
              </a:rPr>
              <a:t>Kyrgyz </a:t>
            </a:r>
            <a:r>
              <a:rPr lang="ky-KG" sz="2400" b="1" dirty="0">
                <a:solidFill>
                  <a:srgbClr val="FFFFFF"/>
                </a:solidFill>
              </a:rPr>
              <a:t>Pamir Tours</a:t>
            </a:r>
            <a:endParaRPr lang="ru-RU" sz="2400" dirty="0">
              <a:solidFill>
                <a:srgbClr val="FFFFFF"/>
              </a:solidFill>
            </a:endParaRPr>
          </a:p>
          <a:p>
            <a:r>
              <a:rPr lang="ky-KG" sz="2400" dirty="0">
                <a:solidFill>
                  <a:srgbClr val="FFFFFF"/>
                </a:solidFill>
              </a:rPr>
              <a:t> Tour Operators</a:t>
            </a:r>
            <a:endParaRPr lang="ru-RU" sz="2400" dirty="0">
              <a:solidFill>
                <a:srgbClr val="FFFFFF"/>
              </a:solidFill>
            </a:endParaRPr>
          </a:p>
          <a:p>
            <a:r>
              <a:rPr lang="ky-KG" sz="2400" dirty="0">
                <a:solidFill>
                  <a:srgbClr val="FFFFFF"/>
                </a:solidFill>
              </a:rPr>
              <a:t> 30 Masalieva Street, Osh, Kyrgyzstan</a:t>
            </a:r>
            <a:endParaRPr lang="ru-RU" sz="2400" dirty="0">
              <a:solidFill>
                <a:srgbClr val="FFFFFF"/>
              </a:solidFill>
            </a:endParaRPr>
          </a:p>
          <a:p>
            <a:r>
              <a:rPr lang="ky-KG" sz="2400" dirty="0">
                <a:solidFill>
                  <a:srgbClr val="FFFFFF"/>
                </a:solidFill>
              </a:rPr>
              <a:t> +996 776 770 090</a:t>
            </a:r>
            <a:endParaRPr lang="ru-RU" sz="2400" dirty="0">
              <a:solidFill>
                <a:srgbClr val="FFFFFF"/>
              </a:solidFill>
            </a:endParaRPr>
          </a:p>
          <a:p>
            <a:r>
              <a:rPr lang="ky-KG" sz="2400" dirty="0">
                <a:solidFill>
                  <a:srgbClr val="FFFFFF"/>
                </a:solidFill>
              </a:rPr>
              <a:t> kg.pamir777@gmail.com</a:t>
            </a:r>
            <a:endParaRPr lang="ru-RU" sz="2400" dirty="0">
              <a:solidFill>
                <a:srgbClr val="FFFFFF"/>
              </a:solidFill>
            </a:endParaRPr>
          </a:p>
          <a:p>
            <a:r>
              <a:rPr lang="ky-KG" sz="2400" dirty="0">
                <a:solidFill>
                  <a:schemeClr val="bg2">
                    <a:lumMod val="50000"/>
                  </a:schemeClr>
                </a:solidFill>
              </a:rPr>
              <a:t> </a:t>
            </a:r>
            <a:r>
              <a:rPr lang="ky-KG" sz="2400" u="sng" dirty="0">
                <a:solidFill>
                  <a:schemeClr val="bg2">
                    <a:lumMod val="50000"/>
                  </a:schemeClr>
                </a:solidFill>
                <a:effectLst>
                  <a:glow rad="139700">
                    <a:schemeClr val="accent6">
                      <a:satMod val="175000"/>
                      <a:alpha val="40000"/>
                    </a:schemeClr>
                  </a:glow>
                </a:effectLst>
              </a:rPr>
              <a:t>http://kyrgyzpamirtours.com </a:t>
            </a:r>
            <a:endParaRPr lang="ru-RU" sz="2400" u="sng" dirty="0">
              <a:solidFill>
                <a:schemeClr val="bg2">
                  <a:lumMod val="50000"/>
                </a:schemeClr>
              </a:solidFill>
              <a:effectLst>
                <a:glow rad="139700">
                  <a:schemeClr val="accent6">
                    <a:satMod val="175000"/>
                    <a:alpha val="40000"/>
                  </a:schemeClr>
                </a:glow>
              </a:effectLst>
            </a:endParaRPr>
          </a:p>
          <a:p>
            <a:r>
              <a:rPr lang="ky-KG" sz="2400" dirty="0">
                <a:solidFill>
                  <a:srgbClr val="FFFFFF"/>
                </a:solidFill>
              </a:rPr>
              <a:t>  </a:t>
            </a:r>
            <a:endParaRPr lang="ru-RU" sz="2400" dirty="0">
              <a:solidFill>
                <a:srgbClr val="FFFFFF"/>
              </a:solidFill>
            </a:endParaRPr>
          </a:p>
          <a:p>
            <a:r>
              <a:rPr lang="ky-KG" sz="2400" b="1" dirty="0">
                <a:solidFill>
                  <a:srgbClr val="FFFFFF"/>
                </a:solidFill>
              </a:rPr>
              <a:t>Travel Bureau Osh Travel</a:t>
            </a:r>
            <a:endParaRPr lang="ru-RU" sz="2400" dirty="0">
              <a:solidFill>
                <a:srgbClr val="FFFFFF"/>
              </a:solidFill>
            </a:endParaRPr>
          </a:p>
          <a:p>
            <a:r>
              <a:rPr lang="ky-KG" sz="2400" dirty="0">
                <a:solidFill>
                  <a:srgbClr val="FFFFFF"/>
                </a:solidFill>
              </a:rPr>
              <a:t> Tour Operators</a:t>
            </a:r>
            <a:endParaRPr lang="ru-RU" sz="2400" dirty="0">
              <a:solidFill>
                <a:srgbClr val="FFFFFF"/>
              </a:solidFill>
            </a:endParaRPr>
          </a:p>
          <a:p>
            <a:r>
              <a:rPr lang="ky-KG" sz="2400" dirty="0">
                <a:solidFill>
                  <a:srgbClr val="FFFFFF"/>
                </a:solidFill>
              </a:rPr>
              <a:t> 40 Alymbekova Str, Osh, Kyrgyzstan</a:t>
            </a:r>
            <a:endParaRPr lang="ru-RU" sz="2400" dirty="0">
              <a:solidFill>
                <a:srgbClr val="FFFFFF"/>
              </a:solidFill>
            </a:endParaRPr>
          </a:p>
          <a:p>
            <a:r>
              <a:rPr lang="ky-KG" sz="2400" dirty="0">
                <a:solidFill>
                  <a:srgbClr val="FFFFFF"/>
                </a:solidFill>
              </a:rPr>
              <a:t> +996777196787</a:t>
            </a:r>
            <a:endParaRPr lang="ru-RU" sz="2400" dirty="0">
              <a:solidFill>
                <a:srgbClr val="FFFFFF"/>
              </a:solidFill>
            </a:endParaRPr>
          </a:p>
          <a:p>
            <a:r>
              <a:rPr lang="ky-KG" sz="2400" dirty="0">
                <a:solidFill>
                  <a:srgbClr val="FFFFFF"/>
                </a:solidFill>
              </a:rPr>
              <a:t> etaoshtravel@gmail.com</a:t>
            </a:r>
            <a:endParaRPr lang="ru-RU" sz="2400" dirty="0">
              <a:solidFill>
                <a:srgbClr val="FFFFFF"/>
              </a:solidFill>
            </a:endParaRPr>
          </a:p>
          <a:p>
            <a:r>
              <a:rPr lang="ky-KG" sz="2400" u="sng" dirty="0">
                <a:solidFill>
                  <a:schemeClr val="bg2">
                    <a:lumMod val="50000"/>
                  </a:schemeClr>
                </a:solidFill>
                <a:effectLst>
                  <a:glow rad="139700">
                    <a:schemeClr val="accent6">
                      <a:satMod val="175000"/>
                      <a:alpha val="40000"/>
                    </a:schemeClr>
                  </a:glow>
                </a:effectLst>
              </a:rPr>
              <a:t> http://www.oshtravel.com </a:t>
            </a:r>
            <a:endParaRPr lang="ky-KG" sz="2400" u="sng" dirty="0" smtClean="0">
              <a:solidFill>
                <a:schemeClr val="bg2">
                  <a:lumMod val="50000"/>
                </a:schemeClr>
              </a:solidFill>
              <a:effectLst>
                <a:glow rad="139700">
                  <a:schemeClr val="accent6">
                    <a:satMod val="175000"/>
                    <a:alpha val="40000"/>
                  </a:schemeClr>
                </a:glow>
              </a:effectLst>
            </a:endParaRPr>
          </a:p>
          <a:p>
            <a:r>
              <a:rPr lang="en-US" sz="2400" b="1" dirty="0" err="1" smtClean="0">
                <a:solidFill>
                  <a:srgbClr val="FFFFFF"/>
                </a:solidFill>
              </a:rPr>
              <a:t>AlpineDomHotelPamir</a:t>
            </a:r>
            <a:r>
              <a:rPr lang="ru-RU" sz="2400" b="1" dirty="0" smtClean="0">
                <a:solidFill>
                  <a:srgbClr val="FFFFFF"/>
                </a:solidFill>
              </a:rPr>
              <a:t>-</a:t>
            </a:r>
            <a:r>
              <a:rPr lang="en-US" sz="2400" b="1" dirty="0" smtClean="0">
                <a:solidFill>
                  <a:srgbClr val="FFFFFF"/>
                </a:solidFill>
              </a:rPr>
              <a:t>Alay</a:t>
            </a:r>
            <a:endParaRPr lang="ru-RU" sz="2400" b="1" dirty="0" smtClean="0">
              <a:solidFill>
                <a:srgbClr val="FFFFFF"/>
              </a:solidFill>
            </a:endParaRPr>
          </a:p>
          <a:p>
            <a:r>
              <a:rPr lang="ru-RU" sz="2400" dirty="0" smtClean="0">
                <a:solidFill>
                  <a:srgbClr val="FFFFFF"/>
                </a:solidFill>
              </a:rPr>
              <a:t>с.Сары-Таш, </a:t>
            </a:r>
            <a:r>
              <a:rPr lang="ru-RU" sz="2400" dirty="0" err="1" smtClean="0">
                <a:solidFill>
                  <a:srgbClr val="FFFFFF"/>
                </a:solidFill>
              </a:rPr>
              <a:t>Алайский</a:t>
            </a:r>
            <a:r>
              <a:rPr lang="ru-RU" sz="2400" dirty="0" smtClean="0">
                <a:solidFill>
                  <a:srgbClr val="FFFFFF"/>
                </a:solidFill>
              </a:rPr>
              <a:t> р-н, </a:t>
            </a:r>
            <a:r>
              <a:rPr lang="ru-RU" sz="2400" dirty="0" err="1" smtClean="0">
                <a:solidFill>
                  <a:srgbClr val="FFFFFF"/>
                </a:solidFill>
              </a:rPr>
              <a:t>Ошская</a:t>
            </a:r>
            <a:r>
              <a:rPr lang="ru-RU" sz="2400" dirty="0" smtClean="0">
                <a:solidFill>
                  <a:srgbClr val="FFFFFF"/>
                </a:solidFill>
              </a:rPr>
              <a:t> область</a:t>
            </a:r>
          </a:p>
          <a:p>
            <a:r>
              <a:rPr lang="ru-RU" sz="2400" dirty="0" smtClean="0">
                <a:solidFill>
                  <a:srgbClr val="FFFFFF"/>
                </a:solidFill>
              </a:rPr>
              <a:t>тел:+996770900050</a:t>
            </a:r>
          </a:p>
          <a:p>
            <a:r>
              <a:rPr lang="en-US" sz="2400" dirty="0" err="1" smtClean="0">
                <a:solidFill>
                  <a:schemeClr val="bg1"/>
                </a:solidFill>
              </a:rPr>
              <a:t>alpinedomhotel</a:t>
            </a:r>
            <a:r>
              <a:rPr lang="ru-RU" sz="2400" dirty="0" smtClean="0">
                <a:solidFill>
                  <a:schemeClr val="bg1"/>
                </a:solidFill>
              </a:rPr>
              <a:t>@</a:t>
            </a:r>
            <a:r>
              <a:rPr lang="en-US" sz="2400" dirty="0" err="1" smtClean="0">
                <a:solidFill>
                  <a:schemeClr val="bg1"/>
                </a:solidFill>
              </a:rPr>
              <a:t>gmail</a:t>
            </a:r>
            <a:r>
              <a:rPr lang="ru-RU" sz="2400" dirty="0" smtClean="0">
                <a:solidFill>
                  <a:schemeClr val="bg1"/>
                </a:solidFill>
              </a:rPr>
              <a:t>.</a:t>
            </a:r>
            <a:r>
              <a:rPr lang="en-US" sz="2400" dirty="0" smtClean="0">
                <a:solidFill>
                  <a:schemeClr val="bg1"/>
                </a:solidFill>
              </a:rPr>
              <a:t>com</a:t>
            </a:r>
            <a:endParaRPr lang="ru-RU" sz="2400" dirty="0" smtClean="0">
              <a:solidFill>
                <a:schemeClr val="bg1"/>
              </a:solidFill>
            </a:endParaRPr>
          </a:p>
          <a:p>
            <a:r>
              <a:rPr lang="en-US" sz="2400" u="sng" dirty="0" smtClean="0">
                <a:solidFill>
                  <a:schemeClr val="bg2">
                    <a:lumMod val="50000"/>
                  </a:schemeClr>
                </a:solidFill>
                <a:effectLst>
                  <a:glow rad="139700">
                    <a:schemeClr val="accent6">
                      <a:satMod val="175000"/>
                      <a:alpha val="40000"/>
                    </a:schemeClr>
                  </a:glow>
                </a:effectLst>
              </a:rPr>
              <a:t>www</a:t>
            </a:r>
            <a:r>
              <a:rPr lang="ru-RU" sz="2400" u="sng" dirty="0" smtClean="0">
                <a:solidFill>
                  <a:schemeClr val="bg2">
                    <a:lumMod val="50000"/>
                  </a:schemeClr>
                </a:solidFill>
                <a:effectLst>
                  <a:glow rad="139700">
                    <a:schemeClr val="accent6">
                      <a:satMod val="175000"/>
                      <a:alpha val="40000"/>
                    </a:schemeClr>
                  </a:glow>
                </a:effectLst>
              </a:rPr>
              <a:t>.</a:t>
            </a:r>
            <a:r>
              <a:rPr lang="en-US" sz="2400" u="sng" dirty="0" err="1" smtClean="0">
                <a:solidFill>
                  <a:schemeClr val="bg2">
                    <a:lumMod val="50000"/>
                  </a:schemeClr>
                </a:solidFill>
                <a:effectLst>
                  <a:glow rad="139700">
                    <a:schemeClr val="accent6">
                      <a:satMod val="175000"/>
                      <a:alpha val="40000"/>
                    </a:schemeClr>
                  </a:glow>
                </a:effectLst>
              </a:rPr>
              <a:t>alpinedomhotel</a:t>
            </a:r>
            <a:r>
              <a:rPr lang="ru-RU" sz="2400" u="sng" dirty="0" smtClean="0">
                <a:solidFill>
                  <a:schemeClr val="bg2">
                    <a:lumMod val="50000"/>
                  </a:schemeClr>
                </a:solidFill>
                <a:effectLst>
                  <a:glow rad="139700">
                    <a:schemeClr val="accent6">
                      <a:satMod val="175000"/>
                      <a:alpha val="40000"/>
                    </a:schemeClr>
                  </a:glow>
                </a:effectLst>
              </a:rPr>
              <a:t>.</a:t>
            </a:r>
            <a:r>
              <a:rPr lang="en-US" sz="2400" u="sng" dirty="0" smtClean="0">
                <a:solidFill>
                  <a:schemeClr val="bg2">
                    <a:lumMod val="50000"/>
                  </a:schemeClr>
                </a:solidFill>
                <a:effectLst>
                  <a:glow rad="139700">
                    <a:schemeClr val="accent6">
                      <a:satMod val="175000"/>
                      <a:alpha val="40000"/>
                    </a:schemeClr>
                  </a:glow>
                </a:effectLst>
              </a:rPr>
              <a:t>com</a:t>
            </a:r>
            <a:endParaRPr lang="ru-RU" sz="2400" u="sng" dirty="0" smtClean="0">
              <a:solidFill>
                <a:schemeClr val="bg2">
                  <a:lumMod val="50000"/>
                </a:schemeClr>
              </a:solidFill>
              <a:effectLst>
                <a:glow rad="139700">
                  <a:schemeClr val="accent6">
                    <a:satMod val="175000"/>
                    <a:alpha val="40000"/>
                  </a:schemeClr>
                </a:glow>
              </a:effectLst>
            </a:endParaRPr>
          </a:p>
          <a:p>
            <a:endParaRPr lang="ru-RU" sz="2400" dirty="0">
              <a:solidFill>
                <a:srgbClr val="FFFFFF"/>
              </a:solidFill>
            </a:endParaRPr>
          </a:p>
          <a:p>
            <a:r>
              <a:rPr lang="ru-RU" sz="2400" dirty="0">
                <a:solidFill>
                  <a:srgbClr val="FFFFFF"/>
                </a:solidFill>
              </a:rPr>
              <a:t> </a:t>
            </a:r>
          </a:p>
        </p:txBody>
      </p:sp>
      <p:sp>
        <p:nvSpPr>
          <p:cNvPr id="7" name="TextBox 6"/>
          <p:cNvSpPr txBox="1"/>
          <p:nvPr/>
        </p:nvSpPr>
        <p:spPr>
          <a:xfrm>
            <a:off x="12850099" y="5223509"/>
            <a:ext cx="6940550" cy="6001643"/>
          </a:xfrm>
          <a:prstGeom prst="rect">
            <a:avLst/>
          </a:prstGeom>
          <a:noFill/>
        </p:spPr>
        <p:txBody>
          <a:bodyPr wrap="square" rtlCol="0">
            <a:spAutoFit/>
          </a:bodyPr>
          <a:lstStyle/>
          <a:p>
            <a:r>
              <a:rPr lang="ky-KG" sz="2400" b="1" dirty="0" smtClean="0">
                <a:solidFill>
                  <a:srgbClr val="FFFFFF"/>
                </a:solidFill>
              </a:rPr>
              <a:t>Visit </a:t>
            </a:r>
            <a:r>
              <a:rPr lang="ky-KG" sz="2400" b="1" dirty="0">
                <a:solidFill>
                  <a:srgbClr val="FFFFFF"/>
                </a:solidFill>
              </a:rPr>
              <a:t>Alay</a:t>
            </a:r>
            <a:endParaRPr lang="ru-RU" sz="2400" dirty="0">
              <a:solidFill>
                <a:srgbClr val="FFFFFF"/>
              </a:solidFill>
            </a:endParaRPr>
          </a:p>
          <a:p>
            <a:r>
              <a:rPr lang="ky-KG" sz="2400" dirty="0">
                <a:solidFill>
                  <a:srgbClr val="FFFFFF"/>
                </a:solidFill>
              </a:rPr>
              <a:t> Tour Operators</a:t>
            </a:r>
            <a:endParaRPr lang="ru-RU" sz="2400" dirty="0">
              <a:solidFill>
                <a:srgbClr val="FFFFFF"/>
              </a:solidFill>
            </a:endParaRPr>
          </a:p>
          <a:p>
            <a:r>
              <a:rPr lang="ky-KG" sz="2400" dirty="0">
                <a:solidFill>
                  <a:srgbClr val="FFFFFF"/>
                </a:solidFill>
              </a:rPr>
              <a:t> 280/19 Kurmanjan-Datka Str, Osh, Kyrgyzstan</a:t>
            </a:r>
            <a:endParaRPr lang="ru-RU" sz="2400" dirty="0">
              <a:solidFill>
                <a:srgbClr val="FFFFFF"/>
              </a:solidFill>
            </a:endParaRPr>
          </a:p>
          <a:p>
            <a:r>
              <a:rPr lang="ky-KG" sz="2400" dirty="0">
                <a:solidFill>
                  <a:srgbClr val="FFFFFF"/>
                </a:solidFill>
              </a:rPr>
              <a:t> +996555077621</a:t>
            </a:r>
            <a:endParaRPr lang="ru-RU" sz="2400" dirty="0">
              <a:solidFill>
                <a:srgbClr val="FFFFFF"/>
              </a:solidFill>
            </a:endParaRPr>
          </a:p>
          <a:p>
            <a:r>
              <a:rPr lang="ky-KG" sz="2400" dirty="0">
                <a:solidFill>
                  <a:srgbClr val="FFFFFF"/>
                </a:solidFill>
              </a:rPr>
              <a:t> visitalay@gmail.com</a:t>
            </a:r>
            <a:endParaRPr lang="ru-RU" sz="2400" dirty="0">
              <a:solidFill>
                <a:srgbClr val="FFFFFF"/>
              </a:solidFill>
            </a:endParaRPr>
          </a:p>
          <a:p>
            <a:r>
              <a:rPr lang="ky-KG" sz="2400" dirty="0">
                <a:solidFill>
                  <a:srgbClr val="FFFFFF"/>
                </a:solidFill>
              </a:rPr>
              <a:t> </a:t>
            </a:r>
            <a:r>
              <a:rPr lang="ky-KG" sz="2400" u="sng" dirty="0">
                <a:solidFill>
                  <a:schemeClr val="bg2">
                    <a:lumMod val="50000"/>
                  </a:schemeClr>
                </a:solidFill>
                <a:effectLst>
                  <a:glow rad="139700">
                    <a:schemeClr val="accent6">
                      <a:satMod val="175000"/>
                      <a:alpha val="40000"/>
                    </a:schemeClr>
                  </a:glow>
                </a:effectLst>
              </a:rPr>
              <a:t>http://visitalay.com/</a:t>
            </a:r>
            <a:endParaRPr lang="ru-RU" sz="2400" u="sng" dirty="0">
              <a:solidFill>
                <a:schemeClr val="bg2">
                  <a:lumMod val="50000"/>
                </a:schemeClr>
              </a:solidFill>
              <a:effectLst>
                <a:glow rad="139700">
                  <a:schemeClr val="accent6">
                    <a:satMod val="175000"/>
                    <a:alpha val="40000"/>
                  </a:schemeClr>
                </a:glow>
              </a:effectLst>
            </a:endParaRPr>
          </a:p>
          <a:p>
            <a:r>
              <a:rPr lang="ky-KG" sz="2400" dirty="0">
                <a:solidFill>
                  <a:srgbClr val="FFFFFF"/>
                </a:solidFill>
              </a:rPr>
              <a:t> </a:t>
            </a:r>
            <a:endParaRPr lang="ru-RU" sz="2400" dirty="0">
              <a:solidFill>
                <a:srgbClr val="FFFFFF"/>
              </a:solidFill>
            </a:endParaRPr>
          </a:p>
          <a:p>
            <a:r>
              <a:rPr lang="ky-KG" sz="2400" b="1" dirty="0">
                <a:solidFill>
                  <a:srgbClr val="FFFFFF"/>
                </a:solidFill>
              </a:rPr>
              <a:t>ТурБюро «Osh Travel</a:t>
            </a:r>
            <a:endParaRPr lang="ru-RU" sz="2400" dirty="0">
              <a:solidFill>
                <a:srgbClr val="FFFFFF"/>
              </a:solidFill>
            </a:endParaRPr>
          </a:p>
          <a:p>
            <a:r>
              <a:rPr lang="ky-KG" sz="2400" dirty="0">
                <a:solidFill>
                  <a:srgbClr val="FFFFFF"/>
                </a:solidFill>
              </a:rPr>
              <a:t>г.Ош,ул.М.Алымбекова, дом — 40</a:t>
            </a:r>
            <a:endParaRPr lang="ru-RU" sz="2400" dirty="0">
              <a:solidFill>
                <a:srgbClr val="FFFFFF"/>
              </a:solidFill>
            </a:endParaRPr>
          </a:p>
          <a:p>
            <a:r>
              <a:rPr lang="ky-KG" sz="2400" dirty="0" smtClean="0">
                <a:solidFill>
                  <a:srgbClr val="FFFFFF"/>
                </a:solidFill>
              </a:rPr>
              <a:t>Mob</a:t>
            </a:r>
            <a:r>
              <a:rPr lang="ky-KG" sz="2400" dirty="0">
                <a:solidFill>
                  <a:srgbClr val="FFFFFF"/>
                </a:solidFill>
              </a:rPr>
              <a:t>.(+</a:t>
            </a:r>
            <a:r>
              <a:rPr lang="ky-KG" sz="2400" dirty="0" smtClean="0">
                <a:solidFill>
                  <a:srgbClr val="FFFFFF"/>
                </a:solidFill>
              </a:rPr>
              <a:t>996) </a:t>
            </a:r>
            <a:r>
              <a:rPr lang="ru-RU" sz="2400" dirty="0" smtClean="0">
                <a:solidFill>
                  <a:srgbClr val="FFFFFF"/>
                </a:solidFill>
              </a:rPr>
              <a:t>555 60 22 42</a:t>
            </a:r>
            <a:endParaRPr lang="ru-RU" sz="2400" dirty="0">
              <a:solidFill>
                <a:srgbClr val="FFFFFF"/>
              </a:solidFill>
            </a:endParaRPr>
          </a:p>
          <a:p>
            <a:r>
              <a:rPr lang="ky-KG" sz="2400" dirty="0">
                <a:solidFill>
                  <a:srgbClr val="FFFFFF"/>
                </a:solidFill>
              </a:rPr>
              <a:t>WhatsApp:(+996 ) </a:t>
            </a:r>
            <a:r>
              <a:rPr lang="ru-RU" sz="2400" dirty="0" smtClean="0">
                <a:solidFill>
                  <a:srgbClr val="FFFFFF"/>
                </a:solidFill>
              </a:rPr>
              <a:t>555 60 22 42</a:t>
            </a:r>
            <a:endParaRPr lang="ru-RU" sz="2400" dirty="0">
              <a:solidFill>
                <a:srgbClr val="FFFFFF"/>
              </a:solidFill>
            </a:endParaRPr>
          </a:p>
          <a:p>
            <a:r>
              <a:rPr lang="ky-KG" sz="2400" dirty="0">
                <a:solidFill>
                  <a:srgbClr val="FFFFFF"/>
                </a:solidFill>
              </a:rPr>
              <a:t>E-mail:etaoshtravel@gmail.com</a:t>
            </a:r>
            <a:endParaRPr lang="ru-RU" sz="2400" dirty="0">
              <a:solidFill>
                <a:srgbClr val="FFFFFF"/>
              </a:solidFill>
            </a:endParaRPr>
          </a:p>
          <a:p>
            <a:r>
              <a:rPr lang="ky-KG" sz="2400" dirty="0">
                <a:solidFill>
                  <a:srgbClr val="FFFFFF"/>
                </a:solidFill>
              </a:rPr>
              <a:t> </a:t>
            </a:r>
            <a:endParaRPr lang="ru-RU" sz="2400" dirty="0">
              <a:solidFill>
                <a:srgbClr val="FFFFFF"/>
              </a:solidFill>
            </a:endParaRPr>
          </a:p>
          <a:p>
            <a:r>
              <a:rPr lang="ru-RU" sz="2400" b="1" dirty="0" err="1" smtClean="0">
                <a:solidFill>
                  <a:srgbClr val="FFFFFF"/>
                </a:solidFill>
              </a:rPr>
              <a:t>Веб</a:t>
            </a:r>
            <a:r>
              <a:rPr lang="ru-RU" sz="2400" b="1" dirty="0" smtClean="0">
                <a:solidFill>
                  <a:srgbClr val="FFFFFF"/>
                </a:solidFill>
              </a:rPr>
              <a:t> </a:t>
            </a:r>
            <a:r>
              <a:rPr lang="ru-RU" sz="2400" b="1" dirty="0">
                <a:solidFill>
                  <a:srgbClr val="FFFFFF"/>
                </a:solidFill>
              </a:rPr>
              <a:t>сайт объединения туристических </a:t>
            </a:r>
            <a:r>
              <a:rPr lang="ru-RU" sz="2400" b="1" dirty="0" smtClean="0">
                <a:solidFill>
                  <a:srgbClr val="FFFFFF"/>
                </a:solidFill>
              </a:rPr>
              <a:t>операторов</a:t>
            </a:r>
          </a:p>
          <a:p>
            <a:r>
              <a:rPr lang="ky-KG" sz="2400" u="sng" dirty="0" smtClean="0">
                <a:solidFill>
                  <a:schemeClr val="bg2">
                    <a:lumMod val="50000"/>
                  </a:schemeClr>
                </a:solidFill>
                <a:effectLst>
                  <a:glow rad="139700">
                    <a:schemeClr val="accent6">
                      <a:satMod val="175000"/>
                      <a:alpha val="40000"/>
                    </a:schemeClr>
                  </a:glow>
                </a:effectLst>
              </a:rPr>
              <a:t>https://destinationosh.com</a:t>
            </a:r>
            <a:r>
              <a:rPr lang="ky-KG" sz="2400" dirty="0" smtClean="0">
                <a:solidFill>
                  <a:schemeClr val="bg2">
                    <a:lumMod val="50000"/>
                  </a:schemeClr>
                </a:solidFill>
                <a:effectLst>
                  <a:glow rad="139700">
                    <a:schemeClr val="accent6">
                      <a:satMod val="175000"/>
                      <a:alpha val="40000"/>
                    </a:schemeClr>
                  </a:glow>
                </a:effectLst>
              </a:rPr>
              <a:t> </a:t>
            </a:r>
            <a:endParaRPr lang="ru-RU" sz="2400" dirty="0">
              <a:solidFill>
                <a:schemeClr val="bg2">
                  <a:lumMod val="50000"/>
                </a:schemeClr>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296513528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293" b="-1214"/>
          <a:stretch/>
        </p:blipFill>
        <p:spPr bwMode="auto">
          <a:xfrm>
            <a:off x="0" y="0"/>
            <a:ext cx="24377650" cy="1396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1" name="TextBox 290"/>
          <p:cNvSpPr txBox="1"/>
          <p:nvPr/>
        </p:nvSpPr>
        <p:spPr>
          <a:xfrm>
            <a:off x="3963962" y="738196"/>
            <a:ext cx="16570755" cy="1538883"/>
          </a:xfrm>
          <a:prstGeom prst="rect">
            <a:avLst/>
          </a:prstGeom>
          <a:noFill/>
        </p:spPr>
        <p:txBody>
          <a:bodyPr wrap="none" rtlCol="0">
            <a:spAutoFit/>
          </a:bodyPr>
          <a:lstStyle/>
          <a:p>
            <a:pPr algn="ctr"/>
            <a:r>
              <a:rPr lang="ru-RU" sz="5400" b="1" dirty="0">
                <a:solidFill>
                  <a:schemeClr val="bg1"/>
                </a:solidFill>
              </a:rPr>
              <a:t>Туристический потенциал </a:t>
            </a:r>
            <a:r>
              <a:rPr lang="ru-RU" sz="5400" b="1" dirty="0" err="1">
                <a:solidFill>
                  <a:schemeClr val="bg1"/>
                </a:solidFill>
              </a:rPr>
              <a:t>Ошской</a:t>
            </a:r>
            <a:r>
              <a:rPr lang="ru-RU" sz="5400" b="1" dirty="0">
                <a:solidFill>
                  <a:schemeClr val="bg1"/>
                </a:solidFill>
              </a:rPr>
              <a:t> области</a:t>
            </a:r>
          </a:p>
          <a:p>
            <a:pPr algn="ctr">
              <a:buFont typeface="Wingdings" pitchFamily="2" charset="2"/>
              <a:buChar char="v"/>
            </a:pPr>
            <a:r>
              <a:rPr lang="ky-KG" sz="4000" b="1" dirty="0" smtClean="0">
                <a:solidFill>
                  <a:schemeClr val="accent4">
                    <a:lumMod val="75000"/>
                  </a:schemeClr>
                </a:solidFill>
              </a:rPr>
              <a:t>Историко-археологический музейный комплекс Сулайман-Тоо</a:t>
            </a:r>
          </a:p>
        </p:txBody>
      </p:sp>
      <p:cxnSp>
        <p:nvCxnSpPr>
          <p:cNvPr id="292" name="Straight Connector 291"/>
          <p:cNvCxnSpPr/>
          <p:nvPr/>
        </p:nvCxnSpPr>
        <p:spPr>
          <a:xfrm rot="5400000">
            <a:off x="12193398" y="1748458"/>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45982" y="8673467"/>
            <a:ext cx="23408640" cy="4708981"/>
          </a:xfrm>
          <a:prstGeom prst="rect">
            <a:avLst/>
          </a:prstGeom>
          <a:noFill/>
        </p:spPr>
        <p:txBody>
          <a:bodyPr wrap="square" rtlCol="0">
            <a:spAutoFit/>
          </a:bodyPr>
          <a:lstStyle/>
          <a:p>
            <a:r>
              <a:rPr lang="ky-KG" sz="2000" b="1" dirty="0" smtClean="0">
                <a:solidFill>
                  <a:schemeClr val="bg2"/>
                </a:solidFill>
              </a:rPr>
              <a:t>Историко-археологический музейный комплекс Сулайман-Тоо</a:t>
            </a:r>
          </a:p>
          <a:p>
            <a:r>
              <a:rPr lang="ky-KG" sz="2000" dirty="0" smtClean="0">
                <a:solidFill>
                  <a:schemeClr val="bg2"/>
                </a:solidFill>
              </a:rPr>
              <a:t>Музейный </a:t>
            </a:r>
            <a:r>
              <a:rPr lang="ky-KG" sz="2000" dirty="0">
                <a:solidFill>
                  <a:schemeClr val="bg2"/>
                </a:solidFill>
              </a:rPr>
              <a:t>комплекс «Сулайман-Тоо» в Оше</a:t>
            </a:r>
            <a:r>
              <a:rPr lang="ru-RU" sz="2000" dirty="0">
                <a:solidFill>
                  <a:schemeClr val="bg2"/>
                </a:solidFill>
              </a:rPr>
              <a:t>. </a:t>
            </a:r>
            <a:r>
              <a:rPr lang="ky-KG" sz="2000" dirty="0">
                <a:solidFill>
                  <a:schemeClr val="bg2"/>
                </a:solidFill>
              </a:rPr>
              <a:t>Один из самых крупных музеев Кыргызстана находится в Оше у подножия одноименной Соломоновой горы – туристической достопримечательности города и известного места мусульманского паломничества.</a:t>
            </a:r>
            <a:endParaRPr lang="ru-RU" sz="2000" dirty="0">
              <a:solidFill>
                <a:schemeClr val="bg2"/>
              </a:solidFill>
            </a:endParaRPr>
          </a:p>
          <a:p>
            <a:r>
              <a:rPr lang="ky-KG" sz="2000" dirty="0">
                <a:solidFill>
                  <a:schemeClr val="bg2"/>
                </a:solidFill>
              </a:rPr>
              <a:t>Музей был создан в 1949 году. За свою долгую историю он неоднократно переименовывался. В музее хранится более 33 тыс. экспонатов, относящихся к истории, археологии, искусству, природе К</a:t>
            </a:r>
            <a:r>
              <a:rPr lang="ru-RU" sz="2000" dirty="0" err="1">
                <a:solidFill>
                  <a:schemeClr val="bg2"/>
                </a:solidFill>
              </a:rPr>
              <a:t>ыргызстана</a:t>
            </a:r>
            <a:r>
              <a:rPr lang="ky-KG" sz="2000" dirty="0">
                <a:solidFill>
                  <a:schemeClr val="bg2"/>
                </a:solidFill>
              </a:rPr>
              <a:t>. В 2000 году по случаю празднования 3000-летия Оша, музею было передано новое здание, площадью 1100 кв. м.</a:t>
            </a:r>
            <a:endParaRPr lang="ru-RU" sz="2000" dirty="0">
              <a:solidFill>
                <a:schemeClr val="bg2"/>
              </a:solidFill>
            </a:endParaRPr>
          </a:p>
          <a:p>
            <a:r>
              <a:rPr lang="ky-KG" sz="2000" dirty="0">
                <a:solidFill>
                  <a:schemeClr val="bg2"/>
                </a:solidFill>
              </a:rPr>
              <a:t>Экспозиция музейного комплекса была разделена на два основных раздела, посвященных природе региона и его истории. Здесь вы найдете древние рукописи и монеты, предметы быта и войлочные изделия, книги и фотографии, а также подарки городу от высоких представителей иностранных государств.</a:t>
            </a:r>
            <a:endParaRPr lang="ru-RU" sz="2000" dirty="0">
              <a:solidFill>
                <a:schemeClr val="bg2"/>
              </a:solidFill>
            </a:endParaRPr>
          </a:p>
          <a:p>
            <a:r>
              <a:rPr lang="ky-KG" sz="2000" dirty="0">
                <a:solidFill>
                  <a:schemeClr val="bg2"/>
                </a:solidFill>
              </a:rPr>
              <a:t>В число филиалов музейного комплекса «Сулайман-Тоо» входит несколько небольших областных музеев, таких как: Музей Уркуя Салиева, Музей Ноокатского района, архитектурный комплекс «Озгон» (Узген), Музей колхоза «Россия».</a:t>
            </a:r>
            <a:endParaRPr lang="ru-RU" sz="2000" dirty="0">
              <a:solidFill>
                <a:schemeClr val="bg2"/>
              </a:solidFill>
            </a:endParaRPr>
          </a:p>
          <a:p>
            <a:r>
              <a:rPr lang="ky-KG" sz="2000" dirty="0">
                <a:solidFill>
                  <a:schemeClr val="bg2"/>
                </a:solidFill>
              </a:rPr>
              <a:t>Также в состав Ошского музея «Сулайман-Тоо» входит также, единственный в К</a:t>
            </a:r>
            <a:r>
              <a:rPr lang="ru-RU" sz="2000" dirty="0" err="1">
                <a:solidFill>
                  <a:schemeClr val="bg2"/>
                </a:solidFill>
              </a:rPr>
              <a:t>ыргызстане</a:t>
            </a:r>
            <a:r>
              <a:rPr lang="ky-KG" sz="2000" dirty="0">
                <a:solidFill>
                  <a:schemeClr val="bg2"/>
                </a:solidFill>
              </a:rPr>
              <a:t>, Музей духовной культуры, расположенный на южном склоне горы. Первый этаж этого музея состоит из расширенных карстовых пещер, а верхний – из естественной пещеры. В сооружении 13 помещений общей площадью 1238 кв.м. Артефакты, собранные в музее, так или иначе связаны со множеством религиозных культов, существовавших в Средней Азии с древнейших времен: от анимизма и шаманизма до мировых религий.</a:t>
            </a:r>
            <a:endParaRPr lang="ru-RU" sz="2000" dirty="0">
              <a:solidFill>
                <a:schemeClr val="bg2"/>
              </a:solidFill>
            </a:endParaRPr>
          </a:p>
          <a:p>
            <a:r>
              <a:rPr lang="ky-KG" sz="2000" dirty="0">
                <a:solidFill>
                  <a:schemeClr val="bg2"/>
                </a:solidFill>
              </a:rPr>
              <a:t>Расположение Музея духовной культуры на одной из вершин Сулейман-Тоо не случайно. Здесь находятся петроглифы, возраст некоторых из них насчитывает тысячелетия, а также не менее 12 святых пещер, посещаемых многочисленными паломниками. В этих пещерах в древности жили отшельники, располагались жертвенники и мазары, поэтому люди приходят сюда помолиться и попросить помощи у святых.</a:t>
            </a:r>
            <a:endParaRPr lang="ru-RU" sz="2000" dirty="0">
              <a:solidFill>
                <a:schemeClr val="bg2"/>
              </a:solidFill>
            </a:endParaRPr>
          </a:p>
        </p:txBody>
      </p:sp>
    </p:spTree>
    <p:extLst>
      <p:ext uri="{BB962C8B-B14F-4D97-AF65-F5344CB8AC3E}">
        <p14:creationId xmlns:p14="http://schemas.microsoft.com/office/powerpoint/2010/main" val="95614909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94" b="21084"/>
          <a:stretch/>
        </p:blipFill>
        <p:spPr bwMode="auto">
          <a:xfrm>
            <a:off x="0" y="-1"/>
            <a:ext cx="24377651" cy="1371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545982" y="6463667"/>
            <a:ext cx="23408640" cy="6863417"/>
          </a:xfrm>
          <a:prstGeom prst="rect">
            <a:avLst/>
          </a:prstGeom>
          <a:noFill/>
        </p:spPr>
        <p:txBody>
          <a:bodyPr wrap="square" rtlCol="0">
            <a:spAutoFit/>
          </a:bodyPr>
          <a:lstStyle/>
          <a:p>
            <a:r>
              <a:rPr lang="ky-KG" sz="2000" b="1" dirty="0">
                <a:solidFill>
                  <a:schemeClr val="bg2"/>
                </a:solidFill>
              </a:rPr>
              <a:t>Однокамерная мечеть Тахти-Сулейман</a:t>
            </a:r>
            <a:endParaRPr lang="ru-RU" sz="2000" dirty="0">
              <a:solidFill>
                <a:schemeClr val="bg2"/>
              </a:solidFill>
            </a:endParaRPr>
          </a:p>
          <a:p>
            <a:r>
              <a:rPr lang="ky-KG" sz="2000" dirty="0">
                <a:solidFill>
                  <a:schemeClr val="bg2"/>
                </a:solidFill>
              </a:rPr>
              <a:t>Однокамерная мечеть Тахти-Сулейман уникальна по своему месторасположению, т.к. построена на восточной вершине Сулейман-горы. В последние десятилетия это сооружение связывалось с именем Мухаммада Захириддина Бабура - потомка Тимура (Тамерлана) и называлось домиком Бобура.</a:t>
            </a:r>
            <a:endParaRPr lang="ru-RU" sz="2000" dirty="0">
              <a:solidFill>
                <a:schemeClr val="bg2"/>
              </a:solidFill>
            </a:endParaRPr>
          </a:p>
          <a:p>
            <a:r>
              <a:rPr lang="ky-KG" sz="2000" dirty="0">
                <a:solidFill>
                  <a:schemeClr val="bg2"/>
                </a:solidFill>
              </a:rPr>
              <a:t>В своей работе господин Е. де Южфалви де Мезо-Ковесд - руководитель французской этнографической экспедиции 1877 года в Среднюю Азию, описывая город Ош, дает весьма подробные сведения и о некоторых наиболее интересных архитектурных сооружениях Оша середины XIX века. В частности, о мечети на первой вершине Тахти-Сулейман он пишет: «Достигнув этой вершины, можно заметить кирпич¬ное строение в земле, которое служит площадкой для отдыха пилигримов. Рядом находится кирпичная стена, огибая которую, подходишь к маленькой мечети, носящей название Коджамне-Джай и построенной в 1240 году хиджры.</a:t>
            </a:r>
            <a:endParaRPr lang="ru-RU" sz="2000" dirty="0">
              <a:solidFill>
                <a:schemeClr val="bg2"/>
              </a:solidFill>
            </a:endParaRPr>
          </a:p>
          <a:p>
            <a:r>
              <a:rPr lang="ky-KG" sz="2000" dirty="0">
                <a:solidFill>
                  <a:schemeClr val="bg2"/>
                </a:solidFill>
              </a:rPr>
              <a:t>Эта очень маленькая мечеть хорошо сделана, особенно внутри. Пол состоит из 2-3 больших обтесанных каменных плит, отполированных ногами многочисленных паломников и блестит как отполированный мрамор. Стены мечети состоят из белого камня, тоже хорошо отполированного. Мне по казалось, что сделаны они из мрамора. Эти камни во многих местах украшены прекрасной скульптурной резьбой.</a:t>
            </a:r>
            <a:endParaRPr lang="ru-RU" sz="2000" dirty="0">
              <a:solidFill>
                <a:schemeClr val="bg2"/>
              </a:solidFill>
            </a:endParaRPr>
          </a:p>
          <a:p>
            <a:r>
              <a:rPr lang="ky-KG" sz="2000" dirty="0">
                <a:solidFill>
                  <a:schemeClr val="bg2"/>
                </a:solidFill>
              </a:rPr>
              <a:t>Свод потолка овальный, изящный. Два небольших окошка пропорциональны общему объему этой мечети, состоящей из одной комнаты площадью четыре квадратных метра. Дубовая дверь, украшенная искусной резьбой состоит из двух половинок. Под сводом глубокой портальной ниши, в открытом помещении перед входом в мечеть, находится мулла».</a:t>
            </a:r>
            <a:endParaRPr lang="ru-RU" sz="2000" dirty="0">
              <a:solidFill>
                <a:schemeClr val="bg2"/>
              </a:solidFill>
            </a:endParaRPr>
          </a:p>
          <a:p>
            <a:r>
              <a:rPr lang="ky-KG" sz="2000" dirty="0">
                <a:solidFill>
                  <a:schemeClr val="bg2"/>
                </a:solidFill>
              </a:rPr>
              <a:t> </a:t>
            </a:r>
            <a:endParaRPr lang="ru-RU" sz="2000" dirty="0">
              <a:solidFill>
                <a:schemeClr val="bg2"/>
              </a:solidFill>
            </a:endParaRPr>
          </a:p>
          <a:p>
            <a:r>
              <a:rPr lang="ky-KG" sz="2000" b="1" dirty="0">
                <a:solidFill>
                  <a:schemeClr val="bg2"/>
                </a:solidFill>
              </a:rPr>
              <a:t>Мечеть </a:t>
            </a:r>
            <a:r>
              <a:rPr lang="ky-KG" sz="2000" b="1" dirty="0" smtClean="0">
                <a:solidFill>
                  <a:schemeClr val="bg2"/>
                </a:solidFill>
              </a:rPr>
              <a:t>Рават </a:t>
            </a:r>
            <a:r>
              <a:rPr lang="ky-KG" sz="2000" b="1" dirty="0">
                <a:solidFill>
                  <a:schemeClr val="bg2"/>
                </a:solidFill>
              </a:rPr>
              <a:t>Абдуллахана</a:t>
            </a:r>
            <a:endParaRPr lang="ru-RU" sz="2000" dirty="0">
              <a:solidFill>
                <a:schemeClr val="bg2"/>
              </a:solidFill>
            </a:endParaRPr>
          </a:p>
          <a:p>
            <a:r>
              <a:rPr lang="ky-KG" sz="2000" dirty="0">
                <a:solidFill>
                  <a:schemeClr val="bg2"/>
                </a:solidFill>
              </a:rPr>
              <a:t>Мечеть </a:t>
            </a:r>
            <a:r>
              <a:rPr lang="ky-KG" sz="2000" dirty="0" smtClean="0">
                <a:solidFill>
                  <a:schemeClr val="bg2"/>
                </a:solidFill>
              </a:rPr>
              <a:t>Рават Абдуллахана </a:t>
            </a:r>
            <a:r>
              <a:rPr lang="ky-KG" sz="2000" dirty="0">
                <a:solidFill>
                  <a:schemeClr val="bg2"/>
                </a:solidFill>
              </a:rPr>
              <a:t>расположена в центре города Оша у юго-восточного подножия Сулейман-горы. Имя Абдуллахана II (1534-1598 гг.) из династии Шейбанидов, сохранило за памятником архитектуры народное предание. А построена мечеть была в половине XVI века в период достижения наибольшего могущества Абдуллаханом II, когда в результате завоевательных походов ему удалось объединить под своей властью не только Маверанарх (междуречье Амударьи и Сырдарьи), но также Балх, Хорезм, Хорассан, часть Ферганской долины, в том числе и город Ош.</a:t>
            </a:r>
            <a:endParaRPr lang="ru-RU" sz="2000" dirty="0">
              <a:solidFill>
                <a:schemeClr val="bg2"/>
              </a:solidFill>
            </a:endParaRPr>
          </a:p>
          <a:p>
            <a:r>
              <a:rPr lang="ky-KG" sz="2000" dirty="0">
                <a:solidFill>
                  <a:schemeClr val="bg2"/>
                </a:solidFill>
              </a:rPr>
              <a:t>Абдуллахан II соединял военную славу со славой устроителя своей страны. На завоеванных территориях он возводил постройки культового назначения: мечети и медресе. В легендах, народных преданиях говорится о том, что свои постройки Абдулахан возводил очень быстро, имея всегда при себе мастеров-строителей. А таких мечетей, как Рават Абдуллахана было построено семь в разных городах, включая города Ирана и Афганистана.</a:t>
            </a:r>
            <a:endParaRPr lang="ru-RU" sz="2000" dirty="0">
              <a:solidFill>
                <a:schemeClr val="bg2"/>
              </a:solidFill>
            </a:endParaRPr>
          </a:p>
          <a:p>
            <a:r>
              <a:rPr lang="ky-KG" sz="2000" dirty="0">
                <a:solidFill>
                  <a:schemeClr val="bg2"/>
                </a:solidFill>
              </a:rPr>
              <a:t>Внешний двор комплекса по устоявшейся традиции представлял собой сад из фруктовых деревьев площадью не менее 2,5 га. В 1963 году комплекс соборной мечети Рават Абдулахана был передан областному музею.</a:t>
            </a:r>
            <a:endParaRPr lang="ru-RU" sz="2000" dirty="0">
              <a:solidFill>
                <a:schemeClr val="bg2"/>
              </a:solidFill>
            </a:endParaRPr>
          </a:p>
        </p:txBody>
      </p:sp>
      <p:sp>
        <p:nvSpPr>
          <p:cNvPr id="291" name="TextBox 290"/>
          <p:cNvSpPr txBox="1"/>
          <p:nvPr/>
        </p:nvSpPr>
        <p:spPr>
          <a:xfrm>
            <a:off x="4732058" y="738196"/>
            <a:ext cx="15036488" cy="2154436"/>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Однокамерная мечеть Тахти-Сулейман</a:t>
            </a:r>
          </a:p>
          <a:p>
            <a:pPr algn="ctr">
              <a:buFont typeface="Wingdings" pitchFamily="2" charset="2"/>
              <a:buChar char="v"/>
            </a:pPr>
            <a:r>
              <a:rPr lang="ky-KG" sz="4000" b="1" dirty="0" smtClean="0">
                <a:solidFill>
                  <a:srgbClr val="FFC000"/>
                </a:solidFill>
              </a:rPr>
              <a:t>Мечеть Рината Абдуллахана</a:t>
            </a:r>
            <a:endParaRPr lang="ru-RU" sz="4000" dirty="0" smtClean="0">
              <a:solidFill>
                <a:srgbClr val="FFC000"/>
              </a:solidFill>
            </a:endParaRPr>
          </a:p>
        </p:txBody>
      </p:sp>
      <p:cxnSp>
        <p:nvCxnSpPr>
          <p:cNvPr id="292" name="Straight Connector 291"/>
          <p:cNvCxnSpPr/>
          <p:nvPr/>
        </p:nvCxnSpPr>
        <p:spPr>
          <a:xfrm rot="5400000">
            <a:off x="12193398" y="233009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11038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801"/>
          <a:stretch/>
        </p:blipFill>
        <p:spPr bwMode="auto">
          <a:xfrm>
            <a:off x="0" y="0"/>
            <a:ext cx="24355401" cy="137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7"/>
          <p:cNvSpPr/>
          <p:nvPr/>
        </p:nvSpPr>
        <p:spPr>
          <a:xfrm>
            <a:off x="0" y="0"/>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2651081" y="3575720"/>
            <a:ext cx="11275719" cy="9325630"/>
          </a:xfrm>
          <a:prstGeom prst="rect">
            <a:avLst/>
          </a:prstGeom>
          <a:noFill/>
        </p:spPr>
        <p:txBody>
          <a:bodyPr wrap="square" rtlCol="0">
            <a:spAutoFit/>
          </a:bodyPr>
          <a:lstStyle/>
          <a:p>
            <a:r>
              <a:rPr lang="ky-KG" sz="2000" b="1" dirty="0">
                <a:solidFill>
                  <a:schemeClr val="bg2"/>
                </a:solidFill>
              </a:rPr>
              <a:t>Мавзолей Асаф ибн </a:t>
            </a:r>
            <a:r>
              <a:rPr lang="ky-KG" sz="2000" b="1" dirty="0" smtClean="0">
                <a:solidFill>
                  <a:schemeClr val="bg2"/>
                </a:solidFill>
              </a:rPr>
              <a:t>Бурхия</a:t>
            </a:r>
            <a:endParaRPr lang="ru-RU" sz="2000" dirty="0">
              <a:solidFill>
                <a:schemeClr val="bg2"/>
              </a:solidFill>
            </a:endParaRPr>
          </a:p>
          <a:p>
            <a:r>
              <a:rPr lang="ky-KG" sz="2000" dirty="0" smtClean="0">
                <a:solidFill>
                  <a:schemeClr val="bg2"/>
                </a:solidFill>
              </a:rPr>
              <a:t>У </a:t>
            </a:r>
            <a:r>
              <a:rPr lang="ky-KG" sz="2000" dirty="0">
                <a:solidFill>
                  <a:schemeClr val="bg2"/>
                </a:solidFill>
              </a:rPr>
              <a:t>юго-восточного подножия священной горы Сулайман-Тоо расположено известное место мусульманского паломничества - Мавзолей Асаф ибн Бурхия. Назван мавзолей по имени визиря царя Сулеймана, по преданию завещавшего похоронить себя у подножия этой горы. </a:t>
            </a:r>
            <a:endParaRPr lang="ru-RU" sz="2000" dirty="0">
              <a:solidFill>
                <a:schemeClr val="bg2"/>
              </a:solidFill>
            </a:endParaRPr>
          </a:p>
          <a:p>
            <a:r>
              <a:rPr lang="ky-KG" sz="2000" dirty="0">
                <a:solidFill>
                  <a:schemeClr val="bg2"/>
                </a:solidFill>
              </a:rPr>
              <a:t>Мавзолей Асаф ибн Бурхия был построен в XVIII веке в традициях ферганской архитектурной школы. За время своего существования здание неоднократно реставрировалось на средства состоятельных граждан Оша и Андижана. Ученые не без оснований полагают, что на месте мавзолее ранее находилась более раннее культовое сооружение, относящееся примерно к X-XII вв.</a:t>
            </a:r>
            <a:endParaRPr lang="ru-RU" sz="2000" dirty="0">
              <a:solidFill>
                <a:schemeClr val="bg2"/>
              </a:solidFill>
            </a:endParaRPr>
          </a:p>
          <a:p>
            <a:r>
              <a:rPr lang="ky-KG" sz="2000" dirty="0">
                <a:solidFill>
                  <a:schemeClr val="bg2"/>
                </a:solidFill>
              </a:rPr>
              <a:t>Как бы то ни было, сегодня Мавзолей Асаф ибн Бурхия является одним из старейших памятников, сохранившихся в Оше. Это прямоугольное портально-купольное сооружение 7,3х9,59 метра. Углы здания, как принято в исламской архитектуре, ориентированы по сторонам света. Купол диаметром 4,4 метра зиждется на восьмигранном барабане. Внутреннее помещение имеет восьмигранную форму с длиной сторон от 2,11 до 2,23 метра. Особая красота выделяет портально-купольную нишу мавзолея. Верхняя часть портала завершается зубцами в форме стилизованного трилистника. По его краям установлены декоративные колонны. Вся входная ниша украшена сложным ганчевым декором.</a:t>
            </a:r>
            <a:endParaRPr lang="ru-RU" sz="2000" dirty="0">
              <a:solidFill>
                <a:schemeClr val="bg2"/>
              </a:solidFill>
            </a:endParaRPr>
          </a:p>
          <a:p>
            <a:r>
              <a:rPr lang="ky-KG" sz="2000" dirty="0">
                <a:solidFill>
                  <a:schemeClr val="bg2"/>
                </a:solidFill>
              </a:rPr>
              <a:t>В 1980-1982 годах в соответствии с решением Mинистерства культуры К</a:t>
            </a:r>
            <a:r>
              <a:rPr lang="ru-RU" sz="2000" dirty="0">
                <a:solidFill>
                  <a:schemeClr val="bg2"/>
                </a:solidFill>
              </a:rPr>
              <a:t>и</a:t>
            </a:r>
            <a:r>
              <a:rPr lang="ky-KG" sz="2000" dirty="0">
                <a:solidFill>
                  <a:schemeClr val="bg2"/>
                </a:solidFill>
              </a:rPr>
              <a:t>ргизской ССР по мавзолею были осуществлены комплексные научные изыскания и разработан проект реставрации Специальными научно-реставрационными производственными мастерскими. Авторы проекта реставрации — Д.Иманкулов, Е.Фролов, С.Меркулова, историко-архивные исследования – Б.Помаскин, консультант – В.Нусов. Основной объем реставрационных работ был завершен в 1983г.</a:t>
            </a:r>
            <a:endParaRPr lang="ru-RU" sz="2000" dirty="0">
              <a:solidFill>
                <a:schemeClr val="bg2"/>
              </a:solidFill>
            </a:endParaRPr>
          </a:p>
          <a:p>
            <a:r>
              <a:rPr lang="ky-KG" sz="2000" dirty="0">
                <a:solidFill>
                  <a:schemeClr val="bg2"/>
                </a:solidFill>
              </a:rPr>
              <a:t>Сегодняшнее здание мавзолея Асафа ибн Бархия представляет собой портально-купольное сооружение, в плане прямоугольное, с размерами сторон 7,3 и 9,65 м. Внутреннее помещение имеет восьмиугольное очертание. Стрельчатый купол диаметром 4,4 м. покоится на восьмигранном невысоком барабане, верхняя же часть портала мавзолея Асафа ибн Бурхия завершается четырьмя сквозными проемами прямоугольной формы, забранными решетками-панджара. Завершается портал зубцами с орнаментальными узорами в виде стилизованного трилистника.</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Мавзолей Асаф ибн Бурхия</a:t>
            </a:r>
            <a:endParaRPr lang="ru-RU" sz="4000" dirty="0">
              <a:solidFill>
                <a:srgbClr val="FFC000"/>
              </a:solidFill>
            </a:endParaRPr>
          </a:p>
        </p:txBody>
      </p:sp>
      <p:cxnSp>
        <p:nvCxnSpPr>
          <p:cNvPr id="292" name="Straight Connector 291"/>
          <p:cNvCxnSpPr/>
          <p:nvPr/>
        </p:nvCxnSpPr>
        <p:spPr>
          <a:xfrm rot="5400000">
            <a:off x="12193398" y="1693594"/>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64050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5690"/>
          <a:stretch/>
        </p:blipFill>
        <p:spPr bwMode="auto">
          <a:xfrm>
            <a:off x="0" y="0"/>
            <a:ext cx="24403050" cy="137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7"/>
          <p:cNvSpPr/>
          <p:nvPr/>
        </p:nvSpPr>
        <p:spPr>
          <a:xfrm>
            <a:off x="0" y="30608"/>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2651081" y="3213770"/>
            <a:ext cx="11275719" cy="10248960"/>
          </a:xfrm>
          <a:prstGeom prst="rect">
            <a:avLst/>
          </a:prstGeom>
          <a:noFill/>
        </p:spPr>
        <p:txBody>
          <a:bodyPr wrap="square" rtlCol="0">
            <a:spAutoFit/>
          </a:bodyPr>
          <a:lstStyle/>
          <a:p>
            <a:r>
              <a:rPr lang="ky-KG" sz="2000" b="1" dirty="0">
                <a:solidFill>
                  <a:schemeClr val="bg2"/>
                </a:solidFill>
              </a:rPr>
              <a:t>Дорога Ош – Иркештам</a:t>
            </a:r>
            <a:endParaRPr lang="ru-RU" sz="2000" dirty="0">
              <a:solidFill>
                <a:schemeClr val="bg2"/>
              </a:solidFill>
            </a:endParaRPr>
          </a:p>
          <a:p>
            <a:endParaRPr lang="ru-RU" sz="2000" dirty="0">
              <a:solidFill>
                <a:schemeClr val="bg2"/>
              </a:solidFill>
            </a:endParaRPr>
          </a:p>
          <a:p>
            <a:r>
              <a:rPr lang="ky-KG" sz="2000" dirty="0">
                <a:solidFill>
                  <a:schemeClr val="bg2"/>
                </a:solidFill>
              </a:rPr>
              <a:t>Иркештам берет свое начало в городе Ош на юге Кыргызстана. Дорога идет на юг вдоль долин рек Талдык и Гулчо до деревни Сары-Таш (Желтый Камень – в переводе с кыргызского). На запад выходит дорога в Душанбе, Таджикистан через долину Кызыл-Суу, на юг ведет дорога в Горно-Бадакшанский район Таджикистана и Мургаба через перевал Кызыл Арт, а дорога к границе с КНР лежит на восток</a:t>
            </a:r>
            <a:r>
              <a:rPr lang="ky-KG" sz="2000" dirty="0" smtClean="0">
                <a:solidFill>
                  <a:schemeClr val="bg2"/>
                </a:solidFill>
              </a:rPr>
              <a:t>. Дорога </a:t>
            </a:r>
            <a:r>
              <a:rPr lang="ky-KG" sz="2000" dirty="0">
                <a:solidFill>
                  <a:schemeClr val="bg2"/>
                </a:solidFill>
              </a:rPr>
              <a:t>полностью асфальтирована до Сары-Таш, затем покрытие сменяется галькой. Тем не менее, панорама вокруг просто захватывает дух – заснеженные горные  вершины с одной стороны, контрастируют с зеленеющими пастбищами с другой стороны. Передвигаться приходится медленно, и путь занимает много времени, особенно если дорога внезапно оказывается заблокированной разбитой машиной. Со стороны Китая дорога в Кашгар немного лучше, но все равно трудна.</a:t>
            </a:r>
            <a:endParaRPr lang="ru-RU" sz="2000" dirty="0">
              <a:solidFill>
                <a:schemeClr val="bg2"/>
              </a:solidFill>
            </a:endParaRPr>
          </a:p>
          <a:p>
            <a:r>
              <a:rPr lang="ky-KG" sz="2000" dirty="0">
                <a:solidFill>
                  <a:schemeClr val="bg2"/>
                </a:solidFill>
              </a:rPr>
              <a:t>Будучи кратчайшим путем из Ферганской долины в Китай, дорога стала объектом пристального интереса со стороны Узбекистана и Таджикистана.</a:t>
            </a:r>
            <a:endParaRPr lang="ru-RU" sz="2000" dirty="0">
              <a:solidFill>
                <a:schemeClr val="bg2"/>
              </a:solidFill>
            </a:endParaRPr>
          </a:p>
          <a:p>
            <a:r>
              <a:rPr lang="ky-KG" sz="2000" dirty="0">
                <a:solidFill>
                  <a:schemeClr val="bg2"/>
                </a:solidFill>
              </a:rPr>
              <a:t>В этом горном районе, как в Кыргызстане в целом, лошади, как правило, играют важную роль в повседневной жизни. Отсутствие дорог вынуждает солдат, которые патрулируют границу, ездить верхом на пони местной к</a:t>
            </a:r>
            <a:r>
              <a:rPr lang="ru-RU" sz="2000" dirty="0">
                <a:solidFill>
                  <a:schemeClr val="bg2"/>
                </a:solidFill>
              </a:rPr>
              <a:t>ы</a:t>
            </a:r>
            <a:r>
              <a:rPr lang="ky-KG" sz="2000" dirty="0">
                <a:solidFill>
                  <a:schemeClr val="bg2"/>
                </a:solidFill>
              </a:rPr>
              <a:t>рг</a:t>
            </a:r>
            <a:r>
              <a:rPr lang="ru-RU" sz="2000" dirty="0">
                <a:solidFill>
                  <a:schemeClr val="bg2"/>
                </a:solidFill>
              </a:rPr>
              <a:t>ы</a:t>
            </a:r>
            <a:r>
              <a:rPr lang="ky-KG" sz="2000" dirty="0">
                <a:solidFill>
                  <a:schemeClr val="bg2"/>
                </a:solidFill>
              </a:rPr>
              <a:t>зской породы , знаменитой своим крепким телосложением, идеально подходящим для такого рода местности. Пост также может похвастаться большим количеством собак, в том числе немецкими овчарками и дворнягами.</a:t>
            </a:r>
            <a:endParaRPr lang="ru-RU" sz="2000" dirty="0">
              <a:solidFill>
                <a:schemeClr val="bg2"/>
              </a:solidFill>
            </a:endParaRPr>
          </a:p>
          <a:p>
            <a:r>
              <a:rPr lang="ky-KG" sz="2000" dirty="0">
                <a:solidFill>
                  <a:schemeClr val="bg2"/>
                </a:solidFill>
              </a:rPr>
              <a:t>Перевал Иркештам лежит в 238 километрах от Оша и в 250 километрах от Кашгара. Чжан Цянь считается первопроходцем, пересекшим этот перевал в 128 году до н.э, по пути в Ферганскую долину с дипломатической миссией от китайского императора, в поисках союзников в войне против кочевых племен хунну. В 1893 году конная тропа между Ошем и Иркештамом была расширена, укреплена и модернизирована. После этого она получила название «дорога для колесниц», так как товар перевозился по ней при помощи вьючных животных: лошадей, ослов и верблюдов.</a:t>
            </a:r>
            <a:endParaRPr lang="ru-RU" sz="2000" dirty="0">
              <a:solidFill>
                <a:schemeClr val="bg2"/>
              </a:solidFill>
            </a:endParaRPr>
          </a:p>
          <a:p>
            <a:r>
              <a:rPr lang="ky-KG" sz="2000" dirty="0">
                <a:solidFill>
                  <a:schemeClr val="bg2"/>
                </a:solidFill>
              </a:rPr>
              <a:t>Многие годы перевал был открыт лишь для коммерческих целей, а для пассажиров был открыт лишь летом 2002 года. Технически, не требуется никаких особых письменных разрешений для пересечения границы, но тем не менее эта зона крайне чувствительна. Удаленность этого района означает, что необходимо заранее позаботиться о транспорте по обе стороны границы, что влечет за собой дополнительные расходы. Можно воспользоваться китайскими автобусами.</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Дорога Ош – Иркештам</a:t>
            </a:r>
            <a:endParaRPr lang="ru-RU" sz="4000" dirty="0">
              <a:solidFill>
                <a:srgbClr val="FFC000"/>
              </a:solidFill>
            </a:endParaRPr>
          </a:p>
        </p:txBody>
      </p:sp>
      <p:cxnSp>
        <p:nvCxnSpPr>
          <p:cNvPr id="292" name="Straight Connector 291"/>
          <p:cNvCxnSpPr/>
          <p:nvPr/>
        </p:nvCxnSpPr>
        <p:spPr>
          <a:xfrm rot="5400000">
            <a:off x="12193398" y="1693594"/>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042184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287" b="6694"/>
          <a:stretch/>
        </p:blipFill>
        <p:spPr bwMode="auto">
          <a:xfrm>
            <a:off x="4573" y="0"/>
            <a:ext cx="24377650" cy="1371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2651081" y="2851487"/>
            <a:ext cx="11485269" cy="10864513"/>
          </a:xfrm>
          <a:prstGeom prst="rect">
            <a:avLst/>
          </a:prstGeom>
          <a:noFill/>
        </p:spPr>
        <p:txBody>
          <a:bodyPr wrap="square" rtlCol="0">
            <a:spAutoFit/>
          </a:bodyPr>
          <a:lstStyle/>
          <a:p>
            <a:r>
              <a:rPr lang="ky-KG" sz="2000" b="1" dirty="0" smtClean="0">
                <a:solidFill>
                  <a:schemeClr val="bg2"/>
                </a:solidFill>
              </a:rPr>
              <a:t>Узген</a:t>
            </a:r>
          </a:p>
          <a:p>
            <a:r>
              <a:rPr lang="ky-KG" sz="2000" dirty="0">
                <a:solidFill>
                  <a:schemeClr val="bg2"/>
                </a:solidFill>
              </a:rPr>
              <a:t>Узген – древняя столица Караханидского ханства</a:t>
            </a:r>
            <a:r>
              <a:rPr lang="ru-RU" sz="2000" dirty="0">
                <a:solidFill>
                  <a:schemeClr val="bg2"/>
                </a:solidFill>
              </a:rPr>
              <a:t>.</a:t>
            </a:r>
          </a:p>
          <a:p>
            <a:r>
              <a:rPr lang="ky-KG" sz="2000" dirty="0">
                <a:solidFill>
                  <a:schemeClr val="bg2"/>
                </a:solidFill>
              </a:rPr>
              <a:t>Небольшой городок Узген расположен на юге Кыргызстана, в 54 км. от Оша, на правом берегу реки Карадарья. </a:t>
            </a:r>
            <a:endParaRPr lang="ru-RU" sz="2000" dirty="0">
              <a:solidFill>
                <a:schemeClr val="bg2"/>
              </a:solidFill>
            </a:endParaRPr>
          </a:p>
          <a:p>
            <a:r>
              <a:rPr lang="ky-KG" sz="2000" dirty="0">
                <a:solidFill>
                  <a:schemeClr val="bg2"/>
                </a:solidFill>
              </a:rPr>
              <a:t>Узген является одним из старейших городов К</a:t>
            </a:r>
            <a:r>
              <a:rPr lang="ru-RU" sz="2000" dirty="0" err="1">
                <a:solidFill>
                  <a:schemeClr val="bg2"/>
                </a:solidFill>
              </a:rPr>
              <a:t>ыргызстана</a:t>
            </a:r>
            <a:r>
              <a:rPr lang="ky-KG" sz="2000" dirty="0">
                <a:solidFill>
                  <a:schemeClr val="bg2"/>
                </a:solidFill>
              </a:rPr>
              <a:t>. Он возник как торговый пункт во II-I вв. до н.э. на одном из маршрутов Великого Шелкового пути, соединявшем Ферганскую долину с китайским Кашгаром. В XII веке Узген был столицей восточного ханства Караханидов, правивших в Средней Азии с IX по XIII вв. Под Узгеном, в горах расположены две летние зоны отдыха «Кара-Шоро» и «Салам-Алик».</a:t>
            </a:r>
            <a:endParaRPr lang="ru-RU" sz="2000" dirty="0">
              <a:solidFill>
                <a:schemeClr val="bg2"/>
              </a:solidFill>
            </a:endParaRPr>
          </a:p>
          <a:p>
            <a:r>
              <a:rPr lang="ky-KG" sz="2000" dirty="0">
                <a:solidFill>
                  <a:schemeClr val="bg2"/>
                </a:solidFill>
              </a:rPr>
              <a:t>Его туристической достопримечательностью является архитектурный комплекс</a:t>
            </a:r>
            <a:r>
              <a:rPr lang="ru-RU" sz="2000" dirty="0">
                <a:solidFill>
                  <a:schemeClr val="bg2"/>
                </a:solidFill>
              </a:rPr>
              <a:t>. </a:t>
            </a:r>
          </a:p>
          <a:p>
            <a:r>
              <a:rPr lang="ky-KG" sz="2000" b="1" dirty="0">
                <a:solidFill>
                  <a:schemeClr val="bg2"/>
                </a:solidFill>
              </a:rPr>
              <a:t> </a:t>
            </a:r>
            <a:endParaRPr lang="ru-RU" sz="2000" dirty="0">
              <a:solidFill>
                <a:schemeClr val="bg2"/>
              </a:solidFill>
            </a:endParaRPr>
          </a:p>
          <a:p>
            <a:r>
              <a:rPr lang="ky-KG" sz="2000" b="1" dirty="0">
                <a:solidFill>
                  <a:schemeClr val="bg2"/>
                </a:solidFill>
              </a:rPr>
              <a:t>Историко-архитектурный комплекс Узген</a:t>
            </a:r>
            <a:endParaRPr lang="ru-RU" sz="2000" dirty="0">
              <a:solidFill>
                <a:schemeClr val="bg2"/>
              </a:solidFill>
            </a:endParaRPr>
          </a:p>
          <a:p>
            <a:r>
              <a:rPr lang="ky-KG" sz="2000" dirty="0">
                <a:solidFill>
                  <a:schemeClr val="bg2"/>
                </a:solidFill>
              </a:rPr>
              <a:t>Центром города по-прежнему остается Узгенский архитектурный комплекс, возведенный в XI-XII веках. Он включает в себя минарет и расположенные рядом три мавзолея. Первоначально они были гробницами караханидских правителей. Средний мавзолей - самое раннее сооружение был построен в начале XI века. Северный мавзолей пристроен к Среднему в 1152 году. В резных терракотовых надписях содержится дата строительства и имя правителя Западнокараханидского государства Хусейна Хасана ибн Али. Южный мавзолей по терракотовой надписи датируется 1187 годом. Все три мавзолея увенчаны куполами и украшены порталами, их фасады богато орнаментированы надписями и узорами, тонко сочетающими растительный и геометрический рисунок. Покоряют красотой и виртуозностью надписи почерками цветущий куфи и насх, ганчевая резьба, декоративная решетка - понджара, карнизы, выполненные кладкой «дандана», П-образные рамы порталов и ганчевые вставки с изысканной растительной арабеской «ислими», орнаментом звезд и крестов, заполненных стилизованным мотивом вьющейся лозы, сложные разные плетенки и выложенные кирпичом геометрические узоры - «гирихи».</a:t>
            </a:r>
            <a:endParaRPr lang="ru-RU" sz="2000" dirty="0">
              <a:solidFill>
                <a:schemeClr val="bg2"/>
              </a:solidFill>
            </a:endParaRPr>
          </a:p>
          <a:p>
            <a:r>
              <a:rPr lang="ky-KG" sz="2000" dirty="0">
                <a:solidFill>
                  <a:schemeClr val="bg2"/>
                </a:solidFill>
              </a:rPr>
              <a:t>Минарет - характерное культовое сооружение для периода господства Караханидов был построен во 2-й половине XI века. По соотношению размеров частей можно считать, что в древности минарет имел высоту не менее 45 метров. Позднее верхняя часть его рухнула при одном из землетрясений. В 1923 году к уцелевшей части был пристроен 5-метровый завершающий фонарь в стиле Андижанской школы. Современная высота памятника - 27,4 м.</a:t>
            </a:r>
            <a:endParaRPr lang="ru-RU" sz="2000" dirty="0">
              <a:solidFill>
                <a:schemeClr val="bg2"/>
              </a:solidFill>
            </a:endParaRPr>
          </a:p>
          <a:p>
            <a:r>
              <a:rPr lang="ky-KG" sz="2000" dirty="0">
                <a:solidFill>
                  <a:schemeClr val="bg2"/>
                </a:solidFill>
              </a:rPr>
              <a:t>Мавзолеи и минарет построены из обожженного кирпича с применением керамики. Глядя на эти совершенные произведения архитектурного искусства, не перестаешь удивляться мастерству, математической подготовке и чувству прекрасного людей минувшей эпохи.</a:t>
            </a:r>
            <a:endParaRPr lang="ru-RU" sz="2000" dirty="0">
              <a:solidFill>
                <a:schemeClr val="bg2"/>
              </a:solidFill>
            </a:endParaRPr>
          </a:p>
        </p:txBody>
      </p:sp>
      <p:sp>
        <p:nvSpPr>
          <p:cNvPr id="291" name="TextBox 290"/>
          <p:cNvSpPr txBox="1"/>
          <p:nvPr/>
        </p:nvSpPr>
        <p:spPr>
          <a:xfrm>
            <a:off x="4732058" y="738196"/>
            <a:ext cx="15036488" cy="2154436"/>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Узген  </a:t>
            </a:r>
          </a:p>
          <a:p>
            <a:pPr algn="ctr">
              <a:buFont typeface="Wingdings" pitchFamily="2" charset="2"/>
              <a:buChar char="v"/>
            </a:pPr>
            <a:r>
              <a:rPr lang="ky-KG" sz="4000" b="1" dirty="0" smtClean="0">
                <a:solidFill>
                  <a:srgbClr val="FFC000"/>
                </a:solidFill>
              </a:rPr>
              <a:t>Историко-архитектурный комплекс Узген</a:t>
            </a:r>
            <a:endParaRPr lang="ru-RU" sz="4000" dirty="0">
              <a:solidFill>
                <a:srgbClr val="FFC000"/>
              </a:solidFill>
            </a:endParaRPr>
          </a:p>
        </p:txBody>
      </p:sp>
      <p:cxnSp>
        <p:nvCxnSpPr>
          <p:cNvPr id="292" name="Straight Connector 291"/>
          <p:cNvCxnSpPr/>
          <p:nvPr/>
        </p:nvCxnSpPr>
        <p:spPr>
          <a:xfrm rot="5400000">
            <a:off x="12193398" y="221912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88998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s://nomadsland.kg/sites/default/files/atom/instagram/thumbnail/1328020788351377291_1589271436.jpg"/>
          <p:cNvPicPr>
            <a:picLocks noChangeAspect="1" noChangeArrowheads="1"/>
          </p:cNvPicPr>
          <p:nvPr/>
        </p:nvPicPr>
        <p:blipFill rotWithShape="1">
          <a:blip r:embed="rId2">
            <a:extLst>
              <a:ext uri="{28A0092B-C50C-407E-A947-70E740481C1C}">
                <a14:useLocalDpi xmlns:a14="http://schemas.microsoft.com/office/drawing/2010/main" val="0"/>
              </a:ext>
            </a:extLst>
          </a:blip>
          <a:srcRect t="3409" b="11958"/>
          <a:stretch/>
        </p:blipFill>
        <p:spPr bwMode="auto">
          <a:xfrm>
            <a:off x="0" y="0"/>
            <a:ext cx="24377650" cy="13715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7"/>
          <p:cNvSpPr/>
          <p:nvPr/>
        </p:nvSpPr>
        <p:spPr>
          <a:xfrm>
            <a:off x="0" y="-1"/>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2651081" y="7880687"/>
            <a:ext cx="11485269" cy="5324535"/>
          </a:xfrm>
          <a:prstGeom prst="rect">
            <a:avLst/>
          </a:prstGeom>
          <a:noFill/>
        </p:spPr>
        <p:txBody>
          <a:bodyPr wrap="square" rtlCol="0">
            <a:spAutoFit/>
          </a:bodyPr>
          <a:lstStyle/>
          <a:p>
            <a:r>
              <a:rPr lang="ky-KG" sz="2000" b="1" dirty="0" smtClean="0">
                <a:solidFill>
                  <a:schemeClr val="bg2"/>
                </a:solidFill>
              </a:rPr>
              <a:t>Кара-Шоро</a:t>
            </a:r>
          </a:p>
          <a:p>
            <a:endParaRPr lang="ky-KG" sz="2000" b="1" dirty="0">
              <a:solidFill>
                <a:schemeClr val="bg2"/>
              </a:solidFill>
            </a:endParaRPr>
          </a:p>
          <a:p>
            <a:r>
              <a:rPr lang="ky-KG" sz="2000" dirty="0" smtClean="0">
                <a:solidFill>
                  <a:schemeClr val="bg2"/>
                </a:solidFill>
              </a:rPr>
              <a:t>В </a:t>
            </a:r>
            <a:r>
              <a:rPr lang="ky-KG" sz="2000" dirty="0">
                <a:solidFill>
                  <a:schemeClr val="bg2"/>
                </a:solidFill>
              </a:rPr>
              <a:t>верхнем течении реки Яссы на ее правом берегу находится целый ряд источников минеральных вод. Кара-Шоро - самые известные из них источники углекислых вод. Всего их более двадцати с чистой холодной, кипящей от газа водой, не уступающей по вкусовым и лечебным качествам самым известным источникам Европы и Азии.</a:t>
            </a:r>
            <a:endParaRPr lang="ru-RU" sz="2000" dirty="0">
              <a:solidFill>
                <a:schemeClr val="bg2"/>
              </a:solidFill>
            </a:endParaRPr>
          </a:p>
          <a:p>
            <a:r>
              <a:rPr lang="ky-KG" sz="2000" dirty="0">
                <a:solidFill>
                  <a:schemeClr val="bg2"/>
                </a:solidFill>
              </a:rPr>
              <a:t>В радиусе 25 км от Кара-Шоро располагаются и другие источники: Кулубек, Аркар-Шоро, Чайвай, Кара-Дебе, Байбиче (Чаты). Около Кара-Шоро можно осмотреть остатки средневе-кового караван-сарая Соголон, который стоял на караванном пути из долины р. Яссы в долину Арпы. Толстые двухметровые стены высотой 2,5 м с шестью башнями обеспечивали надежную защиту. Сохранились остатки помещений с фрагментами глазурованных плиток и обожженного кирпича. На территории зоны располагается несколько древних городищ, относящихся к шаробашатской культуре (4—1 вв до н. э.). Городище Шоро-Башат находится на правом берегу р. Яссы в 8 км от Узгена. Кызыл- Октябрьское городище занимает высокий мыс на левом берегу р. Яссы, по дороге между Узгеном и Шоро-Башатом. Городище Кош-Булак находится на высоком мысе на правом берегу р. Яссы.</a:t>
            </a:r>
            <a:endParaRPr lang="ru-RU" sz="2000" dirty="0">
              <a:solidFill>
                <a:schemeClr val="bg2"/>
              </a:solidFill>
            </a:endParaRPr>
          </a:p>
          <a:p>
            <a:endParaRPr lang="ky-KG" sz="2000" b="1" dirty="0" smtClean="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Кара-Шоро</a:t>
            </a:r>
          </a:p>
        </p:txBody>
      </p:sp>
      <p:cxnSp>
        <p:nvCxnSpPr>
          <p:cNvPr id="292" name="Straight Connector 291"/>
          <p:cNvCxnSpPr/>
          <p:nvPr/>
        </p:nvCxnSpPr>
        <p:spPr>
          <a:xfrm rot="5400000">
            <a:off x="12193398" y="171188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30305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s://lh3.googleusercontent.com/proxy/eJn20LPBXRIeYoMPJvAXi267h79SWDSHewkM5mqp6WSYjhikRlQyMRtEl2LDjDnWM-gRVXcu9vvMWOv-3RsksX75Oma4Oh8HITW1gHmOpmXcnyPBB01yANI"/>
          <p:cNvPicPr>
            <a:picLocks noChangeAspect="1" noChangeArrowheads="1"/>
          </p:cNvPicPr>
          <p:nvPr/>
        </p:nvPicPr>
        <p:blipFill rotWithShape="1">
          <a:blip r:embed="rId2">
            <a:extLst>
              <a:ext uri="{28A0092B-C50C-407E-A947-70E740481C1C}">
                <a14:useLocalDpi xmlns:a14="http://schemas.microsoft.com/office/drawing/2010/main" val="0"/>
              </a:ext>
            </a:extLst>
          </a:blip>
          <a:srcRect t="6688" b="8832"/>
          <a:stretch/>
        </p:blipFill>
        <p:spPr bwMode="auto">
          <a:xfrm>
            <a:off x="0" y="0"/>
            <a:ext cx="24377650" cy="1371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7"/>
          <p:cNvSpPr/>
          <p:nvPr/>
        </p:nvSpPr>
        <p:spPr>
          <a:xfrm>
            <a:off x="0" y="0"/>
            <a:ext cx="24377650" cy="13716001"/>
          </a:xfrm>
          <a:prstGeom prst="rect">
            <a:avLst/>
          </a:prstGeom>
          <a:solidFill>
            <a:srgbClr val="384558">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28" name="TextBox 27"/>
          <p:cNvSpPr txBox="1"/>
          <p:nvPr/>
        </p:nvSpPr>
        <p:spPr>
          <a:xfrm>
            <a:off x="12651081" y="3118187"/>
            <a:ext cx="11485269" cy="10248960"/>
          </a:xfrm>
          <a:prstGeom prst="rect">
            <a:avLst/>
          </a:prstGeom>
          <a:noFill/>
        </p:spPr>
        <p:txBody>
          <a:bodyPr wrap="square" rtlCol="0">
            <a:spAutoFit/>
          </a:bodyPr>
          <a:lstStyle/>
          <a:p>
            <a:r>
              <a:rPr lang="ky-KG" sz="2000" b="1" dirty="0">
                <a:solidFill>
                  <a:schemeClr val="bg2"/>
                </a:solidFill>
              </a:rPr>
              <a:t>Дулдул-Ата: святилище древних коневодов</a:t>
            </a:r>
            <a:endParaRPr lang="ru-RU" sz="2000" dirty="0">
              <a:solidFill>
                <a:schemeClr val="bg2"/>
              </a:solidFill>
            </a:endParaRPr>
          </a:p>
          <a:p>
            <a:r>
              <a:rPr lang="ky-KG" sz="2000" dirty="0" smtClean="0">
                <a:solidFill>
                  <a:schemeClr val="bg2"/>
                </a:solidFill>
              </a:rPr>
              <a:t>Поселок </a:t>
            </a:r>
            <a:r>
              <a:rPr lang="ky-KG" sz="2000" dirty="0">
                <a:solidFill>
                  <a:schemeClr val="bg2"/>
                </a:solidFill>
              </a:rPr>
              <a:t>Араван рядом с городом Ош известен наскальными рисунками, запечатлевшими знаменитых «небесных коней» Ферганской долины, которых считают предками лучших пород азиатских иноходцев. Памятник расположен в 27 км. к западу от города Ош, на восточной части села Араван.</a:t>
            </a:r>
            <a:endParaRPr lang="ru-RU" sz="2000" dirty="0">
              <a:solidFill>
                <a:schemeClr val="bg2"/>
              </a:solidFill>
            </a:endParaRPr>
          </a:p>
          <a:p>
            <a:r>
              <a:rPr lang="ky-KG" sz="2000" dirty="0" smtClean="0">
                <a:solidFill>
                  <a:schemeClr val="bg2"/>
                </a:solidFill>
              </a:rPr>
              <a:t>Памятник </a:t>
            </a:r>
            <a:r>
              <a:rPr lang="ky-KG" sz="2000" dirty="0">
                <a:solidFill>
                  <a:schemeClr val="bg2"/>
                </a:solidFill>
              </a:rPr>
              <a:t>представляет собой каменную гряду, скалу, на некоторых поверхностях которого высечены наскальные изображения горных козлов, лошади и диких животных. Также у подножья основной части скалы расположен: источник и погребения почитаемое местным населениям как могила святого “Дулдул-Ата” и мечеть.</a:t>
            </a:r>
            <a:endParaRPr lang="ru-RU" sz="2000" dirty="0">
              <a:solidFill>
                <a:schemeClr val="bg2"/>
              </a:solidFill>
            </a:endParaRPr>
          </a:p>
          <a:p>
            <a:r>
              <a:rPr lang="ky-KG" sz="2000" dirty="0">
                <a:solidFill>
                  <a:schemeClr val="bg2"/>
                </a:solidFill>
              </a:rPr>
              <a:t>Древние люди, жители Даванского государства, средоточием которого была Ферганская долина, изобразили небесных коней. На высоте около 15-16 м от подошвы скалы, точечным сколом нанесены достаточно распространенные рисунки горных козлов, оленя, людей и других. Среди них резко выделяются большие изображения двух пар лошадей, вероятнее всего, жеребцов и кобылиц. Их фигуры переданы очень изящно и четко. Контуры лошадей выцарапаны на камне почти в натуральную величину и закрашены охристым веществом, за тысячелетия не потерявшим яркого цвета. Особенности стиля и техники этих изображений позволили А.Н. Бернштаму связать их с легендой о высокопородных небесных лошадях "тяньма", разводимых в Давани. Это послужило ему поводом к локализации г. Эрши, славившегося разведением этой породы лошадей, на городище Мархамат.</a:t>
            </a:r>
            <a:endParaRPr lang="ru-RU" sz="2000" dirty="0">
              <a:solidFill>
                <a:schemeClr val="bg2"/>
              </a:solidFill>
            </a:endParaRPr>
          </a:p>
          <a:p>
            <a:r>
              <a:rPr lang="ky-KG" sz="2000" dirty="0" smtClean="0">
                <a:solidFill>
                  <a:schemeClr val="bg2"/>
                </a:solidFill>
              </a:rPr>
              <a:t>В </a:t>
            </a:r>
            <a:r>
              <a:rPr lang="ky-KG" sz="2000" dirty="0">
                <a:solidFill>
                  <a:schemeClr val="bg2"/>
                </a:solidFill>
              </a:rPr>
              <a:t>свое время этими скакунами интересовалось восточное государство Тань. Одной из причин столетней войны между государствами Тань и Давань были именно эти знаменитые кони. Когда в одном из сражений победила армия государства Тань, то в качестве трофеев увела на восток двести скакунов. Там они и получили название небесных коней.</a:t>
            </a:r>
            <a:endParaRPr lang="ru-RU" sz="2000" dirty="0">
              <a:solidFill>
                <a:schemeClr val="bg2"/>
              </a:solidFill>
            </a:endParaRPr>
          </a:p>
          <a:p>
            <a:r>
              <a:rPr lang="ky-KG" sz="2000" dirty="0">
                <a:solidFill>
                  <a:schemeClr val="bg2"/>
                </a:solidFill>
              </a:rPr>
              <a:t>Уникальное природное урочище с историческими артефактами, как это часто случается, в более поздние времена превратилось в священное место, почитаемое паломниками. В Араване оно называется Дульдуль Ота, и, по всей видимости, связано с культом Хазрата Али, места почитания которого разбросаны по всем окраинам Ферганской долины.</a:t>
            </a:r>
            <a:endParaRPr lang="ru-RU" sz="2000" dirty="0">
              <a:solidFill>
                <a:schemeClr val="bg2"/>
              </a:solidFill>
            </a:endParaRPr>
          </a:p>
          <a:p>
            <a:r>
              <a:rPr lang="ky-KG" sz="2000" dirty="0">
                <a:solidFill>
                  <a:schemeClr val="bg2"/>
                </a:solidFill>
              </a:rPr>
              <a:t>Дульдуль - имя легендарного коня, который, согласно народным преданиям, не раз спасал жизнь Али, одним прыжком перенося его через широкие реки и горные пропасти. В окрестностях Шахимардана, в Кадамжайском районе Баткенской области Кыргызстана, глубокие выемки на голых скалах почитаются как следы от копыт Дульдуля, на скаку высекавшего искры из камня.</a:t>
            </a:r>
            <a:endParaRPr lang="ru-RU" sz="2000" dirty="0">
              <a:solidFill>
                <a:schemeClr val="bg2"/>
              </a:solidFill>
            </a:endParaRPr>
          </a:p>
        </p:txBody>
      </p:sp>
      <p:sp>
        <p:nvSpPr>
          <p:cNvPr id="291" name="TextBox 290"/>
          <p:cNvSpPr txBox="1"/>
          <p:nvPr/>
        </p:nvSpPr>
        <p:spPr>
          <a:xfrm>
            <a:off x="4732058" y="738196"/>
            <a:ext cx="15036489" cy="1538883"/>
          </a:xfrm>
          <a:prstGeom prst="rect">
            <a:avLst/>
          </a:prstGeom>
          <a:noFill/>
        </p:spPr>
        <p:txBody>
          <a:bodyPr wrap="none" rtlCol="0">
            <a:spAutoFit/>
          </a:bodyPr>
          <a:lstStyle/>
          <a:p>
            <a:pPr algn="ctr"/>
            <a:r>
              <a:rPr lang="ru-RU" sz="5400" b="1" dirty="0">
                <a:solidFill>
                  <a:schemeClr val="bg2"/>
                </a:solidFill>
              </a:rPr>
              <a:t>Туристический потенциал </a:t>
            </a:r>
            <a:r>
              <a:rPr lang="ru-RU" sz="5400" b="1" dirty="0" err="1">
                <a:solidFill>
                  <a:schemeClr val="bg2"/>
                </a:solidFill>
              </a:rPr>
              <a:t>Ошской</a:t>
            </a:r>
            <a:r>
              <a:rPr lang="ru-RU" sz="5400" b="1" dirty="0">
                <a:solidFill>
                  <a:schemeClr val="bg2"/>
                </a:solidFill>
              </a:rPr>
              <a:t> области</a:t>
            </a:r>
          </a:p>
          <a:p>
            <a:pPr algn="ctr">
              <a:buFont typeface="Wingdings" pitchFamily="2" charset="2"/>
              <a:buChar char="v"/>
            </a:pPr>
            <a:r>
              <a:rPr lang="ky-KG" sz="4000" b="1" dirty="0" smtClean="0">
                <a:solidFill>
                  <a:srgbClr val="FFC000"/>
                </a:solidFill>
              </a:rPr>
              <a:t>Дулдул-Ата: святилище древних коневодов</a:t>
            </a:r>
            <a:endParaRPr lang="ru-RU" sz="4000" dirty="0">
              <a:solidFill>
                <a:srgbClr val="FFC000"/>
              </a:solidFill>
            </a:endParaRPr>
          </a:p>
        </p:txBody>
      </p:sp>
      <p:cxnSp>
        <p:nvCxnSpPr>
          <p:cNvPr id="292" name="Straight Connector 291"/>
          <p:cNvCxnSpPr/>
          <p:nvPr/>
        </p:nvCxnSpPr>
        <p:spPr>
          <a:xfrm rot="5400000">
            <a:off x="12193398" y="1529002"/>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34371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Default Theme">
  <a:themeElements>
    <a:clrScheme name="White BG">
      <a:dk1>
        <a:srgbClr val="737572"/>
      </a:dk1>
      <a:lt1>
        <a:sysClr val="window" lastClr="FFFFFF"/>
      </a:lt1>
      <a:dk2>
        <a:srgbClr val="445469"/>
      </a:dk2>
      <a:lt2>
        <a:srgbClr val="FAFCFF"/>
      </a:lt2>
      <a:accent1>
        <a:srgbClr val="0D73B2"/>
      </a:accent1>
      <a:accent2>
        <a:srgbClr val="445468"/>
      </a:accent2>
      <a:accent3>
        <a:srgbClr val="33D1AD"/>
      </a:accent3>
      <a:accent4>
        <a:srgbClr val="F19A14"/>
      </a:accent4>
      <a:accent5>
        <a:srgbClr val="91CE55"/>
      </a:accent5>
      <a:accent6>
        <a:srgbClr val="CAC9D0"/>
      </a:accent6>
      <a:hlink>
        <a:srgbClr val="216BA9"/>
      </a:hlink>
      <a:folHlink>
        <a:srgbClr val="1FB18A"/>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20703</TotalTime>
  <Words>6513</Words>
  <Application>Microsoft Office PowerPoint</Application>
  <PresentationFormat>Произвольный</PresentationFormat>
  <Paragraphs>279</Paragraphs>
  <Slides>28</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28</vt:i4>
      </vt:variant>
    </vt:vector>
  </HeadingPairs>
  <TitlesOfParts>
    <vt:vector size="35" baseType="lpstr">
      <vt:lpstr>Arial</vt:lpstr>
      <vt:lpstr>Calibri Light</vt:lpstr>
      <vt:lpstr>Helvetica Neue Light</vt:lpstr>
      <vt:lpstr>Lato Black</vt:lpstr>
      <vt:lpstr>Lato Light</vt:lpstr>
      <vt:lpstr>Wingdings</vt:lpstr>
      <vt:lpstr>Default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dc:creator>
  <cp:lastModifiedBy>TM</cp:lastModifiedBy>
  <cp:revision>3560</cp:revision>
  <dcterms:created xsi:type="dcterms:W3CDTF">2014-11-12T21:47:38Z</dcterms:created>
  <dcterms:modified xsi:type="dcterms:W3CDTF">2020-12-10T11:56:16Z</dcterms:modified>
</cp:coreProperties>
</file>